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  <p:sldMasterId id="2147484024" r:id="rId2"/>
  </p:sldMasterIdLst>
  <p:notesMasterIdLst>
    <p:notesMasterId r:id="rId14"/>
  </p:notesMasterIdLst>
  <p:sldIdLst>
    <p:sldId id="455" r:id="rId3"/>
    <p:sldId id="471" r:id="rId4"/>
    <p:sldId id="473" r:id="rId5"/>
    <p:sldId id="477" r:id="rId6"/>
    <p:sldId id="479" r:id="rId7"/>
    <p:sldId id="481" r:id="rId8"/>
    <p:sldId id="485" r:id="rId9"/>
    <p:sldId id="487" r:id="rId10"/>
    <p:sldId id="490" r:id="rId11"/>
    <p:sldId id="491" r:id="rId12"/>
    <p:sldId id="49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707"/>
    <a:srgbClr val="FCFFDF"/>
    <a:srgbClr val="C1FEB0"/>
    <a:srgbClr val="BBF0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371" autoAdjust="0"/>
    <p:restoredTop sz="95884"/>
  </p:normalViewPr>
  <p:slideViewPr>
    <p:cSldViewPr snapToGrid="0">
      <p:cViewPr varScale="1">
        <p:scale>
          <a:sx n="59" d="100"/>
          <a:sy n="59" d="100"/>
        </p:scale>
        <p:origin x="68" y="2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56F68-56C7-2B45-9C0B-5A5A15EF6DE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E071B-901A-B649-8755-FD1B89E7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5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AF26B5C3-4C2A-4290-BF4E-68C6747051B0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7EC6E276-52EC-4687-9C1D-994DA496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7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AF26B5C3-4C2A-4290-BF4E-68C6747051B0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7EC6E276-52EC-4687-9C1D-994DA496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4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AF26B5C3-4C2A-4290-BF4E-68C6747051B0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7EC6E276-52EC-4687-9C1D-994DA496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3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4ECAD-4501-48DB-B3FE-C544ADFCDA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0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2DF3C-67B6-430B-B9F5-D0D104B8D00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9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E0D68-E80C-4923-B69F-1099338CD4E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3215C-F81C-4255-9A2D-268DBC070D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7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D7629-3262-4028-A31D-62EE58D8B7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6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83062-E553-41BE-9DCF-B3931893F05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6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1D1FE-6DF5-4D55-83B1-B8DDF49B7FB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4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35DBF-52CF-4C90-94E7-853512971A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AF26B5C3-4C2A-4290-BF4E-68C6747051B0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7EC6E276-52EC-4687-9C1D-994DA496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6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0BC23-1578-4993-82C9-5E43560870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8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4B1B6-2FED-4957-BDD9-5A7D2B39E4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5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753F7-A2CA-4D54-9070-0F18E7FC563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AF26B5C3-4C2A-4290-BF4E-68C6747051B0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7EC6E276-52EC-4687-9C1D-994DA496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6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AF26B5C3-4C2A-4290-BF4E-68C6747051B0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7EC6E276-52EC-4687-9C1D-994DA496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4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AF26B5C3-4C2A-4290-BF4E-68C6747051B0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7EC6E276-52EC-4687-9C1D-994DA496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6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AF26B5C3-4C2A-4290-BF4E-68C6747051B0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7EC6E276-52EC-4687-9C1D-994DA496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AF26B5C3-4C2A-4290-BF4E-68C6747051B0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7EC6E276-52EC-4687-9C1D-994DA496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AF26B5C3-4C2A-4290-BF4E-68C6747051B0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7EC6E276-52EC-4687-9C1D-994DA496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5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AF26B5C3-4C2A-4290-BF4E-68C6747051B0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7EC6E276-52EC-4687-9C1D-994DA496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fld id="{AF26B5C3-4C2A-4290-BF4E-68C6747051B0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fld id="{7EC6E276-52EC-4687-9C1D-994DA496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1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32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-32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82F262C-DD14-445C-91AC-67CEF779E4CF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0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aladulted.org/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visionresourcecenter.cccco.edu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ccco.edu/" TargetMode="External"/><Relationship Id="rId11" Type="http://schemas.openxmlformats.org/officeDocument/2006/relationships/hyperlink" Target="https://datavista.cccco.edu/" TargetMode="External"/><Relationship Id="rId5" Type="http://schemas.openxmlformats.org/officeDocument/2006/relationships/hyperlink" Target="http://asccc.org/" TargetMode="External"/><Relationship Id="rId10" Type="http://schemas.openxmlformats.org/officeDocument/2006/relationships/hyperlink" Target="https://www.ccaestate.org/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://www.acceonline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hrome-extension://efaidnbmnnnibpcajpcglclefindmkaj/https:/www.cccco.edu/-/media/CCCCO-Website/docs/guidance-instruction/program-course-approval-handbook-8th-edition.pdf?la=en&amp;hash=DAF9735D5BC283C089DABC3F8896EDA04CBAF6AF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nyons.edu/academics/schools/ppl/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s://www.noce.edu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ac.edu/sce/Pages/default.aspx" TargetMode="External"/><Relationship Id="rId5" Type="http://schemas.openxmlformats.org/officeDocument/2006/relationships/hyperlink" Target="https://sdcce.edu/" TargetMode="External"/><Relationship Id="rId4" Type="http://schemas.openxmlformats.org/officeDocument/2006/relationships/hyperlink" Target="https://www.mtsac.edu/s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136" y="4247692"/>
            <a:ext cx="11539728" cy="1507426"/>
          </a:xfrm>
        </p:spPr>
        <p:txBody>
          <a:bodyPr/>
          <a:lstStyle/>
          <a:p>
            <a:r>
              <a:rPr lang="en-US" sz="3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NONCREDIT CURRICULUM TRAINING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C993E1-C850-436B-ACB1-B8160D180D17}"/>
              </a:ext>
            </a:extLst>
          </p:cNvPr>
          <p:cNvSpPr txBox="1">
            <a:spLocks/>
          </p:cNvSpPr>
          <p:nvPr/>
        </p:nvSpPr>
        <p:spPr>
          <a:xfrm>
            <a:off x="879626" y="5584372"/>
            <a:ext cx="10432748" cy="1088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Curriculum Committee Meeting</a:t>
            </a:r>
          </a:p>
          <a:p>
            <a:pPr algn="ctr">
              <a:lnSpc>
                <a:spcPct val="150000"/>
              </a:lnSpc>
            </a:pPr>
            <a:r>
              <a:rPr lang="en-US" sz="1700" b="1" dirty="0">
                <a:solidFill>
                  <a:srgbClr val="C00000"/>
                </a:solidFill>
                <a:latin typeface="+mn-lt"/>
              </a:rPr>
              <a:t>February 25, 2025</a:t>
            </a:r>
          </a:p>
          <a:p>
            <a:pPr algn="ctr">
              <a:lnSpc>
                <a:spcPct val="150000"/>
              </a:lnSpc>
            </a:pPr>
            <a:r>
              <a:rPr lang="en-US" sz="1700" b="1" dirty="0">
                <a:solidFill>
                  <a:srgbClr val="C00000"/>
                </a:solidFill>
                <a:latin typeface="+mn-lt"/>
              </a:rPr>
              <a:t>Dr. Omar Torres, President </a:t>
            </a:r>
          </a:p>
        </p:txBody>
      </p:sp>
    </p:spTree>
    <p:extLst>
      <p:ext uri="{BB962C8B-B14F-4D97-AF65-F5344CB8AC3E}">
        <p14:creationId xmlns:p14="http://schemas.microsoft.com/office/powerpoint/2010/main" val="399601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328AC3-B2A6-6C05-4E14-1F59900B6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046A00-CE3B-28A4-62DD-E18755FCAA45}"/>
              </a:ext>
            </a:extLst>
          </p:cNvPr>
          <p:cNvSpPr txBox="1">
            <a:spLocks/>
          </p:cNvSpPr>
          <p:nvPr/>
        </p:nvSpPr>
        <p:spPr>
          <a:xfrm>
            <a:off x="5102352" y="1651493"/>
            <a:ext cx="5952744" cy="6619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C00000"/>
              </a:solidFill>
              <a:latin typeface="+mj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06A69C-D29C-F2B7-34E0-1B1DD13E0E1C}"/>
              </a:ext>
            </a:extLst>
          </p:cNvPr>
          <p:cNvSpPr txBox="1">
            <a:spLocks/>
          </p:cNvSpPr>
          <p:nvPr/>
        </p:nvSpPr>
        <p:spPr>
          <a:xfrm>
            <a:off x="4931229" y="2362200"/>
            <a:ext cx="6123867" cy="408214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3769EB-04BC-FFAE-647D-9A8CA12086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9200"/>
            <a:ext cx="4700954" cy="5638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F4E44C-FC6E-5E37-87F5-235777FA2E88}"/>
              </a:ext>
            </a:extLst>
          </p:cNvPr>
          <p:cNvSpPr txBox="1"/>
          <p:nvPr/>
        </p:nvSpPr>
        <p:spPr>
          <a:xfrm>
            <a:off x="4566836" y="413657"/>
            <a:ext cx="6098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Other Noncredit Resources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A45233E-D1C2-B116-F1F7-967A72701EB9}"/>
              </a:ext>
            </a:extLst>
          </p:cNvPr>
          <p:cNvSpPr txBox="1">
            <a:spLocks/>
          </p:cNvSpPr>
          <p:nvPr/>
        </p:nvSpPr>
        <p:spPr>
          <a:xfrm>
            <a:off x="4700954" y="1651493"/>
            <a:ext cx="7245656" cy="48079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6902B8-D032-31BC-ED10-78F9CE9A67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7477"/>
            <a:ext cx="4759570" cy="5650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4A0BE7-27C7-F4EB-65D9-368242D48436}"/>
              </a:ext>
            </a:extLst>
          </p:cNvPr>
          <p:cNvSpPr txBox="1"/>
          <p:nvPr/>
        </p:nvSpPr>
        <p:spPr>
          <a:xfrm>
            <a:off x="4943871" y="1651493"/>
            <a:ext cx="6098582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marR="0" lvl="0" indent="-254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674831"/>
              </a:buClr>
              <a:buSzPts val="2800"/>
              <a:buFont typeface="Source Sans Pro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ource Sans Pro"/>
                <a:cs typeface="Source Sans Pro"/>
                <a:sym typeface="Source Sans Pro"/>
              </a:rPr>
              <a:t>Academic Senate CCC 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A2B5C"/>
                </a:solidFill>
                <a:effectLst/>
                <a:uLnTx/>
                <a:uFillTx/>
                <a:ea typeface="Source Sans Pro"/>
                <a:cs typeface="Source Sans Pro"/>
                <a:sym typeface="Source Sans Pro"/>
                <a:hlinkClick r:id="rId5"/>
              </a:rPr>
              <a:t>http://asccc.org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ource Sans Pro"/>
                <a:cs typeface="Source Sans Pro"/>
                <a:sym typeface="Source Sans Pro"/>
              </a:rPr>
              <a:t> </a:t>
            </a:r>
          </a:p>
          <a:p>
            <a:pPr marL="241300" marR="0" lvl="0" indent="-25400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1200"/>
              </a:spcAft>
              <a:buClr>
                <a:srgbClr val="674831"/>
              </a:buClr>
              <a:buSzPts val="2800"/>
              <a:buFont typeface="Source Sans Pro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ource Sans Pro"/>
                <a:cs typeface="Source Sans Pro"/>
                <a:sym typeface="Source Sans Pro"/>
              </a:rPr>
              <a:t>CCC Chancellor’s Office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A2B5C"/>
                </a:solidFill>
                <a:effectLst/>
                <a:uLnTx/>
                <a:uFillTx/>
                <a:ea typeface="Source Sans Pro"/>
                <a:cs typeface="Source Sans Pro"/>
                <a:sym typeface="Source Sans Pro"/>
                <a:hlinkClick r:id="rId6"/>
              </a:rPr>
              <a:t>http://cccco.edu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ource Sans Pro"/>
                <a:cs typeface="Source Sans Pro"/>
                <a:sym typeface="Source Sans Pro"/>
              </a:rPr>
              <a:t> </a:t>
            </a:r>
          </a:p>
          <a:p>
            <a:pPr marL="241300" marR="0" lvl="0" indent="-25400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1200"/>
              </a:spcAft>
              <a:buClr>
                <a:srgbClr val="674831"/>
              </a:buClr>
              <a:buSzPts val="2800"/>
              <a:buFont typeface="Source Sans Pro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ource Sans Pro"/>
                <a:cs typeface="Source Sans Pro"/>
                <a:sym typeface="Source Sans Pro"/>
              </a:rPr>
              <a:t>Vision Resource Center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A2B5C"/>
                </a:solidFill>
                <a:effectLst/>
                <a:uLnTx/>
                <a:uFillTx/>
                <a:ea typeface="Source Sans Pro"/>
                <a:cs typeface="Source Sans Pro"/>
                <a:sym typeface="Source Sans Pro"/>
                <a:hlinkClick r:id="rId7"/>
              </a:rPr>
              <a:t>https://visionresourcecenter.cccco.edu/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Source Sans Pro"/>
              <a:cs typeface="Source Sans Pro"/>
              <a:sym typeface="Source Sans Pro"/>
            </a:endParaRPr>
          </a:p>
          <a:p>
            <a:pPr marL="241300" marR="0" lvl="0" indent="-25400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1200"/>
              </a:spcAft>
              <a:buClr>
                <a:srgbClr val="674831"/>
              </a:buClr>
              <a:buSzPts val="2800"/>
              <a:buFont typeface="Source Sans Pro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ource Sans Pro"/>
                <a:cs typeface="Source Sans Pro"/>
                <a:sym typeface="Source Sans Pro"/>
              </a:rPr>
              <a:t>California Adult Education Program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A2B5C"/>
                </a:solidFill>
                <a:effectLst/>
                <a:uLnTx/>
                <a:uFillTx/>
                <a:ea typeface="Source Sans Pro"/>
                <a:cs typeface="Source Sans Pro"/>
                <a:sym typeface="Source Sans Pro"/>
                <a:hlinkClick r:id="rId8"/>
              </a:rPr>
              <a:t>https://caladulted.org/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Source Sans Pro"/>
              <a:cs typeface="Source Sans Pro"/>
              <a:sym typeface="Source Sans Pro"/>
            </a:endParaRPr>
          </a:p>
          <a:p>
            <a:pPr marL="241300" marR="0" lvl="0" indent="-25400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1200"/>
              </a:spcAft>
              <a:buClr>
                <a:srgbClr val="674831"/>
              </a:buClr>
              <a:buSzPts val="2800"/>
              <a:buFont typeface="Source Sans Pro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ource Sans Pro"/>
                <a:cs typeface="Source Sans Pro"/>
                <a:sym typeface="Source Sans Pro"/>
              </a:rPr>
              <a:t>Association of Community and Continuing Education (ACCE)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A2B5C"/>
                </a:solidFill>
                <a:effectLst/>
                <a:uLnTx/>
                <a:uFillTx/>
                <a:ea typeface="Source Sans Pro"/>
                <a:cs typeface="Source Sans Pro"/>
                <a:sym typeface="Source Sans Pro"/>
                <a:hlinkClick r:id="rId9"/>
              </a:rPr>
              <a:t>http://www.acceonline.org/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Source Sans Pro"/>
              <a:cs typeface="Source Sans Pro"/>
              <a:sym typeface="Source Sans Pro"/>
            </a:endParaRPr>
          </a:p>
          <a:p>
            <a:pPr marL="241300" marR="0" lvl="0" indent="-25400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1200"/>
              </a:spcAft>
              <a:buClr>
                <a:srgbClr val="674831"/>
              </a:buClr>
              <a:buSzPts val="2800"/>
              <a:buFont typeface="Source Sans Pro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ource Sans Pro"/>
                <a:cs typeface="Source Sans Pro"/>
                <a:sym typeface="Source Sans Pro"/>
              </a:rPr>
              <a:t>California Council of Adult Educators (CCAE)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A2B5C"/>
                </a:solidFill>
                <a:effectLst/>
                <a:uLnTx/>
                <a:uFillTx/>
                <a:ea typeface="Source Sans Pro"/>
                <a:cs typeface="Source Sans Pro"/>
                <a:sym typeface="Source Sans Pro"/>
                <a:hlinkClick r:id="rId10"/>
              </a:rPr>
              <a:t>https://www.ccaestate.org/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Source Sans Pro"/>
              <a:cs typeface="Source Sans Pro"/>
              <a:sym typeface="Source Sans Pro"/>
            </a:endParaRPr>
          </a:p>
          <a:p>
            <a:pPr marL="241300" marR="0" lvl="0" indent="-25400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1200"/>
              </a:spcAft>
              <a:buClr>
                <a:srgbClr val="674831"/>
              </a:buClr>
              <a:buSzPts val="2800"/>
              <a:buFont typeface="Source Sans Pro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ource Sans Pro"/>
                <a:cs typeface="Source Sans Pro"/>
                <a:sym typeface="Source Sans Pro"/>
              </a:rPr>
              <a:t>DataVista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ource Sans Pro"/>
                <a:cs typeface="Source Sans Pro"/>
                <a:sym typeface="Source Sans Pro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ource Sans Pro"/>
                <a:cs typeface="Source Sans Pro"/>
                <a:sym typeface="Source Sans Pro"/>
                <a:hlinkClick r:id="rId11"/>
              </a:rPr>
              <a:t>https://datavista.cccco.edu/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410061-A957-B222-329E-F6637FB68925}"/>
              </a:ext>
            </a:extLst>
          </p:cNvPr>
          <p:cNvCxnSpPr>
            <a:cxnSpLocks/>
          </p:cNvCxnSpPr>
          <p:nvPr/>
        </p:nvCxnSpPr>
        <p:spPr bwMode="auto">
          <a:xfrm>
            <a:off x="5102352" y="1409498"/>
            <a:ext cx="498707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3806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CA57E5-D835-DCA2-9E63-111AF9D7A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7AFE4F-B4DB-6993-7417-68EEC700C247}"/>
              </a:ext>
            </a:extLst>
          </p:cNvPr>
          <p:cNvSpPr txBox="1">
            <a:spLocks/>
          </p:cNvSpPr>
          <p:nvPr/>
        </p:nvSpPr>
        <p:spPr>
          <a:xfrm>
            <a:off x="5102352" y="1651493"/>
            <a:ext cx="5952744" cy="6619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C00000"/>
              </a:solidFill>
              <a:latin typeface="+mj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1EE39D-1CBD-5C86-140F-EB297E2DD183}"/>
              </a:ext>
            </a:extLst>
          </p:cNvPr>
          <p:cNvSpPr txBox="1">
            <a:spLocks/>
          </p:cNvSpPr>
          <p:nvPr/>
        </p:nvSpPr>
        <p:spPr>
          <a:xfrm>
            <a:off x="4931229" y="2362200"/>
            <a:ext cx="6123867" cy="408214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19131C-AFE3-E431-BAA1-FDFABB33C5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9200"/>
            <a:ext cx="4700954" cy="5638799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F42BF1-1144-837E-7717-ADFA5FB170FE}"/>
              </a:ext>
            </a:extLst>
          </p:cNvPr>
          <p:cNvSpPr txBox="1">
            <a:spLocks/>
          </p:cNvSpPr>
          <p:nvPr/>
        </p:nvSpPr>
        <p:spPr>
          <a:xfrm>
            <a:off x="4700954" y="1651493"/>
            <a:ext cx="7245656" cy="48079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Google Shape;309;p38">
            <a:extLst>
              <a:ext uri="{FF2B5EF4-FFF2-40B4-BE49-F238E27FC236}">
                <a16:creationId xmlns:a16="http://schemas.microsoft.com/office/drawing/2014/main" id="{DB96010E-AB02-8B5C-0D25-B6CABECEE9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0748" y="2134164"/>
            <a:ext cx="6260105" cy="3575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8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CF4A4F-205A-49EF-BDB2-167AE59C6191}"/>
              </a:ext>
            </a:extLst>
          </p:cNvPr>
          <p:cNvSpPr txBox="1">
            <a:spLocks/>
          </p:cNvSpPr>
          <p:nvPr/>
        </p:nvSpPr>
        <p:spPr>
          <a:xfrm>
            <a:off x="5102352" y="1651493"/>
            <a:ext cx="5952744" cy="6619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8FFA60-3CA8-E246-B0B8-98B2597B91D0}"/>
              </a:ext>
            </a:extLst>
          </p:cNvPr>
          <p:cNvSpPr txBox="1">
            <a:spLocks/>
          </p:cNvSpPr>
          <p:nvPr/>
        </p:nvSpPr>
        <p:spPr>
          <a:xfrm>
            <a:off x="5102351" y="1804261"/>
            <a:ext cx="6426629" cy="6619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>
              <a:buNone/>
            </a:pPr>
            <a:r>
              <a:rPr lang="en-US" kern="1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1. English as A Second Language (ESL)*</a:t>
            </a:r>
          </a:p>
          <a:p>
            <a:pPr marL="0" marR="0" lvl="0" indent="0">
              <a:buNone/>
            </a:pPr>
            <a:r>
              <a:rPr lang="en-US" kern="1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2. Immigrant Courses </a:t>
            </a:r>
          </a:p>
          <a:p>
            <a:pPr marL="0" marR="0" lvl="0" indent="0">
              <a:buNone/>
            </a:pPr>
            <a:r>
              <a:rPr lang="en-US" kern="1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3. Elementary and Secondary Basic Skills*</a:t>
            </a:r>
          </a:p>
          <a:p>
            <a:pPr marL="0" marR="0" lvl="0" indent="0">
              <a:buNone/>
            </a:pPr>
            <a:r>
              <a:rPr lang="en-US" kern="1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4. Health and Safety</a:t>
            </a:r>
          </a:p>
          <a:p>
            <a:pPr marL="0" marR="0" lvl="0" indent="0">
              <a:buNone/>
            </a:pPr>
            <a:r>
              <a:rPr lang="en-US" kern="1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5. Substantial Disabilities</a:t>
            </a:r>
          </a:p>
          <a:p>
            <a:pPr marL="0" marR="0" lvl="0" indent="0">
              <a:buNone/>
            </a:pPr>
            <a:r>
              <a:rPr lang="en-US" kern="1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6. Parenting</a:t>
            </a:r>
          </a:p>
          <a:p>
            <a:pPr marL="0" marR="0" lvl="0" indent="0">
              <a:buNone/>
            </a:pPr>
            <a:r>
              <a:rPr lang="en-US" kern="1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7. Home Economics or Family and Consumer Sciences</a:t>
            </a:r>
          </a:p>
          <a:p>
            <a:pPr marL="0" marR="0" lvl="0" indent="0">
              <a:buNone/>
            </a:pPr>
            <a:r>
              <a:rPr lang="en-US" kern="1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8. Courses for Older Adults</a:t>
            </a:r>
          </a:p>
          <a:p>
            <a:pPr marL="0" marR="0" lvl="0" indent="0">
              <a:buNone/>
            </a:pPr>
            <a:r>
              <a:rPr lang="en-US" kern="1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9. Short-term Vocational Programs*</a:t>
            </a:r>
          </a:p>
          <a:p>
            <a:pPr marL="0" indent="0">
              <a:buNone/>
            </a:pPr>
            <a:r>
              <a:rPr lang="en-US" kern="1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10. Workforce Preparation*</a:t>
            </a:r>
          </a:p>
          <a:p>
            <a:pPr marL="0" indent="0">
              <a:buNone/>
            </a:pPr>
            <a:r>
              <a:rPr lang="en-US" kern="100" dirty="0">
                <a:solidFill>
                  <a:srgbClr val="C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* = enhanced</a:t>
            </a:r>
            <a:endParaRPr lang="en-US" kern="100" dirty="0">
              <a:solidFill>
                <a:srgbClr val="C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buNone/>
            </a:pPr>
            <a:endParaRPr lang="en-US" sz="1800" kern="100" dirty="0">
              <a:solidFill>
                <a:srgbClr val="C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rabicPeriod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11D5F9-85AC-F54C-A023-173BE58572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19200"/>
            <a:ext cx="4700954" cy="563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D51B5F-5D9F-6B45-B0AD-BF309D24C9A8}"/>
              </a:ext>
            </a:extLst>
          </p:cNvPr>
          <p:cNvSpPr txBox="1"/>
          <p:nvPr/>
        </p:nvSpPr>
        <p:spPr>
          <a:xfrm>
            <a:off x="3071446" y="269631"/>
            <a:ext cx="8593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NONCREDIT CURRICULUM BASICS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9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CF4A4F-205A-49EF-BDB2-167AE59C6191}"/>
              </a:ext>
            </a:extLst>
          </p:cNvPr>
          <p:cNvSpPr txBox="1">
            <a:spLocks/>
          </p:cNvSpPr>
          <p:nvPr/>
        </p:nvSpPr>
        <p:spPr>
          <a:xfrm>
            <a:off x="5102352" y="1651493"/>
            <a:ext cx="5952744" cy="6619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8FFA60-3CA8-E246-B0B8-98B2597B91D0}"/>
              </a:ext>
            </a:extLst>
          </p:cNvPr>
          <p:cNvSpPr txBox="1">
            <a:spLocks/>
          </p:cNvSpPr>
          <p:nvPr/>
        </p:nvSpPr>
        <p:spPr>
          <a:xfrm>
            <a:off x="5102352" y="2362200"/>
            <a:ext cx="5952744" cy="6619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C263D0-2DE8-6948-B4B2-1AEE3F2BDA5B}"/>
              </a:ext>
            </a:extLst>
          </p:cNvPr>
          <p:cNvSpPr txBox="1"/>
          <p:nvPr/>
        </p:nvSpPr>
        <p:spPr>
          <a:xfrm>
            <a:off x="2754651" y="270619"/>
            <a:ext cx="8593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CAREER DEVELOPMENT AND COLLEGE </a:t>
            </a:r>
          </a:p>
          <a:p>
            <a:pPr algn="ctr"/>
            <a:r>
              <a:rPr lang="en-US" sz="2400" b="1" dirty="0"/>
              <a:t>PREPARATION (CDCP) PROGRAMS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408D7F-1D0B-6BED-6CD2-BAE5869E2753}"/>
              </a:ext>
            </a:extLst>
          </p:cNvPr>
          <p:cNvSpPr txBox="1"/>
          <p:nvPr/>
        </p:nvSpPr>
        <p:spPr>
          <a:xfrm>
            <a:off x="362858" y="1982462"/>
            <a:ext cx="6151662" cy="4545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b="1" dirty="0">
              <a:solidFill>
                <a:srgbClr val="07070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b="1" dirty="0">
              <a:solidFill>
                <a:srgbClr val="07070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b="1" dirty="0">
              <a:solidFill>
                <a:srgbClr val="07070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1800" b="1" dirty="0">
              <a:solidFill>
                <a:srgbClr val="07070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65100" lvl="0" indent="-146050" algn="l" rtl="0">
              <a:spcBef>
                <a:spcPts val="1300"/>
              </a:spcBef>
              <a:spcAft>
                <a:spcPts val="0"/>
              </a:spcAft>
              <a:buClr>
                <a:srgbClr val="C55A11"/>
              </a:buClr>
              <a:buSzPts val="2100"/>
              <a:buFont typeface="Source Sans Pro"/>
              <a:buChar char="•"/>
            </a:pPr>
            <a:r>
              <a:rPr lang="en-US" sz="1800" dirty="0">
                <a:solidFill>
                  <a:srgbClr val="C55A11"/>
                </a:solidFill>
                <a:ea typeface="Source Sans Pro"/>
                <a:cs typeface="Source Sans Pro"/>
                <a:sym typeface="Source Sans Pro"/>
              </a:rPr>
              <a:t>Workforce Preparation </a:t>
            </a:r>
            <a:endParaRPr lang="en-US" sz="1800" dirty="0">
              <a:ea typeface="Source Sans Pro"/>
              <a:cs typeface="Source Sans Pro"/>
              <a:sym typeface="Source Sans Pro"/>
            </a:endParaRPr>
          </a:p>
          <a:p>
            <a:pPr marL="165100" lvl="0" indent="-177800" algn="l" rtl="0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Source Sans Pro"/>
              <a:buChar char="•"/>
            </a:pPr>
            <a:r>
              <a:rPr lang="en-US" sz="2000" dirty="0">
                <a:solidFill>
                  <a:srgbClr val="FF0000"/>
                </a:solidFill>
                <a:ea typeface="Source Sans Pro"/>
                <a:cs typeface="Source Sans Pro"/>
                <a:sym typeface="Source Sans Pro"/>
              </a:rPr>
              <a:t>*</a:t>
            </a:r>
            <a:r>
              <a:rPr lang="en-US" sz="1800" dirty="0">
                <a:solidFill>
                  <a:srgbClr val="FF0000"/>
                </a:solidFill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dirty="0">
                <a:solidFill>
                  <a:srgbClr val="C55A11"/>
                </a:solidFill>
                <a:ea typeface="Source Sans Pro"/>
                <a:cs typeface="Source Sans Pro"/>
                <a:sym typeface="Source Sans Pro"/>
              </a:rPr>
              <a:t>Short-term Vocational</a:t>
            </a:r>
            <a:endParaRPr lang="en-US" sz="1800" dirty="0"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rgbClr val="C55A11"/>
              </a:buClr>
              <a:buSzPts val="2400"/>
              <a:buNone/>
            </a:pPr>
            <a:r>
              <a:rPr lang="en-US" sz="1800" dirty="0">
                <a:solidFill>
                  <a:srgbClr val="C55A11"/>
                </a:solidFill>
                <a:ea typeface="Source Sans Pro"/>
                <a:cs typeface="Source Sans Pro"/>
                <a:sym typeface="Source Sans Pro"/>
              </a:rPr>
              <a:t>     With High Employment Potential</a:t>
            </a:r>
            <a:endParaRPr lang="en-US" sz="1800" dirty="0">
              <a:solidFill>
                <a:srgbClr val="2E75B5"/>
              </a:solidFill>
              <a:ea typeface="Source Sans Pro"/>
              <a:cs typeface="Source Sans Pro"/>
              <a:sym typeface="Source Sans Pro"/>
            </a:endParaRPr>
          </a:p>
          <a:p>
            <a:pPr marL="165100" lvl="0" indent="-146050" algn="l" rtl="0">
              <a:spcBef>
                <a:spcPts val="800"/>
              </a:spcBef>
              <a:spcAft>
                <a:spcPts val="0"/>
              </a:spcAft>
              <a:buClr>
                <a:srgbClr val="2E75B5"/>
              </a:buClr>
              <a:buSzPts val="2100"/>
              <a:buFont typeface="Source Sans Pro"/>
              <a:buChar char="•"/>
            </a:pPr>
            <a:endParaRPr lang="en-US" sz="1800" dirty="0">
              <a:solidFill>
                <a:srgbClr val="2E75B5"/>
              </a:solidFill>
              <a:ea typeface="Source Sans Pro"/>
              <a:cs typeface="Source Sans Pro"/>
              <a:sym typeface="Source Sans Pro"/>
            </a:endParaRPr>
          </a:p>
          <a:p>
            <a:pPr marL="165100" lvl="0" indent="-146050" algn="l" rtl="0">
              <a:spcBef>
                <a:spcPts val="800"/>
              </a:spcBef>
              <a:spcAft>
                <a:spcPts val="0"/>
              </a:spcAft>
              <a:buClr>
                <a:srgbClr val="2E75B5"/>
              </a:buClr>
              <a:buSzPts val="2100"/>
              <a:buFont typeface="Source Sans Pro"/>
              <a:buChar char="•"/>
            </a:pPr>
            <a:r>
              <a:rPr lang="en-US" sz="1800" dirty="0">
                <a:solidFill>
                  <a:srgbClr val="2E75B5"/>
                </a:solidFill>
                <a:ea typeface="Source Sans Pro"/>
                <a:cs typeface="Source Sans Pro"/>
                <a:sym typeface="Source Sans Pro"/>
              </a:rPr>
              <a:t>Elementary and Secondary Basic Skills</a:t>
            </a:r>
            <a:endParaRPr lang="en-US" sz="1800" dirty="0">
              <a:ea typeface="Source Sans Pro"/>
              <a:cs typeface="Source Sans Pro"/>
              <a:sym typeface="Source Sans Pro"/>
            </a:endParaRPr>
          </a:p>
          <a:p>
            <a:pPr marL="165100" lvl="0" indent="-146050" algn="l" rtl="0">
              <a:spcBef>
                <a:spcPts val="800"/>
              </a:spcBef>
              <a:spcAft>
                <a:spcPts val="0"/>
              </a:spcAft>
              <a:buClr>
                <a:srgbClr val="2E75B5"/>
              </a:buClr>
              <a:buSzPts val="2100"/>
              <a:buFont typeface="Source Sans Pro"/>
              <a:buChar char="•"/>
            </a:pPr>
            <a:r>
              <a:rPr lang="en-US" sz="1800" dirty="0">
                <a:solidFill>
                  <a:srgbClr val="2E75B5"/>
                </a:solidFill>
                <a:ea typeface="Source Sans Pro"/>
                <a:cs typeface="Source Sans Pro"/>
                <a:sym typeface="Source Sans Pro"/>
              </a:rPr>
              <a:t>English as a second language (ESL) and </a:t>
            </a:r>
            <a:endParaRPr lang="en-US" sz="1800" dirty="0"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rgbClr val="2E75B5"/>
              </a:buClr>
              <a:buSzPts val="2400"/>
              <a:buNone/>
            </a:pPr>
            <a:r>
              <a:rPr lang="en-US" sz="1800" dirty="0">
                <a:solidFill>
                  <a:srgbClr val="2E75B5"/>
                </a:solidFill>
                <a:ea typeface="Source Sans Pro"/>
                <a:cs typeface="Source Sans Pro"/>
                <a:sym typeface="Source Sans Pro"/>
              </a:rPr>
              <a:t>     vocational English as a second language</a:t>
            </a:r>
            <a:endParaRPr lang="en-US" sz="1800" dirty="0"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en-US" sz="1600" dirty="0">
                <a:solidFill>
                  <a:srgbClr val="FF0000"/>
                </a:solidFill>
              </a:rPr>
              <a:t>*</a:t>
            </a:r>
            <a:r>
              <a:rPr lang="en-US" sz="1200" dirty="0">
                <a:solidFill>
                  <a:srgbClr val="FF0000"/>
                </a:solidFill>
              </a:rPr>
              <a:t>CCCCO approval is required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500AE7-CFFB-CC17-92EC-EE53361C7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51" y="3561019"/>
            <a:ext cx="4749800" cy="825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330261-16AD-5A78-F226-EE7B51C28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020" y="3008041"/>
            <a:ext cx="1257300" cy="1358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1B693D-E30C-1B5C-C110-92D3D6894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020" y="4665632"/>
            <a:ext cx="1206500" cy="1498600"/>
          </a:xfrm>
          <a:prstGeom prst="rect">
            <a:avLst/>
          </a:prstGeom>
        </p:spPr>
      </p:pic>
      <p:sp>
        <p:nvSpPr>
          <p:cNvPr id="22" name="Google Shape;178;p20">
            <a:extLst>
              <a:ext uri="{FF2B5EF4-FFF2-40B4-BE49-F238E27FC236}">
                <a16:creationId xmlns:a16="http://schemas.microsoft.com/office/drawing/2014/main" id="{73849861-0D18-D9D8-FC36-A47F828AE4DB}"/>
              </a:ext>
            </a:extLst>
          </p:cNvPr>
          <p:cNvSpPr/>
          <p:nvPr/>
        </p:nvSpPr>
        <p:spPr>
          <a:xfrm>
            <a:off x="6922258" y="2979631"/>
            <a:ext cx="2312928" cy="1339092"/>
          </a:xfrm>
          <a:prstGeom prst="cloud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>
            <a:noFill/>
          </a:ln>
          <a:effectLst>
            <a:outerShdw blurRad="149987" dist="250190" dir="8460000" algn="ctr">
              <a:srgbClr val="000000">
                <a:alpha val="2784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r>
              <a:rPr lang="en-US" sz="19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Certificate of Completion </a:t>
            </a:r>
            <a:endParaRPr sz="15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r>
              <a:rPr lang="en-US" sz="19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Title 5, </a:t>
            </a:r>
            <a:endParaRPr sz="15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r>
              <a:rPr lang="en-US" sz="19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§ 55151(h)</a:t>
            </a:r>
            <a:endParaRPr sz="1500" dirty="0"/>
          </a:p>
        </p:txBody>
      </p:sp>
      <p:sp>
        <p:nvSpPr>
          <p:cNvPr id="23" name="Google Shape;179;p20">
            <a:extLst>
              <a:ext uri="{FF2B5EF4-FFF2-40B4-BE49-F238E27FC236}">
                <a16:creationId xmlns:a16="http://schemas.microsoft.com/office/drawing/2014/main" id="{498F7527-EA5C-29D3-7ABC-3627D3BC770A}"/>
              </a:ext>
            </a:extLst>
          </p:cNvPr>
          <p:cNvSpPr/>
          <p:nvPr/>
        </p:nvSpPr>
        <p:spPr>
          <a:xfrm>
            <a:off x="6792725" y="4816284"/>
            <a:ext cx="2571995" cy="1347948"/>
          </a:xfrm>
          <a:prstGeom prst="cloud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149987" dist="250190" dir="8460000" algn="ctr">
              <a:srgbClr val="000000">
                <a:alpha val="2784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r>
              <a:rPr lang="en-US" sz="19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Certificate of Competency </a:t>
            </a:r>
            <a:endParaRPr sz="15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r>
              <a:rPr lang="en-US" sz="19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Title 5, </a:t>
            </a:r>
            <a:endParaRPr sz="15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r>
              <a:rPr lang="en-US" sz="19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§ 55151(</a:t>
            </a:r>
            <a:r>
              <a:rPr lang="en-US" sz="19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500" dirty="0"/>
          </a:p>
        </p:txBody>
      </p:sp>
      <p:sp>
        <p:nvSpPr>
          <p:cNvPr id="24" name="Google Shape;175;p20">
            <a:extLst>
              <a:ext uri="{FF2B5EF4-FFF2-40B4-BE49-F238E27FC236}">
                <a16:creationId xmlns:a16="http://schemas.microsoft.com/office/drawing/2014/main" id="{B2791AC5-6E92-1331-C022-9ED29DCD45FF}"/>
              </a:ext>
            </a:extLst>
          </p:cNvPr>
          <p:cNvSpPr/>
          <p:nvPr/>
        </p:nvSpPr>
        <p:spPr>
          <a:xfrm>
            <a:off x="9558649" y="2790467"/>
            <a:ext cx="2406402" cy="1405512"/>
          </a:xfrm>
          <a:prstGeom prst="irregularSeal1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>
            <a:noFill/>
          </a:ln>
          <a:effectLst>
            <a:outerShdw blurRad="149987" dist="250190" dir="8460000" algn="ctr">
              <a:srgbClr val="000000">
                <a:alpha val="2784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Career Development</a:t>
            </a:r>
            <a:endParaRPr sz="1500" dirty="0"/>
          </a:p>
        </p:txBody>
      </p:sp>
      <p:sp>
        <p:nvSpPr>
          <p:cNvPr id="25" name="Google Shape;174;p20">
            <a:extLst>
              <a:ext uri="{FF2B5EF4-FFF2-40B4-BE49-F238E27FC236}">
                <a16:creationId xmlns:a16="http://schemas.microsoft.com/office/drawing/2014/main" id="{0F6A7AA4-14DB-1FF6-E513-D1F32863D8BC}"/>
              </a:ext>
            </a:extLst>
          </p:cNvPr>
          <p:cNvSpPr/>
          <p:nvPr/>
        </p:nvSpPr>
        <p:spPr>
          <a:xfrm>
            <a:off x="9558649" y="4690539"/>
            <a:ext cx="2406402" cy="1275750"/>
          </a:xfrm>
          <a:prstGeom prst="irregularSeal1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149987" dist="250190" dir="8460000" algn="ctr">
              <a:srgbClr val="000000">
                <a:alpha val="2784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College Preparation</a:t>
            </a:r>
            <a:endParaRPr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000383-406D-D03C-ECA5-347E0445D680}"/>
              </a:ext>
            </a:extLst>
          </p:cNvPr>
          <p:cNvSpPr txBox="1"/>
          <p:nvPr/>
        </p:nvSpPr>
        <p:spPr>
          <a:xfrm>
            <a:off x="312058" y="1445582"/>
            <a:ext cx="10940142" cy="1229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b="1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Edu Code 84760.5 (b) - </a:t>
            </a:r>
          </a:p>
          <a:p>
            <a:pPr marL="0" lvl="0" indent="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solidFill>
                <a:srgbClr val="C00000"/>
              </a:solidFill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Limits CDCP eligibility to courses in the following instructional domains: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1DDF98B-F11A-0A02-E23A-FF71AB0A619A}"/>
              </a:ext>
            </a:extLst>
          </p:cNvPr>
          <p:cNvCxnSpPr>
            <a:cxnSpLocks/>
          </p:cNvCxnSpPr>
          <p:nvPr/>
        </p:nvCxnSpPr>
        <p:spPr bwMode="auto">
          <a:xfrm>
            <a:off x="1289736" y="1982462"/>
            <a:ext cx="961252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546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972031-D33B-DE5A-FBA5-38260C517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1A8591B-45BD-E04B-65AD-BC7D42116E82}"/>
              </a:ext>
            </a:extLst>
          </p:cNvPr>
          <p:cNvSpPr txBox="1">
            <a:spLocks/>
          </p:cNvSpPr>
          <p:nvPr/>
        </p:nvSpPr>
        <p:spPr>
          <a:xfrm>
            <a:off x="5102352" y="1651493"/>
            <a:ext cx="5952744" cy="6619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C00000"/>
              </a:solidFill>
              <a:latin typeface="+mj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3C4DBB-25B8-058B-AC39-8F05FAEE5943}"/>
              </a:ext>
            </a:extLst>
          </p:cNvPr>
          <p:cNvSpPr txBox="1">
            <a:spLocks/>
          </p:cNvSpPr>
          <p:nvPr/>
        </p:nvSpPr>
        <p:spPr>
          <a:xfrm>
            <a:off x="4931229" y="2362200"/>
            <a:ext cx="6123867" cy="408214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55571D-3C16-6009-9739-75CD67B50C23}"/>
              </a:ext>
            </a:extLst>
          </p:cNvPr>
          <p:cNvSpPr txBox="1"/>
          <p:nvPr/>
        </p:nvSpPr>
        <p:spPr>
          <a:xfrm>
            <a:off x="3228122" y="352101"/>
            <a:ext cx="83336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j-lt"/>
                <a:ea typeface="Palatino"/>
                <a:cs typeface="Palatino"/>
                <a:sym typeface="Palatino"/>
              </a:rPr>
              <a:t>SIDE-BY-SIDE COMPARISON OF COR REQUIREMENTS</a:t>
            </a:r>
          </a:p>
          <a:p>
            <a:endParaRPr lang="en-US" dirty="0"/>
          </a:p>
        </p:txBody>
      </p:sp>
      <p:sp>
        <p:nvSpPr>
          <p:cNvPr id="2" name="Google Shape;201;p23">
            <a:extLst>
              <a:ext uri="{FF2B5EF4-FFF2-40B4-BE49-F238E27FC236}">
                <a16:creationId xmlns:a16="http://schemas.microsoft.com/office/drawing/2014/main" id="{C176DF37-8541-0BA3-5C26-E061B6FB5039}"/>
              </a:ext>
            </a:extLst>
          </p:cNvPr>
          <p:cNvSpPr txBox="1"/>
          <p:nvPr/>
        </p:nvSpPr>
        <p:spPr>
          <a:xfrm>
            <a:off x="163244" y="1214162"/>
            <a:ext cx="4185600" cy="512320"/>
          </a:xfrm>
          <a:prstGeom prst="rect">
            <a:avLst/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00000"/>
                </a:solidFill>
                <a:latin typeface="+mj-lt"/>
                <a:ea typeface="Source Sans Pro"/>
                <a:cs typeface="Source Sans Pro"/>
                <a:sym typeface="Source Sans Pro"/>
              </a:rPr>
              <a:t>CREDIT</a:t>
            </a:r>
            <a:endParaRPr sz="2000" b="1" dirty="0">
              <a:solidFill>
                <a:srgbClr val="C00000"/>
              </a:solidFill>
              <a:latin typeface="+mj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" name="Google Shape;202;p23">
            <a:extLst>
              <a:ext uri="{FF2B5EF4-FFF2-40B4-BE49-F238E27FC236}">
                <a16:creationId xmlns:a16="http://schemas.microsoft.com/office/drawing/2014/main" id="{12D31391-2934-6DCA-7B57-2B291043DCB6}"/>
              </a:ext>
            </a:extLst>
          </p:cNvPr>
          <p:cNvSpPr txBox="1"/>
          <p:nvPr/>
        </p:nvSpPr>
        <p:spPr>
          <a:xfrm>
            <a:off x="302268" y="1726482"/>
            <a:ext cx="4185600" cy="449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70707"/>
              </a:buClr>
              <a:buSzPts val="1800"/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Unit value </a:t>
            </a:r>
            <a:endParaRPr dirty="0">
              <a:solidFill>
                <a:srgbClr val="C00000"/>
              </a:solidFill>
              <a:ea typeface="Source Sans Pro"/>
              <a:cs typeface="Source Sans Pro"/>
              <a:sym typeface="Source Sans Pro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70707"/>
              </a:buClr>
              <a:buSzPts val="1800"/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Total contact hours for course </a:t>
            </a:r>
            <a:endParaRPr dirty="0">
              <a:solidFill>
                <a:srgbClr val="C00000"/>
              </a:solidFill>
              <a:ea typeface="Source Sans Pro"/>
              <a:cs typeface="Source Sans Pro"/>
              <a:sym typeface="Source Sans Pro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70707"/>
              </a:buClr>
              <a:buSzPts val="1800"/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Conditions of enrollment: requisites, advisories, other conditions</a:t>
            </a:r>
            <a:endParaRPr dirty="0">
              <a:solidFill>
                <a:srgbClr val="C00000"/>
              </a:solidFill>
              <a:ea typeface="Source Sans Pro"/>
              <a:cs typeface="Source Sans Pro"/>
              <a:sym typeface="Source Sans Pro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70707"/>
              </a:buClr>
              <a:buSzPts val="1800"/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Catalog description</a:t>
            </a:r>
            <a:endParaRPr dirty="0">
              <a:solidFill>
                <a:srgbClr val="C00000"/>
              </a:solidFill>
              <a:ea typeface="Source Sans Pro"/>
              <a:cs typeface="Source Sans Pro"/>
              <a:sym typeface="Source Sans Pro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70707"/>
              </a:buClr>
              <a:buSzPts val="1800"/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Objectives </a:t>
            </a:r>
            <a:endParaRPr dirty="0">
              <a:solidFill>
                <a:srgbClr val="C00000"/>
              </a:solidFill>
              <a:ea typeface="Source Sans Pro"/>
              <a:cs typeface="Source Sans Pro"/>
              <a:sym typeface="Source Sans Pro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70707"/>
              </a:buClr>
              <a:buSzPts val="1800"/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Content (typically in outline form)</a:t>
            </a:r>
            <a:endParaRPr dirty="0">
              <a:solidFill>
                <a:srgbClr val="C00000"/>
              </a:solidFill>
              <a:ea typeface="Source Sans Pro"/>
              <a:cs typeface="Source Sans Pro"/>
              <a:sym typeface="Source Sans Pro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70707"/>
              </a:buClr>
              <a:buSzPts val="1800"/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Reading and Writing Assignments</a:t>
            </a:r>
            <a:endParaRPr dirty="0">
              <a:solidFill>
                <a:srgbClr val="C00000"/>
              </a:solidFill>
              <a:ea typeface="Source Sans Pro"/>
              <a:cs typeface="Source Sans Pro"/>
              <a:sym typeface="Source Sans Pro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70707"/>
              </a:buClr>
              <a:buSzPts val="1800"/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Other outside-of-class assignments</a:t>
            </a:r>
            <a:endParaRPr dirty="0">
              <a:solidFill>
                <a:srgbClr val="C00000"/>
              </a:solidFill>
              <a:ea typeface="Source Sans Pro"/>
              <a:cs typeface="Source Sans Pro"/>
              <a:sym typeface="Source Sans Pro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70707"/>
              </a:buClr>
              <a:buSzPts val="1800"/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Methods of instruction </a:t>
            </a:r>
            <a:endParaRPr dirty="0">
              <a:solidFill>
                <a:srgbClr val="C00000"/>
              </a:solidFill>
              <a:ea typeface="Source Sans Pro"/>
              <a:cs typeface="Source Sans Pro"/>
              <a:sym typeface="Source Sans Pro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70707"/>
              </a:buClr>
              <a:buSzPts val="1800"/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Methods of evaluation/grading policy</a:t>
            </a:r>
            <a:endParaRPr dirty="0">
              <a:solidFill>
                <a:srgbClr val="C00000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DC5E9E-7B61-37AE-FFB4-070B621DBB40}"/>
              </a:ext>
            </a:extLst>
          </p:cNvPr>
          <p:cNvSpPr txBox="1"/>
          <p:nvPr/>
        </p:nvSpPr>
        <p:spPr>
          <a:xfrm>
            <a:off x="5989075" y="1326372"/>
            <a:ext cx="17787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NONCREDIT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E119B7-163A-1E77-6DFB-5E4538541043}"/>
              </a:ext>
            </a:extLst>
          </p:cNvPr>
          <p:cNvSpPr txBox="1"/>
          <p:nvPr/>
        </p:nvSpPr>
        <p:spPr>
          <a:xfrm>
            <a:off x="5989075" y="1726482"/>
            <a:ext cx="610076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8300" lvl="0" indent="-381000" algn="l" rtl="0">
              <a:spcBef>
                <a:spcPts val="0"/>
              </a:spcBef>
              <a:spcAft>
                <a:spcPts val="0"/>
              </a:spcAft>
              <a:buClr>
                <a:srgbClr val="070707"/>
              </a:buClr>
              <a:buSzPts val="1800"/>
              <a:buFont typeface="Source Sans Pro"/>
              <a:buAutoNum type="arabicPeriod"/>
            </a:pPr>
            <a:r>
              <a:rPr lang="en-US" sz="1800" strike="sngStrike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Unit value </a:t>
            </a:r>
          </a:p>
          <a:p>
            <a:pPr marL="368300" lvl="0" indent="-381000" algn="l" rtl="0">
              <a:spcBef>
                <a:spcPts val="400"/>
              </a:spcBef>
              <a:spcAft>
                <a:spcPts val="0"/>
              </a:spcAft>
              <a:buClr>
                <a:srgbClr val="070707"/>
              </a:buClr>
              <a:buSzPts val="1800"/>
              <a:buFont typeface="Source Sans Pro"/>
              <a:buAutoNum type="arabicPeriod"/>
            </a:pPr>
            <a:r>
              <a:rPr lang="en-US" sz="1800" b="1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Total contact hours for course </a:t>
            </a:r>
            <a:endParaRPr lang="en-US" sz="1800" dirty="0">
              <a:solidFill>
                <a:srgbClr val="C00000"/>
              </a:solidFill>
              <a:ea typeface="Source Sans Pro"/>
              <a:cs typeface="Source Sans Pro"/>
              <a:sym typeface="Source Sans Pro"/>
            </a:endParaRPr>
          </a:p>
          <a:p>
            <a:pPr marL="368300" lvl="0" indent="-381000" algn="l" rtl="0">
              <a:spcBef>
                <a:spcPts val="400"/>
              </a:spcBef>
              <a:spcAft>
                <a:spcPts val="0"/>
              </a:spcAft>
              <a:buClr>
                <a:srgbClr val="070707"/>
              </a:buClr>
              <a:buSzPts val="1800"/>
              <a:buFont typeface="Source Sans Pro"/>
              <a:buAutoNum type="arabicPeriod"/>
            </a:pPr>
            <a:r>
              <a:rPr lang="en-US" sz="1800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Conditions of enrollment: requisites, advisories, other conditions</a:t>
            </a:r>
          </a:p>
          <a:p>
            <a:pPr marL="368300" lvl="0" indent="-381000" algn="l" rtl="0">
              <a:spcBef>
                <a:spcPts val="400"/>
              </a:spcBef>
              <a:spcAft>
                <a:spcPts val="0"/>
              </a:spcAft>
              <a:buClr>
                <a:srgbClr val="070707"/>
              </a:buClr>
              <a:buSzPts val="1800"/>
              <a:buFont typeface="Source Sans Pro"/>
              <a:buAutoNum type="arabicPeriod"/>
            </a:pPr>
            <a:r>
              <a:rPr lang="en-US" sz="1800" b="1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Catalog description</a:t>
            </a:r>
            <a:endParaRPr lang="en-US" sz="1800" dirty="0">
              <a:solidFill>
                <a:srgbClr val="C00000"/>
              </a:solidFill>
              <a:ea typeface="Source Sans Pro"/>
              <a:cs typeface="Source Sans Pro"/>
              <a:sym typeface="Source Sans Pro"/>
            </a:endParaRPr>
          </a:p>
          <a:p>
            <a:pPr marL="368300" lvl="0" indent="-381000" algn="l" rtl="0">
              <a:spcBef>
                <a:spcPts val="400"/>
              </a:spcBef>
              <a:spcAft>
                <a:spcPts val="0"/>
              </a:spcAft>
              <a:buClr>
                <a:srgbClr val="070707"/>
              </a:buClr>
              <a:buSzPts val="1800"/>
              <a:buFont typeface="Source Sans Pro"/>
              <a:buAutoNum type="arabicPeriod"/>
            </a:pPr>
            <a:r>
              <a:rPr lang="en-US" sz="1800" b="1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Objectives </a:t>
            </a:r>
            <a:endParaRPr lang="en-US" sz="1800" dirty="0">
              <a:solidFill>
                <a:srgbClr val="C00000"/>
              </a:solidFill>
              <a:ea typeface="Source Sans Pro"/>
              <a:cs typeface="Source Sans Pro"/>
              <a:sym typeface="Source Sans Pro"/>
            </a:endParaRPr>
          </a:p>
          <a:p>
            <a:pPr marL="368300" lvl="0" indent="-381000" algn="l" rtl="0">
              <a:spcBef>
                <a:spcPts val="400"/>
              </a:spcBef>
              <a:spcAft>
                <a:spcPts val="0"/>
              </a:spcAft>
              <a:buClr>
                <a:srgbClr val="070707"/>
              </a:buClr>
              <a:buSzPts val="1800"/>
              <a:buFont typeface="Source Sans Pro"/>
              <a:buAutoNum type="arabicPeriod"/>
            </a:pPr>
            <a:r>
              <a:rPr lang="en-US" sz="1800" b="1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Content (typically in outline form)</a:t>
            </a:r>
            <a:endParaRPr lang="en-US" sz="1800" dirty="0">
              <a:solidFill>
                <a:srgbClr val="C00000"/>
              </a:solidFill>
              <a:ea typeface="Source Sans Pro"/>
              <a:cs typeface="Source Sans Pro"/>
              <a:sym typeface="Source Sans Pro"/>
            </a:endParaRPr>
          </a:p>
          <a:p>
            <a:pPr marL="368300" lvl="0" indent="-381000" algn="l" rtl="0">
              <a:spcBef>
                <a:spcPts val="400"/>
              </a:spcBef>
              <a:spcAft>
                <a:spcPts val="0"/>
              </a:spcAft>
              <a:buClr>
                <a:srgbClr val="070707"/>
              </a:buClr>
              <a:buSzPts val="1800"/>
              <a:buFont typeface="Source Sans Pro"/>
              <a:buAutoNum type="arabicPeriod"/>
            </a:pPr>
            <a:r>
              <a:rPr lang="en-US" sz="1800" b="1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Reading and Writing Assignments</a:t>
            </a:r>
          </a:p>
          <a:p>
            <a:pPr marL="368300" lvl="0" indent="-381000" algn="l" rtl="0">
              <a:spcBef>
                <a:spcPts val="400"/>
              </a:spcBef>
              <a:spcAft>
                <a:spcPts val="0"/>
              </a:spcAft>
              <a:buClr>
                <a:srgbClr val="070707"/>
              </a:buClr>
              <a:buSzPts val="1800"/>
              <a:buFont typeface="Source Sans Pro"/>
              <a:buAutoNum type="arabicPeriod"/>
            </a:pPr>
            <a:r>
              <a:rPr lang="en-US" sz="1800" b="1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Other outside-of-class assignments/hours</a:t>
            </a:r>
            <a:endParaRPr lang="en-US" sz="1800" dirty="0">
              <a:solidFill>
                <a:srgbClr val="C00000"/>
              </a:solidFill>
              <a:ea typeface="Source Sans Pro"/>
              <a:cs typeface="Source Sans Pro"/>
              <a:sym typeface="Source Sans Pro"/>
            </a:endParaRPr>
          </a:p>
          <a:p>
            <a:pPr marL="368300" lvl="0" indent="-381000" algn="l" rtl="0">
              <a:spcBef>
                <a:spcPts val="400"/>
              </a:spcBef>
              <a:spcAft>
                <a:spcPts val="0"/>
              </a:spcAft>
              <a:buClr>
                <a:srgbClr val="070707"/>
              </a:buClr>
              <a:buSzPts val="1800"/>
              <a:buFont typeface="Source Sans Pro"/>
              <a:buAutoNum type="arabicPeriod"/>
            </a:pPr>
            <a:r>
              <a:rPr lang="en-US" sz="1800" b="1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Methods of instruction </a:t>
            </a:r>
            <a:endParaRPr lang="en-US" sz="1800" dirty="0">
              <a:solidFill>
                <a:srgbClr val="C00000"/>
              </a:solidFill>
              <a:ea typeface="Source Sans Pro"/>
              <a:cs typeface="Source Sans Pro"/>
              <a:sym typeface="Source Sans Pro"/>
            </a:endParaRPr>
          </a:p>
          <a:p>
            <a:pPr marL="368300" lvl="0" indent="-381000" algn="l" rtl="0">
              <a:spcBef>
                <a:spcPts val="400"/>
              </a:spcBef>
              <a:spcAft>
                <a:spcPts val="0"/>
              </a:spcAft>
              <a:buClr>
                <a:srgbClr val="070707"/>
              </a:buClr>
              <a:buSzPts val="1800"/>
              <a:buFont typeface="Source Sans Pro"/>
              <a:buAutoNum type="arabicPeriod"/>
            </a:pPr>
            <a:r>
              <a:rPr lang="en-US" sz="1800" b="1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Methods of evaluation/grading policy</a:t>
            </a:r>
            <a:endParaRPr lang="en-US" sz="1800" dirty="0">
              <a:solidFill>
                <a:srgbClr val="C00000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3F3B25-6F67-AFCD-50B0-5C8903F47DB6}"/>
              </a:ext>
            </a:extLst>
          </p:cNvPr>
          <p:cNvSpPr txBox="1"/>
          <p:nvPr/>
        </p:nvSpPr>
        <p:spPr>
          <a:xfrm>
            <a:off x="1246964" y="6071420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</a:rPr>
              <a:t>*All noncredit courses mirrored with credit will need to conform to all credit requirements</a:t>
            </a:r>
          </a:p>
        </p:txBody>
      </p:sp>
    </p:spTree>
    <p:extLst>
      <p:ext uri="{BB962C8B-B14F-4D97-AF65-F5344CB8AC3E}">
        <p14:creationId xmlns:p14="http://schemas.microsoft.com/office/powerpoint/2010/main" val="14820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488D31-219F-4292-1154-9E268259F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11DFA71-5BB8-31C7-66CE-52117A97295D}"/>
              </a:ext>
            </a:extLst>
          </p:cNvPr>
          <p:cNvSpPr txBox="1">
            <a:spLocks/>
          </p:cNvSpPr>
          <p:nvPr/>
        </p:nvSpPr>
        <p:spPr>
          <a:xfrm>
            <a:off x="5102352" y="1651493"/>
            <a:ext cx="5952744" cy="6619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C00000"/>
              </a:solidFill>
              <a:latin typeface="+mj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C98659-CE94-99F3-7304-872044230237}"/>
              </a:ext>
            </a:extLst>
          </p:cNvPr>
          <p:cNvSpPr txBox="1">
            <a:spLocks/>
          </p:cNvSpPr>
          <p:nvPr/>
        </p:nvSpPr>
        <p:spPr>
          <a:xfrm>
            <a:off x="4931229" y="2362200"/>
            <a:ext cx="6123867" cy="408214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60A44D-E2A2-140D-AABF-FB4ADE971A9D}"/>
              </a:ext>
            </a:extLst>
          </p:cNvPr>
          <p:cNvSpPr txBox="1"/>
          <p:nvPr/>
        </p:nvSpPr>
        <p:spPr>
          <a:xfrm>
            <a:off x="4236782" y="413657"/>
            <a:ext cx="6952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MINIMUM QUALIFICATIONS FOR NONCREDIT 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5305F-3B05-970D-0084-DB57119CF5CB}"/>
              </a:ext>
            </a:extLst>
          </p:cNvPr>
          <p:cNvSpPr txBox="1"/>
          <p:nvPr/>
        </p:nvSpPr>
        <p:spPr>
          <a:xfrm>
            <a:off x="4941849" y="1664785"/>
            <a:ext cx="6102626" cy="3280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lvl="0" indent="-4191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2000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Title 5 § 53412  lists the </a:t>
            </a:r>
            <a:r>
              <a:rPr lang="en-US" sz="2000" b="1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minimum qualifications</a:t>
            </a:r>
            <a:r>
              <a:rPr lang="en-US" sz="2000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 (MQs) to teach noncredit.  Although some MQs are the same as for credit instruction (</a:t>
            </a:r>
            <a:r>
              <a:rPr lang="en-US" sz="2000" i="1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i.e</a:t>
            </a:r>
            <a:r>
              <a:rPr lang="en-US" sz="2000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., §53410), some areas have different MQs including: Basic skills mathematics and English, English as a Second Language, health and safety, citizenship, home economics and older adults.</a:t>
            </a:r>
          </a:p>
          <a:p>
            <a:pPr marL="609600" lvl="0" indent="-419100" algn="l" rtl="0">
              <a:lnSpc>
                <a:spcPct val="90000"/>
              </a:lnSpc>
              <a:spcBef>
                <a:spcPts val="11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Source Sans Pro"/>
              <a:buChar char="●"/>
            </a:pPr>
            <a:r>
              <a:rPr lang="en-US" sz="2000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The Minimum Qualifications Handbook (also called the Disciplines List) details the requirements.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149BD7-8F59-06AB-2CFE-E2D6E58F4F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9200"/>
            <a:ext cx="4700954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0573D8-C574-9EB1-D5CF-982B7D550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946D68E-1CCD-9573-AD6B-A75CD2004DB3}"/>
              </a:ext>
            </a:extLst>
          </p:cNvPr>
          <p:cNvSpPr txBox="1">
            <a:spLocks/>
          </p:cNvSpPr>
          <p:nvPr/>
        </p:nvSpPr>
        <p:spPr>
          <a:xfrm>
            <a:off x="5102352" y="1651493"/>
            <a:ext cx="5952744" cy="6619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C00000"/>
              </a:solidFill>
              <a:latin typeface="+mj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FFE4C9-D772-EC4A-32C2-FA3D4D8AF522}"/>
              </a:ext>
            </a:extLst>
          </p:cNvPr>
          <p:cNvSpPr txBox="1">
            <a:spLocks/>
          </p:cNvSpPr>
          <p:nvPr/>
        </p:nvSpPr>
        <p:spPr>
          <a:xfrm>
            <a:off x="4931229" y="2362200"/>
            <a:ext cx="6123867" cy="408214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ADF6CD-255E-698A-28B6-E9261E0FDA83}"/>
              </a:ext>
            </a:extLst>
          </p:cNvPr>
          <p:cNvSpPr txBox="1"/>
          <p:nvPr/>
        </p:nvSpPr>
        <p:spPr>
          <a:xfrm>
            <a:off x="3735091" y="407597"/>
            <a:ext cx="89270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  <a:ea typeface="Georgia"/>
                <a:cs typeface="Georgia"/>
                <a:sym typeface="Georgia"/>
              </a:rPr>
              <a:t>COLLABORATION BETWEEN CREDIT AND NONCREDIT</a:t>
            </a:r>
            <a:r>
              <a:rPr lang="en-US" sz="2400" b="1" i="1" dirty="0">
                <a:latin typeface="+mj-lt"/>
                <a:ea typeface="Georgia"/>
                <a:cs typeface="Georgia"/>
                <a:sym typeface="Georgia"/>
              </a:rPr>
              <a:t> </a:t>
            </a:r>
            <a:endParaRPr lang="en-US" sz="24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459159-0623-35AE-D9E5-B79B218E81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30923"/>
            <a:ext cx="4384431" cy="56270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7EAA9A-BF2D-A1F1-D383-6436FC5596E0}"/>
              </a:ext>
            </a:extLst>
          </p:cNvPr>
          <p:cNvSpPr txBox="1"/>
          <p:nvPr/>
        </p:nvSpPr>
        <p:spPr>
          <a:xfrm>
            <a:off x="4632560" y="1389836"/>
            <a:ext cx="6102626" cy="5532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lvl="0" indent="-476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Source Sans Pro"/>
              <a:buChar char="●"/>
            </a:pPr>
            <a:r>
              <a:rPr lang="en-US" sz="2000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Noncredit Support Courses. These courses are designed together with credit faculty to support students who are currently enrolled or are preparing to enroll in credit courses.  </a:t>
            </a:r>
          </a:p>
          <a:p>
            <a:pPr marL="609600" lvl="0" indent="-476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Source Sans Pro"/>
              <a:buChar char="●"/>
            </a:pPr>
            <a:r>
              <a:rPr lang="en-US" sz="2000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Some options include</a:t>
            </a:r>
          </a:p>
          <a:p>
            <a:pPr marL="1219200" lvl="1" indent="-450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Source Sans Pro"/>
              <a:buChar char="•"/>
            </a:pPr>
            <a:r>
              <a:rPr lang="en-US" sz="2000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Corequisite support courses</a:t>
            </a:r>
          </a:p>
          <a:p>
            <a:pPr marL="1219200" lvl="1" indent="-450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Source Sans Pro"/>
              <a:buChar char="•"/>
            </a:pPr>
            <a:r>
              <a:rPr lang="en-US" sz="2000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Modularized support courses</a:t>
            </a:r>
          </a:p>
          <a:p>
            <a:pPr marL="1219200" lvl="1" indent="-450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Source Sans Pro"/>
              <a:buChar char="•"/>
            </a:pPr>
            <a:r>
              <a:rPr lang="en-US" sz="2000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Intensive review courses</a:t>
            </a:r>
          </a:p>
          <a:p>
            <a:pPr marL="1219200" lvl="1" indent="-450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Source Sans Pro"/>
              <a:buChar char="•"/>
            </a:pPr>
            <a:r>
              <a:rPr lang="en-US" sz="2000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Mirrored courses</a:t>
            </a:r>
          </a:p>
          <a:p>
            <a:pPr marL="1219200" lvl="1" indent="-450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Source Sans Pro"/>
              <a:buChar char="•"/>
            </a:pPr>
            <a:r>
              <a:rPr lang="en-US" sz="2000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Business/industry-support courses</a:t>
            </a:r>
          </a:p>
          <a:p>
            <a:pPr marL="609600" lvl="0" indent="-476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Source Sans Pro"/>
              <a:buChar char="●"/>
            </a:pPr>
            <a:r>
              <a:rPr lang="en-US" sz="2000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Partnerships between credit and noncredit faculty can be an effective way to help students meet their educational  goals</a:t>
            </a:r>
          </a:p>
          <a:p>
            <a:pPr marL="609600" lvl="0" indent="-476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Source Sans Pro"/>
              <a:buChar char="●"/>
            </a:pPr>
            <a:r>
              <a:rPr lang="en-US" sz="2000" dirty="0">
                <a:solidFill>
                  <a:srgbClr val="C00000"/>
                </a:solidFill>
                <a:ea typeface="Source Sans Pro"/>
                <a:cs typeface="Source Sans Pro"/>
                <a:sym typeface="Source Sans Pro"/>
              </a:rPr>
              <a:t>Courses that build bridges between credit and noncredit can be a way to introduce noncredit offerings to faculty that typically teach credit courses</a:t>
            </a:r>
          </a:p>
        </p:txBody>
      </p:sp>
    </p:spTree>
    <p:extLst>
      <p:ext uri="{BB962C8B-B14F-4D97-AF65-F5344CB8AC3E}">
        <p14:creationId xmlns:p14="http://schemas.microsoft.com/office/powerpoint/2010/main" val="198890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B381BF-0C7E-2A5F-1A87-24447945A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21D147-6C77-5BF0-CDDD-8DF228C217B4}"/>
              </a:ext>
            </a:extLst>
          </p:cNvPr>
          <p:cNvSpPr txBox="1">
            <a:spLocks/>
          </p:cNvSpPr>
          <p:nvPr/>
        </p:nvSpPr>
        <p:spPr>
          <a:xfrm>
            <a:off x="5102352" y="1651493"/>
            <a:ext cx="5952744" cy="6619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C00000"/>
              </a:solidFill>
              <a:latin typeface="+mj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F45573-983B-C6DF-0F0C-1AB8BBFA8EFF}"/>
              </a:ext>
            </a:extLst>
          </p:cNvPr>
          <p:cNvSpPr txBox="1">
            <a:spLocks/>
          </p:cNvSpPr>
          <p:nvPr/>
        </p:nvSpPr>
        <p:spPr>
          <a:xfrm>
            <a:off x="4931229" y="2362200"/>
            <a:ext cx="6123867" cy="408214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35F42E-073A-3BCC-DA39-BECACDB3DE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9200"/>
            <a:ext cx="4700954" cy="5638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B632EB-EB2D-B307-E086-F4A9FC7A6C6C}"/>
              </a:ext>
            </a:extLst>
          </p:cNvPr>
          <p:cNvSpPr txBox="1"/>
          <p:nvPr/>
        </p:nvSpPr>
        <p:spPr>
          <a:xfrm>
            <a:off x="4566836" y="413657"/>
            <a:ext cx="7245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</a:rPr>
              <a:t>NONCREDIT AT DE ANZA (MOVING FORWARD)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F85CEBF-C4D0-2E09-6C11-88CF84158744}"/>
              </a:ext>
            </a:extLst>
          </p:cNvPr>
          <p:cNvSpPr txBox="1">
            <a:spLocks/>
          </p:cNvSpPr>
          <p:nvPr/>
        </p:nvSpPr>
        <p:spPr>
          <a:xfrm>
            <a:off x="4700954" y="1651493"/>
            <a:ext cx="7245656" cy="48079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Noncredit courses must be mirrored from a credit course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Noncredit courses must belong on a noncredit certificate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Noncredit courses must be in CTE or Basic Skills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+mn-cs"/>
              </a:rPr>
              <a:t>For noncredit mirrored courses,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 noncredit courses have no load and no seat count;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+mn-cs"/>
              </a:rPr>
              <a:t>no restrictions if not mirrored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. 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+mn-cs"/>
              </a:rPr>
              <a:t>For noncredit mirrored courses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, noncredit courses must hold the same delivery modes as the credit course;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+mn-cs"/>
              </a:rPr>
              <a:t>no restrictions if not mirrored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. 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+mn-cs"/>
              </a:rPr>
              <a:t>For noncredit mirrored courses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, noncredit courses will be placed on the same review cycle as the credit course if the noncredit course is created with a different effective year;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+mn-cs"/>
              </a:rPr>
              <a:t>no restrictions if not mirrored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. 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+mn-cs"/>
              </a:rPr>
              <a:t>For noncredit mirrored courses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, requisites and advisories need to be specified in the COR of the credit and noncredit courses to reflect if the noncredit and credit are to be listed (ex. “Prerequisite:  AUTO 50 or AUTO 350”);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+mn-cs"/>
              </a:rPr>
              <a:t>no restrictions if not mirrored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. </a:t>
            </a: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A75127-A947-EBF8-9668-D0C71A6BDD41}"/>
              </a:ext>
            </a:extLst>
          </p:cNvPr>
          <p:cNvSpPr txBox="1"/>
          <p:nvPr/>
        </p:nvSpPr>
        <p:spPr>
          <a:xfrm>
            <a:off x="4566836" y="1246060"/>
            <a:ext cx="6488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following are now approved moving forward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6816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F70508-09B8-858C-AD83-6BC2AB75D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1B63C93-4A5E-E106-F141-5891C3B11869}"/>
              </a:ext>
            </a:extLst>
          </p:cNvPr>
          <p:cNvSpPr txBox="1">
            <a:spLocks/>
          </p:cNvSpPr>
          <p:nvPr/>
        </p:nvSpPr>
        <p:spPr>
          <a:xfrm>
            <a:off x="5102352" y="1651493"/>
            <a:ext cx="5952744" cy="6619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C00000"/>
              </a:solidFill>
              <a:latin typeface="+mj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220222-05EB-0654-0285-25BBE34F3FEE}"/>
              </a:ext>
            </a:extLst>
          </p:cNvPr>
          <p:cNvSpPr txBox="1">
            <a:spLocks/>
          </p:cNvSpPr>
          <p:nvPr/>
        </p:nvSpPr>
        <p:spPr>
          <a:xfrm>
            <a:off x="4931229" y="2362200"/>
            <a:ext cx="6123867" cy="408214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F088D4-AE1C-891A-F7F7-2F6ECD117242}"/>
              </a:ext>
            </a:extLst>
          </p:cNvPr>
          <p:cNvSpPr txBox="1"/>
          <p:nvPr/>
        </p:nvSpPr>
        <p:spPr>
          <a:xfrm>
            <a:off x="4583111" y="358354"/>
            <a:ext cx="7481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READ THE </a:t>
            </a:r>
            <a:r>
              <a:rPr lang="en-US" sz="2400" b="1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PCAH</a:t>
            </a:r>
            <a:r>
              <a:rPr lang="en-US" sz="2400" b="1" dirty="0">
                <a:solidFill>
                  <a:schemeClr val="bg1"/>
                </a:solidFill>
              </a:rPr>
              <a:t>! SPECIFICALLY</a:t>
            </a:r>
            <a:r>
              <a:rPr lang="en-US" sz="2400" b="1" dirty="0"/>
              <a:t>, PAGES 103-145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A8DCB8-4151-DB2B-C233-07BC8042FE12}"/>
              </a:ext>
            </a:extLst>
          </p:cNvPr>
          <p:cNvSpPr txBox="1">
            <a:spLocks/>
          </p:cNvSpPr>
          <p:nvPr/>
        </p:nvSpPr>
        <p:spPr>
          <a:xfrm>
            <a:off x="4700954" y="1651493"/>
            <a:ext cx="7245656" cy="48079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5A368-485B-B290-72FF-DFD285CF2F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7477"/>
            <a:ext cx="4759570" cy="56505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92C7B7-EA66-4423-8CD9-3CE1952CE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074" y="1333601"/>
            <a:ext cx="4309335" cy="54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6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63DB9A-862F-4D56-DB98-1FB3DED46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5EA8515-F367-BB95-302A-BB8B6B1F8147}"/>
              </a:ext>
            </a:extLst>
          </p:cNvPr>
          <p:cNvSpPr txBox="1">
            <a:spLocks/>
          </p:cNvSpPr>
          <p:nvPr/>
        </p:nvSpPr>
        <p:spPr>
          <a:xfrm>
            <a:off x="5102352" y="1651493"/>
            <a:ext cx="5952744" cy="6619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C00000"/>
              </a:solidFill>
              <a:latin typeface="+mj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3DED2C-872D-407C-2DEC-4087DE8A04F0}"/>
              </a:ext>
            </a:extLst>
          </p:cNvPr>
          <p:cNvSpPr txBox="1">
            <a:spLocks/>
          </p:cNvSpPr>
          <p:nvPr/>
        </p:nvSpPr>
        <p:spPr>
          <a:xfrm>
            <a:off x="4931229" y="2362200"/>
            <a:ext cx="6123867" cy="408214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372A4A-1672-A9AE-89D7-A382821D5A73}"/>
              </a:ext>
            </a:extLst>
          </p:cNvPr>
          <p:cNvSpPr txBox="1"/>
          <p:nvPr/>
        </p:nvSpPr>
        <p:spPr>
          <a:xfrm>
            <a:off x="4566836" y="413657"/>
            <a:ext cx="69329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WHAT IS OUT THERE, AND YOUR IDEAS?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60524B2-504E-5493-C522-462761EE1CB2}"/>
              </a:ext>
            </a:extLst>
          </p:cNvPr>
          <p:cNvSpPr txBox="1">
            <a:spLocks/>
          </p:cNvSpPr>
          <p:nvPr/>
        </p:nvSpPr>
        <p:spPr>
          <a:xfrm>
            <a:off x="4700954" y="1651493"/>
            <a:ext cx="7245656" cy="48079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973E5A-A7C1-0570-3476-A1523EB742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30923"/>
            <a:ext cx="4384431" cy="56270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6E20B9-7862-88F8-D8FE-DE898C2A3DC3}"/>
              </a:ext>
            </a:extLst>
          </p:cNvPr>
          <p:cNvSpPr txBox="1"/>
          <p:nvPr/>
        </p:nvSpPr>
        <p:spPr>
          <a:xfrm>
            <a:off x="4700954" y="1479269"/>
            <a:ext cx="7245655" cy="5152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Mt. San Antonio College School of Continuing Education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 Diego College of Continuing Education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Santa Ana College School of Continuing Education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 Orange Continuing Education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 of the Canyons School of Personal &amp; Professional Learning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ea typeface="+mn-ea"/>
                <a:cs typeface="+mn-cs"/>
              </a:rPr>
              <a:t>See spreadsheet for existing 90 enhanced 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blue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ea typeface="+mn-ea"/>
                <a:cs typeface="+mn-cs"/>
              </a:rPr>
              <a:t>and 5 non-enhanced active NC courses at DAC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ea typeface="+mn-ea"/>
                <a:cs typeface="+mn-cs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70707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What ideas do you have for the development of new continuing education (noncredit) courses?  Please email the CEO, VPI, and AVPI your new “top 10” ideas (course and NC category) 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by Friday, 2/21/25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38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Default Theme">
  <a:themeElements>
    <a:clrScheme name="Custom 12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C10000"/>
      </a:hlink>
      <a:folHlink>
        <a:srgbClr val="BF00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3557</TotalTime>
  <Words>842</Words>
  <Application>Microsoft Office PowerPoint</Application>
  <PresentationFormat>Widescreen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ＭＳ Ｐゴシック</vt:lpstr>
      <vt:lpstr>Aptos</vt:lpstr>
      <vt:lpstr>Arial</vt:lpstr>
      <vt:lpstr>Calibri</vt:lpstr>
      <vt:lpstr>Georgia</vt:lpstr>
      <vt:lpstr>Gill Sans MT</vt:lpstr>
      <vt:lpstr>Palatino</vt:lpstr>
      <vt:lpstr>Source Sans Pro</vt:lpstr>
      <vt:lpstr>Times New Roman</vt:lpstr>
      <vt:lpstr>Wingdings</vt:lpstr>
      <vt:lpstr>Default Theme</vt:lpstr>
      <vt:lpstr>Blank Presentation</vt:lpstr>
      <vt:lpstr>NONCREDIT CURRICULUM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Omar Torres</cp:lastModifiedBy>
  <cp:revision>249</cp:revision>
  <dcterms:created xsi:type="dcterms:W3CDTF">2021-05-21T01:59:18Z</dcterms:created>
  <dcterms:modified xsi:type="dcterms:W3CDTF">2025-02-25T22:12:35Z</dcterms:modified>
</cp:coreProperties>
</file>