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1.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2.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17.xml" ContentType="application/vnd.openxmlformats-officedocument.presentationml.notesSlide+xml"/>
  <Override PartName="/ppt/embeddings/oleObject18.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20.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21.xml" ContentType="application/vnd.openxmlformats-officedocument.presentationml.notesSlide+xml"/>
  <Override PartName="/ppt/embeddings/oleObject23.bin" ContentType="application/vnd.openxmlformats-officedocument.oleObject"/>
  <Override PartName="/ppt/notesSlides/notesSlide22.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23.xml" ContentType="application/vnd.openxmlformats-officedocument.presentationml.notesSlide+xml"/>
  <Override PartName="/ppt/embeddings/oleObject26.bin" ContentType="application/vnd.openxmlformats-officedocument.oleObject"/>
  <Override PartName="/ppt/notesSlides/notesSlide24.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27.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notesSlides/notesSlide28.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notesSlides/notesSlide29.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notesSlides/notesSlide30.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52.bin" ContentType="application/vnd.openxmlformats-officedocument.oleObject"/>
  <Override PartName="/ppt/notesSlides/notesSlide34.xml" ContentType="application/vnd.openxmlformats-officedocument.presentationml.notesSlide+xml"/>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notesSlides/notesSlide35.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60.bin" ContentType="application/vnd.openxmlformats-officedocument.oleObject"/>
  <Override PartName="/ppt/embeddings/oleObject61.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62.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notesSlides/notesSlide47.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notesSlides/notesSlide48.xml" ContentType="application/vnd.openxmlformats-officedocument.presentationml.notesSlide+xml"/>
  <Override PartName="/ppt/embeddings/oleObject67.bin" ContentType="application/vnd.openxmlformats-officedocument.oleObject"/>
  <Override PartName="/ppt/embeddings/oleObject68.bin" ContentType="application/vnd.openxmlformats-officedocument.oleObject"/>
  <Override PartName="/ppt/notesSlides/notesSlide49.xml" ContentType="application/vnd.openxmlformats-officedocument.presentationml.notesSlide+xml"/>
  <Override PartName="/ppt/embeddings/oleObject69.bin" ContentType="application/vnd.openxmlformats-officedocument.oleObject"/>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70.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71.bin" ContentType="application/vnd.openxmlformats-officedocument.oleObject"/>
  <Override PartName="/ppt/embeddings/oleObject72.bin" ContentType="application/vnd.openxmlformats-officedocument.oleObject"/>
  <Override PartName="/ppt/notesSlides/notesSlide54.xml" ContentType="application/vnd.openxmlformats-officedocument.presentationml.notesSlide+xml"/>
  <Override PartName="/ppt/notesSlides/notesSlide55.xml" ContentType="application/vnd.openxmlformats-officedocument.presentationml.notesSlide+xml"/>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notesSlides/notesSlide56.xml" ContentType="application/vnd.openxmlformats-officedocument.presentationml.notesSlide+xml"/>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notesSlides/notesSlide59.xml" ContentType="application/vnd.openxmlformats-officedocument.presentationml.notesSlide+xml"/>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notesSlides/notesSlide60.xml" ContentType="application/vnd.openxmlformats-officedocument.presentationml.notesSlide+xml"/>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2" r:id="rId2"/>
  </p:sldMasterIdLst>
  <p:notesMasterIdLst>
    <p:notesMasterId r:id="rId108"/>
  </p:notesMasterIdLst>
  <p:handoutMasterIdLst>
    <p:handoutMasterId r:id="rId109"/>
  </p:handoutMasterIdLst>
  <p:sldIdLst>
    <p:sldId id="371" r:id="rId3"/>
    <p:sldId id="257" r:id="rId4"/>
    <p:sldId id="266" r:id="rId5"/>
    <p:sldId id="372" r:id="rId6"/>
    <p:sldId id="373" r:id="rId7"/>
    <p:sldId id="374" r:id="rId8"/>
    <p:sldId id="375" r:id="rId9"/>
    <p:sldId id="376" r:id="rId10"/>
    <p:sldId id="377" r:id="rId11"/>
    <p:sldId id="378" r:id="rId12"/>
    <p:sldId id="379" r:id="rId13"/>
    <p:sldId id="380" r:id="rId14"/>
    <p:sldId id="497" r:id="rId15"/>
    <p:sldId id="498" r:id="rId16"/>
    <p:sldId id="499" r:id="rId17"/>
    <p:sldId id="381" r:id="rId18"/>
    <p:sldId id="382" r:id="rId19"/>
    <p:sldId id="383" r:id="rId20"/>
    <p:sldId id="384" r:id="rId21"/>
    <p:sldId id="385" r:id="rId22"/>
    <p:sldId id="503" r:id="rId23"/>
    <p:sldId id="504" r:id="rId24"/>
    <p:sldId id="505" r:id="rId25"/>
    <p:sldId id="386" r:id="rId26"/>
    <p:sldId id="387" r:id="rId27"/>
    <p:sldId id="388" r:id="rId28"/>
    <p:sldId id="389" r:id="rId29"/>
    <p:sldId id="390" r:id="rId30"/>
    <p:sldId id="391" r:id="rId31"/>
    <p:sldId id="392" r:id="rId32"/>
    <p:sldId id="393" r:id="rId33"/>
    <p:sldId id="395" r:id="rId34"/>
    <p:sldId id="515" r:id="rId35"/>
    <p:sldId id="506" r:id="rId36"/>
    <p:sldId id="507" r:id="rId37"/>
    <p:sldId id="508" r:id="rId38"/>
    <p:sldId id="509" r:id="rId39"/>
    <p:sldId id="510" r:id="rId40"/>
    <p:sldId id="511" r:id="rId41"/>
    <p:sldId id="512" r:id="rId42"/>
    <p:sldId id="513" r:id="rId43"/>
    <p:sldId id="514" r:id="rId44"/>
    <p:sldId id="402" r:id="rId45"/>
    <p:sldId id="516" r:id="rId46"/>
    <p:sldId id="517" r:id="rId47"/>
    <p:sldId id="518" r:id="rId48"/>
    <p:sldId id="403" r:id="rId49"/>
    <p:sldId id="519" r:id="rId50"/>
    <p:sldId id="520" r:id="rId51"/>
    <p:sldId id="521" r:id="rId52"/>
    <p:sldId id="404" r:id="rId53"/>
    <p:sldId id="405" r:id="rId54"/>
    <p:sldId id="406" r:id="rId55"/>
    <p:sldId id="522" r:id="rId56"/>
    <p:sldId id="523" r:id="rId57"/>
    <p:sldId id="524" r:id="rId58"/>
    <p:sldId id="525" r:id="rId59"/>
    <p:sldId id="526" r:id="rId60"/>
    <p:sldId id="527" r:id="rId61"/>
    <p:sldId id="407" r:id="rId62"/>
    <p:sldId id="408" r:id="rId63"/>
    <p:sldId id="409" r:id="rId64"/>
    <p:sldId id="410" r:id="rId65"/>
    <p:sldId id="411" r:id="rId66"/>
    <p:sldId id="412" r:id="rId67"/>
    <p:sldId id="413" r:id="rId68"/>
    <p:sldId id="414" r:id="rId69"/>
    <p:sldId id="415" r:id="rId70"/>
    <p:sldId id="416" r:id="rId71"/>
    <p:sldId id="417" r:id="rId72"/>
    <p:sldId id="418" r:id="rId73"/>
    <p:sldId id="419" r:id="rId74"/>
    <p:sldId id="528" r:id="rId75"/>
    <p:sldId id="530" r:id="rId76"/>
    <p:sldId id="420" r:id="rId77"/>
    <p:sldId id="421" r:id="rId78"/>
    <p:sldId id="422" r:id="rId79"/>
    <p:sldId id="423" r:id="rId80"/>
    <p:sldId id="424" r:id="rId81"/>
    <p:sldId id="425" r:id="rId82"/>
    <p:sldId id="531" r:id="rId83"/>
    <p:sldId id="533" r:id="rId84"/>
    <p:sldId id="426" r:id="rId85"/>
    <p:sldId id="427" r:id="rId86"/>
    <p:sldId id="534" r:id="rId87"/>
    <p:sldId id="535" r:id="rId88"/>
    <p:sldId id="536" r:id="rId89"/>
    <p:sldId id="537" r:id="rId90"/>
    <p:sldId id="428" r:id="rId91"/>
    <p:sldId id="429" r:id="rId92"/>
    <p:sldId id="430" r:id="rId93"/>
    <p:sldId id="431" r:id="rId94"/>
    <p:sldId id="432" r:id="rId95"/>
    <p:sldId id="539" r:id="rId96"/>
    <p:sldId id="540" r:id="rId97"/>
    <p:sldId id="541" r:id="rId98"/>
    <p:sldId id="433" r:id="rId99"/>
    <p:sldId id="434" r:id="rId100"/>
    <p:sldId id="435" r:id="rId101"/>
    <p:sldId id="436" r:id="rId102"/>
    <p:sldId id="437" r:id="rId103"/>
    <p:sldId id="438" r:id="rId104"/>
    <p:sldId id="439" r:id="rId105"/>
    <p:sldId id="440" r:id="rId106"/>
    <p:sldId id="441" r:id="rId107"/>
  </p:sldIdLst>
  <p:sldSz cx="9144000" cy="6858000" type="screen4x3"/>
  <p:notesSz cx="9144000" cy="6858000"/>
  <p:custDataLst>
    <p:tags r:id="rId111"/>
  </p:custData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18BB"/>
    <a:srgbClr val="4618C6"/>
    <a:srgbClr val="1822CD"/>
    <a:srgbClr val="ED181E"/>
    <a:srgbClr val="0099CC"/>
    <a:srgbClr val="990000"/>
    <a:srgbClr val="33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660"/>
  </p:normalViewPr>
  <p:slideViewPr>
    <p:cSldViewPr>
      <p:cViewPr>
        <p:scale>
          <a:sx n="75" d="100"/>
          <a:sy n="75" d="100"/>
        </p:scale>
        <p:origin x="-1896"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5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notesMaster" Target="notesMasters/notesMaster1.xml"/><Relationship Id="rId109"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printerSettings" Target="printerSettings/printerSettings1.bin"/><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tags" Target="tags/tag1.xml"/><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 Id="rId3"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wmf"/><Relationship Id="rId2"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2.wmf"/><Relationship Id="rId2" Type="http://schemas.openxmlformats.org/officeDocument/2006/relationships/image" Target="../media/image53.wmf"/><Relationship Id="rId3" Type="http://schemas.openxmlformats.org/officeDocument/2006/relationships/image" Target="../media/image5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1" Type="http://schemas.openxmlformats.org/officeDocument/2006/relationships/image" Target="../media/image56.wmf"/><Relationship Id="rId2" Type="http://schemas.openxmlformats.org/officeDocument/2006/relationships/image" Target="../media/image5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0.wmf"/><Relationship Id="rId2" Type="http://schemas.openxmlformats.org/officeDocument/2006/relationships/image" Target="../media/image6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6.wmf"/><Relationship Id="rId2" Type="http://schemas.openxmlformats.org/officeDocument/2006/relationships/image" Target="../media/image6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3.wmf"/><Relationship Id="rId2" Type="http://schemas.openxmlformats.org/officeDocument/2006/relationships/image" Target="../media/image74.wmf"/><Relationship Id="rId3" Type="http://schemas.openxmlformats.org/officeDocument/2006/relationships/image" Target="../media/image7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7.wmf"/><Relationship Id="rId2" Type="http://schemas.openxmlformats.org/officeDocument/2006/relationships/image" Target="../media/image7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9.wmf"/><Relationship Id="rId2" Type="http://schemas.openxmlformats.org/officeDocument/2006/relationships/image" Target="../media/image8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5.wmf"/><Relationship Id="rId2" Type="http://schemas.openxmlformats.org/officeDocument/2006/relationships/image" Target="../media/image8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1.wmf"/><Relationship Id="rId2" Type="http://schemas.openxmlformats.org/officeDocument/2006/relationships/image" Target="../media/image9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5.wmf"/><Relationship Id="rId2" Type="http://schemas.openxmlformats.org/officeDocument/2006/relationships/image" Target="../media/image96.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3.wmf"/><Relationship Id="rId2" Type="http://schemas.openxmlformats.org/officeDocument/2006/relationships/image" Target="../media/image104.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7.wmf"/><Relationship Id="rId2" Type="http://schemas.openxmlformats.org/officeDocument/2006/relationships/image" Target="../media/image108.wmf"/><Relationship Id="rId3" Type="http://schemas.openxmlformats.org/officeDocument/2006/relationships/image" Target="../media/image109.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1.wmf"/><Relationship Id="rId2" Type="http://schemas.openxmlformats.org/officeDocument/2006/relationships/image" Target="../media/image112.wmf"/><Relationship Id="rId3" Type="http://schemas.openxmlformats.org/officeDocument/2006/relationships/image" Target="../media/image11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4.wmf"/><Relationship Id="rId2" Type="http://schemas.openxmlformats.org/officeDocument/2006/relationships/image" Target="../media/image115.wmf"/><Relationship Id="rId3" Type="http://schemas.openxmlformats.org/officeDocument/2006/relationships/image" Target="../media/image116.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19.wmf"/><Relationship Id="rId4" Type="http://schemas.openxmlformats.org/officeDocument/2006/relationships/image" Target="../media/image120.wmf"/><Relationship Id="rId5" Type="http://schemas.openxmlformats.org/officeDocument/2006/relationships/image" Target="../media/image121.wmf"/><Relationship Id="rId1" Type="http://schemas.openxmlformats.org/officeDocument/2006/relationships/image" Target="../media/image117.wmf"/><Relationship Id="rId2" Type="http://schemas.openxmlformats.org/officeDocument/2006/relationships/image" Target="../media/image1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22.wmf"/><Relationship Id="rId2" Type="http://schemas.openxmlformats.org/officeDocument/2006/relationships/image" Target="../media/image123.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24.wmf"/><Relationship Id="rId2" Type="http://schemas.openxmlformats.org/officeDocument/2006/relationships/image" Target="../media/image125.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28.wmf"/><Relationship Id="rId4" Type="http://schemas.openxmlformats.org/officeDocument/2006/relationships/image" Target="../media/image129.wmf"/><Relationship Id="rId5" Type="http://schemas.openxmlformats.org/officeDocument/2006/relationships/image" Target="../media/image130.wmf"/><Relationship Id="rId6" Type="http://schemas.openxmlformats.org/officeDocument/2006/relationships/image" Target="../media/image131.wmf"/><Relationship Id="rId1" Type="http://schemas.openxmlformats.org/officeDocument/2006/relationships/image" Target="../media/image126.wmf"/><Relationship Id="rId2" Type="http://schemas.openxmlformats.org/officeDocument/2006/relationships/image" Target="../media/image1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118787"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118788"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118789"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BA6CB74-75F0-47C4-A550-2E41764EF6A8}" type="slidenum">
              <a:rPr lang="en-US" altLang="en-US"/>
              <a:pPr>
                <a:defRPr/>
              </a:pPr>
              <a:t>‹#›</a:t>
            </a:fld>
            <a:endParaRPr lang="en-US" altLang="en-US"/>
          </a:p>
        </p:txBody>
      </p:sp>
    </p:spTree>
    <p:extLst>
      <p:ext uri="{BB962C8B-B14F-4D97-AF65-F5344CB8AC3E}">
        <p14:creationId xmlns:p14="http://schemas.microsoft.com/office/powerpoint/2010/main" val="3755852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54275"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54279"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1657E5-DCC5-493D-BE64-F43326D128F9}" type="slidenum">
              <a:rPr lang="en-US" altLang="en-US"/>
              <a:pPr>
                <a:defRPr/>
              </a:pPr>
              <a:t>‹#›</a:t>
            </a:fld>
            <a:endParaRPr lang="en-US" altLang="en-US"/>
          </a:p>
        </p:txBody>
      </p:sp>
    </p:spTree>
    <p:extLst>
      <p:ext uri="{BB962C8B-B14F-4D97-AF65-F5344CB8AC3E}">
        <p14:creationId xmlns:p14="http://schemas.microsoft.com/office/powerpoint/2010/main" val="15162770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2E69BDF-7DD1-4183-ACD4-E350E28D7336}" type="slidenum">
              <a:rPr lang="en-US" altLang="en-US" sz="1200" smtClean="0"/>
              <a:pPr/>
              <a:t>2</a:t>
            </a:fld>
            <a:endParaRPr lang="en-US" alt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38117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11</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61231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73356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16</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25621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17</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34379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18</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46744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19</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61864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20</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825521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24</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19986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25</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30566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26</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30294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3</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288731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27</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811960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28</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768891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29</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982317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30</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4022394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31</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4260518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32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82430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33</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765659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43</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196516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47</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835414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48</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04394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4</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081055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49</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731785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50</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841267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51</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272197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52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213298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53</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150359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60</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4016941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61</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245772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691152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63</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138575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64</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85670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5</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379645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65</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033008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66</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543439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67</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992459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68</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56280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69</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488453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70</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696663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71</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469768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72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564416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75</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9049871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76</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86618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6</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2815592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77</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350908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78</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483729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79</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941823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80</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6450503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83</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620241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84</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259099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89</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9137191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90</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675969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91</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1919708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92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26236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7</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379922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93</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930686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97</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7521347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98</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4870307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99</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2362575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100</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8776055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101</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8476987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102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7869768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103</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4168701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104</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41566644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105</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376782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8</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247612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9</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22423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D708F-12CE-420B-86A9-6539ECAAE08B}" type="slidenum">
              <a:rPr lang="en-US" altLang="en-US" sz="1200" smtClean="0"/>
              <a:pPr/>
              <a:t>10</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extLst>
      <p:ext uri="{BB962C8B-B14F-4D97-AF65-F5344CB8AC3E}">
        <p14:creationId xmlns:p14="http://schemas.microsoft.com/office/powerpoint/2010/main" val="124861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dirty="0">
                <a:solidFill>
                  <a:srgbClr val="6A6A6A"/>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9093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67936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88154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78135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64116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743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8" name="Content Placeholder 1"/>
          <p:cNvSpPr>
            <a:spLocks noGrp="1"/>
          </p:cNvSpPr>
          <p:nvPr>
            <p:ph idx="17"/>
          </p:nvPr>
        </p:nvSpPr>
        <p:spPr>
          <a:xfrm>
            <a:off x="457200" y="3810000"/>
            <a:ext cx="8229600" cy="2743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90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128016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8" name="Content Placeholder 1"/>
          <p:cNvSpPr>
            <a:spLocks noGrp="1"/>
          </p:cNvSpPr>
          <p:nvPr>
            <p:ph idx="17"/>
          </p:nvPr>
        </p:nvSpPr>
        <p:spPr>
          <a:xfrm>
            <a:off x="457200" y="2413000"/>
            <a:ext cx="8229600" cy="128016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8"/>
          </p:nvPr>
        </p:nvSpPr>
        <p:spPr>
          <a:xfrm>
            <a:off x="457200" y="3835400"/>
            <a:ext cx="8229600" cy="128016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9"/>
          </p:nvPr>
        </p:nvSpPr>
        <p:spPr>
          <a:xfrm>
            <a:off x="457200" y="5257800"/>
            <a:ext cx="8229600" cy="128016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34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5445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96347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3420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80602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647556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34717900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dirty="0">
                <a:solidFill>
                  <a:srgbClr val="6A6A6A"/>
                </a:solidFill>
              </a:rPr>
              <a:t>©McGraw-Hill Education.</a:t>
            </a:r>
          </a:p>
        </p:txBody>
      </p:sp>
    </p:spTree>
    <p:extLst>
      <p:ext uri="{BB962C8B-B14F-4D97-AF65-F5344CB8AC3E}">
        <p14:creationId xmlns:p14="http://schemas.microsoft.com/office/powerpoint/2010/main" val="1452782967"/>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7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12.wmf"/><Relationship Id="rId6" Type="http://schemas.openxmlformats.org/officeDocument/2006/relationships/oleObject" Target="../embeddings/oleObject4.bin"/><Relationship Id="rId7" Type="http://schemas.openxmlformats.org/officeDocument/2006/relationships/image" Target="../media/image13.wmf"/><Relationship Id="rId8" Type="http://schemas.openxmlformats.org/officeDocument/2006/relationships/image" Target="../media/image14.jpeg"/><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34.jpeg"/><Relationship Id="rId4" Type="http://schemas.openxmlformats.org/officeDocument/2006/relationships/image" Target="../media/image135.jpeg"/><Relationship Id="rId5" Type="http://schemas.openxmlformats.org/officeDocument/2006/relationships/image" Target="../media/image136.jpe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37.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38.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39.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40.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4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bin"/><Relationship Id="rId5" Type="http://schemas.openxmlformats.org/officeDocument/2006/relationships/image" Target="../media/image15.wmf"/><Relationship Id="rId6" Type="http://schemas.openxmlformats.org/officeDocument/2006/relationships/oleObject" Target="../embeddings/oleObject6.bin"/><Relationship Id="rId7" Type="http://schemas.openxmlformats.org/officeDocument/2006/relationships/image" Target="../media/image16.wmf"/><Relationship Id="rId8" Type="http://schemas.openxmlformats.org/officeDocument/2006/relationships/image" Target="../media/image17.jpeg"/><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7.bin"/><Relationship Id="rId5" Type="http://schemas.openxmlformats.org/officeDocument/2006/relationships/image" Target="../media/image18.wmf"/><Relationship Id="rId6" Type="http://schemas.openxmlformats.org/officeDocument/2006/relationships/oleObject" Target="../embeddings/oleObject8.bin"/><Relationship Id="rId7" Type="http://schemas.openxmlformats.org/officeDocument/2006/relationships/image" Target="../media/image19.w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0.w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1.wmf"/><Relationship Id="rId5" Type="http://schemas.openxmlformats.org/officeDocument/2006/relationships/oleObject" Target="../embeddings/oleObject11.bin"/><Relationship Id="rId6" Type="http://schemas.openxmlformats.org/officeDocument/2006/relationships/image" Target="../media/image22.wmf"/><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2.bin"/><Relationship Id="rId5" Type="http://schemas.openxmlformats.org/officeDocument/2006/relationships/image" Target="../media/image18.wmf"/><Relationship Id="rId6" Type="http://schemas.openxmlformats.org/officeDocument/2006/relationships/oleObject" Target="../embeddings/oleObject13.bin"/><Relationship Id="rId7" Type="http://schemas.openxmlformats.org/officeDocument/2006/relationships/image" Target="../media/image23.wmf"/><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4.bin"/><Relationship Id="rId5" Type="http://schemas.openxmlformats.org/officeDocument/2006/relationships/image" Target="../media/image26.wmf"/><Relationship Id="rId6" Type="http://schemas.openxmlformats.org/officeDocument/2006/relationships/oleObject" Target="../embeddings/oleObject15.bin"/><Relationship Id="rId7" Type="http://schemas.openxmlformats.org/officeDocument/2006/relationships/image" Target="../media/image27.wmf"/><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8.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9.wmf"/><Relationship Id="rId1" Type="http://schemas.openxmlformats.org/officeDocument/2006/relationships/vmlDrawing" Target="../drawings/vmlDrawing11.v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8.bin"/><Relationship Id="rId5" Type="http://schemas.openxmlformats.org/officeDocument/2006/relationships/image" Target="../media/image30.wmf"/><Relationship Id="rId1" Type="http://schemas.openxmlformats.org/officeDocument/2006/relationships/vmlDrawing" Target="../drawings/vmlDrawing12.vml"/><Relationship Id="rId2"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9.bin"/><Relationship Id="rId5" Type="http://schemas.openxmlformats.org/officeDocument/2006/relationships/image" Target="../media/image31.wmf"/><Relationship Id="rId6" Type="http://schemas.openxmlformats.org/officeDocument/2006/relationships/oleObject" Target="../embeddings/oleObject20.bin"/><Relationship Id="rId7" Type="http://schemas.openxmlformats.org/officeDocument/2006/relationships/image" Target="../media/image32.wmf"/><Relationship Id="rId1" Type="http://schemas.openxmlformats.org/officeDocument/2006/relationships/vmlDrawing" Target="../drawings/vmlDrawing13.vml"/><Relationship Id="rId2"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1.bin"/><Relationship Id="rId5" Type="http://schemas.openxmlformats.org/officeDocument/2006/relationships/image" Target="../media/image33.wmf"/><Relationship Id="rId6" Type="http://schemas.openxmlformats.org/officeDocument/2006/relationships/oleObject" Target="../embeddings/oleObject22.bin"/><Relationship Id="rId7" Type="http://schemas.openxmlformats.org/officeDocument/2006/relationships/image" Target="../media/image34.wmf"/><Relationship Id="rId1" Type="http://schemas.openxmlformats.org/officeDocument/2006/relationships/vmlDrawing" Target="../drawings/vmlDrawing14.vml"/><Relationship Id="rId2"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3.bin"/><Relationship Id="rId5" Type="http://schemas.openxmlformats.org/officeDocument/2006/relationships/image" Target="../media/image35.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4.bin"/><Relationship Id="rId5" Type="http://schemas.openxmlformats.org/officeDocument/2006/relationships/image" Target="../media/image36.wmf"/><Relationship Id="rId6" Type="http://schemas.openxmlformats.org/officeDocument/2006/relationships/oleObject" Target="../embeddings/oleObject25.bin"/><Relationship Id="rId7" Type="http://schemas.openxmlformats.org/officeDocument/2006/relationships/image" Target="../media/image37.wmf"/><Relationship Id="rId1" Type="http://schemas.openxmlformats.org/officeDocument/2006/relationships/vmlDrawing" Target="../drawings/vmlDrawing16.vml"/><Relationship Id="rId2"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6.bin"/><Relationship Id="rId5" Type="http://schemas.openxmlformats.org/officeDocument/2006/relationships/image" Target="../media/image38.wmf"/><Relationship Id="rId1" Type="http://schemas.openxmlformats.org/officeDocument/2006/relationships/vmlDrawing" Target="../drawings/vmlDrawing17.vml"/><Relationship Id="rId2"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7.bin"/><Relationship Id="rId5" Type="http://schemas.openxmlformats.org/officeDocument/2006/relationships/image" Target="../media/image39.wmf"/><Relationship Id="rId6" Type="http://schemas.openxmlformats.org/officeDocument/2006/relationships/oleObject" Target="../embeddings/oleObject28.bin"/><Relationship Id="rId7" Type="http://schemas.openxmlformats.org/officeDocument/2006/relationships/image" Target="../media/image40.wmf"/><Relationship Id="rId8" Type="http://schemas.openxmlformats.org/officeDocument/2006/relationships/oleObject" Target="../embeddings/oleObject29.bin"/><Relationship Id="rId9" Type="http://schemas.openxmlformats.org/officeDocument/2006/relationships/image" Target="../media/image41.wmf"/><Relationship Id="rId1" Type="http://schemas.openxmlformats.org/officeDocument/2006/relationships/vmlDrawing" Target="../drawings/vmlDrawing18.v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2.jp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43.wmf"/><Relationship Id="rId1" Type="http://schemas.openxmlformats.org/officeDocument/2006/relationships/vmlDrawing" Target="../drawings/vmlDrawing19.vml"/><Relationship Id="rId2"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44.wmf"/><Relationship Id="rId1" Type="http://schemas.openxmlformats.org/officeDocument/2006/relationships/vmlDrawing" Target="../drawings/vmlDrawing20.vml"/><Relationship Id="rId2"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45.wmf"/><Relationship Id="rId5" Type="http://schemas.openxmlformats.org/officeDocument/2006/relationships/oleObject" Target="../embeddings/oleObject33.bin"/><Relationship Id="rId6" Type="http://schemas.openxmlformats.org/officeDocument/2006/relationships/image" Target="../media/image46.wmf"/><Relationship Id="rId1" Type="http://schemas.openxmlformats.org/officeDocument/2006/relationships/vmlDrawing" Target="../drawings/vmlDrawing21.vml"/><Relationship Id="rId2"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47.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49.wmf"/><Relationship Id="rId5" Type="http://schemas.openxmlformats.org/officeDocument/2006/relationships/oleObject" Target="../embeddings/oleObject36.bin"/><Relationship Id="rId6" Type="http://schemas.openxmlformats.org/officeDocument/2006/relationships/image" Target="../media/image50.wmf"/><Relationship Id="rId1" Type="http://schemas.openxmlformats.org/officeDocument/2006/relationships/vmlDrawing" Target="../drawings/vmlDrawing23.vml"/><Relationship Id="rId2"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51.wmf"/><Relationship Id="rId1" Type="http://schemas.openxmlformats.org/officeDocument/2006/relationships/vmlDrawing" Target="../drawings/vmlDrawing24.vml"/><Relationship Id="rId2"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38.bin"/><Relationship Id="rId5" Type="http://schemas.openxmlformats.org/officeDocument/2006/relationships/image" Target="../media/image52.wmf"/><Relationship Id="rId6" Type="http://schemas.openxmlformats.org/officeDocument/2006/relationships/oleObject" Target="../embeddings/oleObject39.bin"/><Relationship Id="rId7" Type="http://schemas.openxmlformats.org/officeDocument/2006/relationships/image" Target="../media/image53.wmf"/><Relationship Id="rId8" Type="http://schemas.openxmlformats.org/officeDocument/2006/relationships/oleObject" Target="../embeddings/oleObject40.bin"/><Relationship Id="rId9" Type="http://schemas.openxmlformats.org/officeDocument/2006/relationships/image" Target="../media/image54.wmf"/><Relationship Id="rId1" Type="http://schemas.openxmlformats.org/officeDocument/2006/relationships/vmlDrawing" Target="../drawings/vmlDrawing25.vml"/><Relationship Id="rId2"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55.wmf"/><Relationship Id="rId1" Type="http://schemas.openxmlformats.org/officeDocument/2006/relationships/vmlDrawing" Target="../drawings/vmlDrawing26.vml"/><Relationship Id="rId2"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56.wmf"/><Relationship Id="rId5" Type="http://schemas.openxmlformats.org/officeDocument/2006/relationships/oleObject" Target="../embeddings/oleObject43.bin"/><Relationship Id="rId6" Type="http://schemas.openxmlformats.org/officeDocument/2006/relationships/image" Target="../media/image57.wmf"/><Relationship Id="rId7" Type="http://schemas.openxmlformats.org/officeDocument/2006/relationships/oleObject" Target="../embeddings/oleObject44.bin"/><Relationship Id="rId8" Type="http://schemas.openxmlformats.org/officeDocument/2006/relationships/image" Target="../media/image58.wmf"/><Relationship Id="rId9" Type="http://schemas.openxmlformats.org/officeDocument/2006/relationships/oleObject" Target="../embeddings/oleObject45.bin"/><Relationship Id="rId10" Type="http://schemas.openxmlformats.org/officeDocument/2006/relationships/image" Target="../media/image59.wmf"/><Relationship Id="rId1" Type="http://schemas.openxmlformats.org/officeDocument/2006/relationships/vmlDrawing" Target="../drawings/vmlDrawing27.vml"/><Relationship Id="rId2"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62.jpg"/><Relationship Id="rId5" Type="http://schemas.openxmlformats.org/officeDocument/2006/relationships/oleObject" Target="../embeddings/oleObject46.bin"/><Relationship Id="rId6" Type="http://schemas.openxmlformats.org/officeDocument/2006/relationships/image" Target="../media/image60.wmf"/><Relationship Id="rId7" Type="http://schemas.openxmlformats.org/officeDocument/2006/relationships/oleObject" Target="../embeddings/oleObject47.bin"/><Relationship Id="rId8" Type="http://schemas.openxmlformats.org/officeDocument/2006/relationships/image" Target="../media/image61.wmf"/><Relationship Id="rId1" Type="http://schemas.openxmlformats.org/officeDocument/2006/relationships/vmlDrawing" Target="../drawings/vmlDrawing28.vml"/><Relationship Id="rId2"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65.jpg"/><Relationship Id="rId5" Type="http://schemas.openxmlformats.org/officeDocument/2006/relationships/oleObject" Target="../embeddings/oleObject48.bin"/><Relationship Id="rId6" Type="http://schemas.openxmlformats.org/officeDocument/2006/relationships/image" Target="../media/image63.wmf"/><Relationship Id="rId7" Type="http://schemas.openxmlformats.org/officeDocument/2006/relationships/oleObject" Target="../embeddings/oleObject49.bin"/><Relationship Id="rId8" Type="http://schemas.openxmlformats.org/officeDocument/2006/relationships/image" Target="../media/image64.wmf"/><Relationship Id="rId9" Type="http://schemas.openxmlformats.org/officeDocument/2006/relationships/image" Target="../media/image66.png"/><Relationship Id="rId1" Type="http://schemas.openxmlformats.org/officeDocument/2006/relationships/vmlDrawing" Target="../drawings/vmlDrawing29.vml"/><Relationship Id="rId2"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68.jpg"/><Relationship Id="rId5" Type="http://schemas.openxmlformats.org/officeDocument/2006/relationships/oleObject" Target="../embeddings/oleObject50.bin"/><Relationship Id="rId6" Type="http://schemas.openxmlformats.org/officeDocument/2006/relationships/image" Target="../media/image66.wmf"/><Relationship Id="rId7" Type="http://schemas.openxmlformats.org/officeDocument/2006/relationships/oleObject" Target="../embeddings/oleObject51.bin"/><Relationship Id="rId8" Type="http://schemas.openxmlformats.org/officeDocument/2006/relationships/image" Target="../media/image67.wmf"/><Relationship Id="rId1" Type="http://schemas.openxmlformats.org/officeDocument/2006/relationships/vmlDrawing" Target="../drawings/vmlDrawing30.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9.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52.bin"/><Relationship Id="rId5" Type="http://schemas.openxmlformats.org/officeDocument/2006/relationships/image" Target="../media/image70.wmf"/><Relationship Id="rId1" Type="http://schemas.openxmlformats.org/officeDocument/2006/relationships/vmlDrawing" Target="../drawings/vmlDrawing31.vml"/><Relationship Id="rId2"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73.wmf"/><Relationship Id="rId5" Type="http://schemas.openxmlformats.org/officeDocument/2006/relationships/oleObject" Target="../embeddings/oleObject54.bin"/><Relationship Id="rId6" Type="http://schemas.openxmlformats.org/officeDocument/2006/relationships/image" Target="../media/image74.wmf"/><Relationship Id="rId7" Type="http://schemas.openxmlformats.org/officeDocument/2006/relationships/oleObject" Target="../embeddings/oleObject55.bin"/><Relationship Id="rId8" Type="http://schemas.openxmlformats.org/officeDocument/2006/relationships/image" Target="../media/image75.wmf"/><Relationship Id="rId1" Type="http://schemas.openxmlformats.org/officeDocument/2006/relationships/vmlDrawing" Target="../drawings/vmlDrawing32.vml"/><Relationship Id="rId2"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0a3df1fcdcc047e88377ef05a7eca059" TargetMode="Externa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77.wmf"/><Relationship Id="rId5" Type="http://schemas.openxmlformats.org/officeDocument/2006/relationships/oleObject" Target="../embeddings/oleObject57.bin"/><Relationship Id="rId6" Type="http://schemas.openxmlformats.org/officeDocument/2006/relationships/image" Target="../media/image78.wmf"/><Relationship Id="rId1" Type="http://schemas.openxmlformats.org/officeDocument/2006/relationships/vmlDrawing" Target="../drawings/vmlDrawing33.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58.bin"/><Relationship Id="rId5" Type="http://schemas.openxmlformats.org/officeDocument/2006/relationships/image" Target="../media/image79.wmf"/><Relationship Id="rId6" Type="http://schemas.openxmlformats.org/officeDocument/2006/relationships/oleObject" Target="../embeddings/oleObject59.bin"/><Relationship Id="rId7" Type="http://schemas.openxmlformats.org/officeDocument/2006/relationships/image" Target="../media/image80.wmf"/><Relationship Id="rId1" Type="http://schemas.openxmlformats.org/officeDocument/2006/relationships/vmlDrawing" Target="../drawings/vmlDrawing34.vml"/><Relationship Id="rId2"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82.jpeg"/><Relationship Id="rId5" Type="http://schemas.openxmlformats.org/officeDocument/2006/relationships/image" Target="../media/image83.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4.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60.bin"/><Relationship Id="rId5" Type="http://schemas.openxmlformats.org/officeDocument/2006/relationships/image" Target="../media/image85.wmf"/><Relationship Id="rId6" Type="http://schemas.openxmlformats.org/officeDocument/2006/relationships/oleObject" Target="../embeddings/oleObject61.bin"/><Relationship Id="rId7" Type="http://schemas.openxmlformats.org/officeDocument/2006/relationships/image" Target="../media/image86.wmf"/><Relationship Id="rId1" Type="http://schemas.openxmlformats.org/officeDocument/2006/relationships/vmlDrawing" Target="../drawings/vmlDrawing35.vml"/><Relationship Id="rId2"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7.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62.bin"/><Relationship Id="rId5" Type="http://schemas.openxmlformats.org/officeDocument/2006/relationships/image" Target="../media/image88.wmf"/><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63.bin"/><Relationship Id="rId5" Type="http://schemas.openxmlformats.org/officeDocument/2006/relationships/image" Target="../media/image91.wmf"/><Relationship Id="rId6" Type="http://schemas.openxmlformats.org/officeDocument/2006/relationships/oleObject" Target="../embeddings/oleObject64.bin"/><Relationship Id="rId7" Type="http://schemas.openxmlformats.org/officeDocument/2006/relationships/image" Target="../media/image92.wmf"/><Relationship Id="rId1" Type="http://schemas.openxmlformats.org/officeDocument/2006/relationships/vmlDrawing" Target="../drawings/vmlDrawing37.vml"/><Relationship Id="rId2"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94.jpg"/><Relationship Id="rId5" Type="http://schemas.openxmlformats.org/officeDocument/2006/relationships/oleObject" Target="../embeddings/oleObject65.bin"/><Relationship Id="rId6" Type="http://schemas.openxmlformats.org/officeDocument/2006/relationships/image" Target="../media/image93.wmf"/><Relationship Id="rId1" Type="http://schemas.openxmlformats.org/officeDocument/2006/relationships/vmlDrawing" Target="../drawings/vmlDrawing38.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6.bin"/><Relationship Id="rId4" Type="http://schemas.openxmlformats.org/officeDocument/2006/relationships/image" Target="../media/image95.wmf"/><Relationship Id="rId1" Type="http://schemas.openxmlformats.org/officeDocument/2006/relationships/vmlDrawing" Target="../drawings/vmlDrawing39.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67.bin"/><Relationship Id="rId5" Type="http://schemas.openxmlformats.org/officeDocument/2006/relationships/image" Target="../media/image85.wmf"/><Relationship Id="rId6" Type="http://schemas.openxmlformats.org/officeDocument/2006/relationships/oleObject" Target="../embeddings/oleObject68.bin"/><Relationship Id="rId7" Type="http://schemas.openxmlformats.org/officeDocument/2006/relationships/image" Target="../media/image96.wmf"/><Relationship Id="rId1" Type="http://schemas.openxmlformats.org/officeDocument/2006/relationships/vmlDrawing" Target="../drawings/vmlDrawing40.vml"/><Relationship Id="rId2"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image" Target="../media/image98.jpg"/><Relationship Id="rId5" Type="http://schemas.openxmlformats.org/officeDocument/2006/relationships/oleObject" Target="../embeddings/oleObject69.bin"/><Relationship Id="rId6" Type="http://schemas.openxmlformats.org/officeDocument/2006/relationships/image" Target="../media/image97.wmf"/><Relationship Id="rId1" Type="http://schemas.openxmlformats.org/officeDocument/2006/relationships/vmlDrawing" Target="../drawings/vmlDrawing41.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70.bin"/><Relationship Id="rId5" Type="http://schemas.openxmlformats.org/officeDocument/2006/relationships/image" Target="../media/image99.wmf"/><Relationship Id="rId6" Type="http://schemas.openxmlformats.org/officeDocument/2006/relationships/image" Target="../media/image100.jpg"/><Relationship Id="rId1" Type="http://schemas.openxmlformats.org/officeDocument/2006/relationships/vmlDrawing" Target="../drawings/vmlDrawing42.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0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2.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103.wmf"/><Relationship Id="rId5" Type="http://schemas.openxmlformats.org/officeDocument/2006/relationships/oleObject" Target="../embeddings/oleObject72.bin"/><Relationship Id="rId6" Type="http://schemas.openxmlformats.org/officeDocument/2006/relationships/image" Target="../media/image104.wmf"/><Relationship Id="rId7" Type="http://schemas.openxmlformats.org/officeDocument/2006/relationships/image" Target="../media/image105.jpeg"/><Relationship Id="rId1" Type="http://schemas.openxmlformats.org/officeDocument/2006/relationships/vmlDrawing" Target="../drawings/vmlDrawing43.vml"/><Relationship Id="rId2"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73.bin"/><Relationship Id="rId4" Type="http://schemas.openxmlformats.org/officeDocument/2006/relationships/image" Target="../media/image106.wmf"/><Relationship Id="rId1" Type="http://schemas.openxmlformats.org/officeDocument/2006/relationships/vmlDrawing" Target="../drawings/vmlDrawing44.vml"/><Relationship Id="rId2"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107.wmf"/><Relationship Id="rId5" Type="http://schemas.openxmlformats.org/officeDocument/2006/relationships/oleObject" Target="../embeddings/oleObject75.bin"/><Relationship Id="rId6" Type="http://schemas.openxmlformats.org/officeDocument/2006/relationships/image" Target="../media/image108.wmf"/><Relationship Id="rId7" Type="http://schemas.openxmlformats.org/officeDocument/2006/relationships/oleObject" Target="../embeddings/oleObject76.bin"/><Relationship Id="rId8" Type="http://schemas.openxmlformats.org/officeDocument/2006/relationships/image" Target="../media/image109.wmf"/><Relationship Id="rId1" Type="http://schemas.openxmlformats.org/officeDocument/2006/relationships/vmlDrawing" Target="../drawings/vmlDrawing45.vml"/><Relationship Id="rId2"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110.wmf"/><Relationship Id="rId1" Type="http://schemas.openxmlformats.org/officeDocument/2006/relationships/vmlDrawing" Target="../drawings/vmlDrawing46.vml"/><Relationship Id="rId2"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78.bin"/><Relationship Id="rId5" Type="http://schemas.openxmlformats.org/officeDocument/2006/relationships/image" Target="../media/image111.wmf"/><Relationship Id="rId6" Type="http://schemas.openxmlformats.org/officeDocument/2006/relationships/oleObject" Target="../embeddings/oleObject79.bin"/><Relationship Id="rId7" Type="http://schemas.openxmlformats.org/officeDocument/2006/relationships/image" Target="../media/image112.wmf"/><Relationship Id="rId8" Type="http://schemas.openxmlformats.org/officeDocument/2006/relationships/oleObject" Target="../embeddings/oleObject80.bin"/><Relationship Id="rId9" Type="http://schemas.openxmlformats.org/officeDocument/2006/relationships/image" Target="../media/image113.wmf"/><Relationship Id="rId1" Type="http://schemas.openxmlformats.org/officeDocument/2006/relationships/vmlDrawing" Target="../drawings/vmlDrawing47.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10.wmf"/><Relationship Id="rId6" Type="http://schemas.openxmlformats.org/officeDocument/2006/relationships/image" Target="../media/image11.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81.bin"/><Relationship Id="rId5" Type="http://schemas.openxmlformats.org/officeDocument/2006/relationships/image" Target="../media/image114.wmf"/><Relationship Id="rId6" Type="http://schemas.openxmlformats.org/officeDocument/2006/relationships/oleObject" Target="../embeddings/oleObject82.bin"/><Relationship Id="rId7" Type="http://schemas.openxmlformats.org/officeDocument/2006/relationships/image" Target="../media/image115.wmf"/><Relationship Id="rId8" Type="http://schemas.openxmlformats.org/officeDocument/2006/relationships/oleObject" Target="../embeddings/oleObject83.bin"/><Relationship Id="rId9" Type="http://schemas.openxmlformats.org/officeDocument/2006/relationships/image" Target="../media/image116.wmf"/><Relationship Id="rId1" Type="http://schemas.openxmlformats.org/officeDocument/2006/relationships/vmlDrawing" Target="../drawings/vmlDrawing48.vml"/><Relationship Id="rId2"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1" Type="http://schemas.openxmlformats.org/officeDocument/2006/relationships/image" Target="../media/image120.wmf"/><Relationship Id="rId12" Type="http://schemas.openxmlformats.org/officeDocument/2006/relationships/oleObject" Target="../embeddings/oleObject88.bin"/><Relationship Id="rId13" Type="http://schemas.openxmlformats.org/officeDocument/2006/relationships/image" Target="../media/image121.wmf"/><Relationship Id="rId1" Type="http://schemas.openxmlformats.org/officeDocument/2006/relationships/vmlDrawing" Target="../drawings/vmlDrawing49.vml"/><Relationship Id="rId2" Type="http://schemas.openxmlformats.org/officeDocument/2006/relationships/slideLayout" Target="../slideLayouts/slideLayout4.xml"/><Relationship Id="rId3" Type="http://schemas.openxmlformats.org/officeDocument/2006/relationships/notesSlide" Target="../notesSlides/notesSlide59.xml"/><Relationship Id="rId4" Type="http://schemas.openxmlformats.org/officeDocument/2006/relationships/oleObject" Target="../embeddings/oleObject84.bin"/><Relationship Id="rId5" Type="http://schemas.openxmlformats.org/officeDocument/2006/relationships/image" Target="../media/image117.wmf"/><Relationship Id="rId6" Type="http://schemas.openxmlformats.org/officeDocument/2006/relationships/oleObject" Target="../embeddings/oleObject85.bin"/><Relationship Id="rId7" Type="http://schemas.openxmlformats.org/officeDocument/2006/relationships/image" Target="../media/image118.wmf"/><Relationship Id="rId8" Type="http://schemas.openxmlformats.org/officeDocument/2006/relationships/oleObject" Target="../embeddings/oleObject86.bin"/><Relationship Id="rId9" Type="http://schemas.openxmlformats.org/officeDocument/2006/relationships/image" Target="../media/image119.wmf"/><Relationship Id="rId10" Type="http://schemas.openxmlformats.org/officeDocument/2006/relationships/oleObject" Target="../embeddings/oleObject87.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89.bin"/><Relationship Id="rId5" Type="http://schemas.openxmlformats.org/officeDocument/2006/relationships/image" Target="../media/image122.wmf"/><Relationship Id="rId6" Type="http://schemas.openxmlformats.org/officeDocument/2006/relationships/oleObject" Target="../embeddings/oleObject90.bin"/><Relationship Id="rId7" Type="http://schemas.openxmlformats.org/officeDocument/2006/relationships/image" Target="../media/image123.wmf"/><Relationship Id="rId1" Type="http://schemas.openxmlformats.org/officeDocument/2006/relationships/vmlDrawing" Target="../drawings/vmlDrawing50.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91.bin"/><Relationship Id="rId4" Type="http://schemas.openxmlformats.org/officeDocument/2006/relationships/image" Target="../media/image124.wmf"/><Relationship Id="rId5" Type="http://schemas.openxmlformats.org/officeDocument/2006/relationships/oleObject" Target="../embeddings/oleObject92.bin"/><Relationship Id="rId6" Type="http://schemas.openxmlformats.org/officeDocument/2006/relationships/image" Target="../media/image125.wmf"/><Relationship Id="rId1" Type="http://schemas.openxmlformats.org/officeDocument/2006/relationships/vmlDrawing" Target="../drawings/vmlDrawing51.vml"/><Relationship Id="rId2"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1" Type="http://schemas.openxmlformats.org/officeDocument/2006/relationships/oleObject" Target="../embeddings/oleObject97.bin"/><Relationship Id="rId12" Type="http://schemas.openxmlformats.org/officeDocument/2006/relationships/image" Target="../media/image130.wmf"/><Relationship Id="rId13" Type="http://schemas.openxmlformats.org/officeDocument/2006/relationships/oleObject" Target="../embeddings/oleObject98.bin"/><Relationship Id="rId14" Type="http://schemas.openxmlformats.org/officeDocument/2006/relationships/image" Target="../media/image131.wmf"/><Relationship Id="rId1" Type="http://schemas.openxmlformats.org/officeDocument/2006/relationships/vmlDrawing" Target="../drawings/vmlDrawing52.vml"/><Relationship Id="rId2" Type="http://schemas.openxmlformats.org/officeDocument/2006/relationships/slideLayout" Target="../slideLayouts/slideLayout4.xml"/><Relationship Id="rId3" Type="http://schemas.openxmlformats.org/officeDocument/2006/relationships/oleObject" Target="../embeddings/oleObject93.bin"/><Relationship Id="rId4" Type="http://schemas.openxmlformats.org/officeDocument/2006/relationships/image" Target="../media/image126.wmf"/><Relationship Id="rId5" Type="http://schemas.openxmlformats.org/officeDocument/2006/relationships/oleObject" Target="../embeddings/oleObject94.bin"/><Relationship Id="rId6" Type="http://schemas.openxmlformats.org/officeDocument/2006/relationships/image" Target="../media/image127.wmf"/><Relationship Id="rId7" Type="http://schemas.openxmlformats.org/officeDocument/2006/relationships/oleObject" Target="../embeddings/oleObject95.bin"/><Relationship Id="rId8" Type="http://schemas.openxmlformats.org/officeDocument/2006/relationships/image" Target="../media/image128.wmf"/><Relationship Id="rId9" Type="http://schemas.openxmlformats.org/officeDocument/2006/relationships/oleObject" Target="../embeddings/oleObject96.bin"/><Relationship Id="rId10" Type="http://schemas.openxmlformats.org/officeDocument/2006/relationships/image" Target="../media/image129.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32.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74" y="3286125"/>
            <a:ext cx="5105400" cy="609600"/>
          </a:xfrm>
        </p:spPr>
        <p:txBody>
          <a:bodyPr/>
          <a:lstStyle/>
          <a:p>
            <a:pPr algn="l"/>
            <a:r>
              <a:rPr lang="en-US" altLang="en-US" b="1" dirty="0"/>
              <a:t>Chemistry</a:t>
            </a:r>
            <a:br>
              <a:rPr lang="en-US" altLang="en-US" b="1" dirty="0"/>
            </a:br>
            <a:endParaRPr lang="en-US" dirty="0"/>
          </a:p>
        </p:txBody>
      </p:sp>
      <p:sp>
        <p:nvSpPr>
          <p:cNvPr id="3" name="Text Placeholder 2"/>
          <p:cNvSpPr>
            <a:spLocks noGrp="1"/>
          </p:cNvSpPr>
          <p:nvPr>
            <p:ph type="body" sz="quarter" idx="10"/>
          </p:nvPr>
        </p:nvSpPr>
        <p:spPr>
          <a:xfrm>
            <a:off x="104773" y="3971925"/>
            <a:ext cx="5610225" cy="685800"/>
          </a:xfrm>
        </p:spPr>
        <p:txBody>
          <a:bodyPr/>
          <a:lstStyle/>
          <a:p>
            <a:r>
              <a:rPr lang="en-US" dirty="0"/>
              <a:t>The Molecular Nature of Matter and Change  Eighth Edition</a:t>
            </a:r>
          </a:p>
        </p:txBody>
      </p:sp>
      <p:sp>
        <p:nvSpPr>
          <p:cNvPr id="2055" name="Text Box 9"/>
          <p:cNvSpPr txBox="1">
            <a:spLocks noChangeArrowheads="1"/>
          </p:cNvSpPr>
          <p:nvPr/>
        </p:nvSpPr>
        <p:spPr bwMode="auto">
          <a:xfrm>
            <a:off x="104774" y="5210175"/>
            <a:ext cx="5610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charset="0"/>
                <a:ea typeface="MS PGothic" pitchFamily="34" charset="-128"/>
              </a:defRPr>
            </a:lvl9pPr>
          </a:lstStyle>
          <a:p>
            <a:pPr eaLnBrk="1" hangingPunct="1">
              <a:spcBef>
                <a:spcPct val="50000"/>
              </a:spcBef>
            </a:pPr>
            <a:r>
              <a:rPr lang="en-US" altLang="en-US" sz="1800" b="1" dirty="0">
                <a:solidFill>
                  <a:prstClr val="black"/>
                </a:solidFill>
                <a:latin typeface="Times New Roman" pitchFamily="18" charset="0"/>
              </a:rPr>
              <a:t>Martin S. Silberberg and Patricia G. </a:t>
            </a:r>
            <a:r>
              <a:rPr lang="en-US" altLang="en-US" sz="1800" b="1" dirty="0" err="1">
                <a:solidFill>
                  <a:prstClr val="black"/>
                </a:solidFill>
                <a:latin typeface="Times New Roman" pitchFamily="18" charset="0"/>
              </a:rPr>
              <a:t>Amateis</a:t>
            </a:r>
            <a:endParaRPr lang="en-US" altLang="en-US" sz="1800" b="1" dirty="0">
              <a:solidFill>
                <a:prstClr val="black"/>
              </a:solidFill>
              <a:latin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28" y="372572"/>
            <a:ext cx="3126784" cy="4005593"/>
          </a:xfrm>
          <a:prstGeom prst="rect">
            <a:avLst/>
          </a:prstGeom>
        </p:spPr>
      </p:pic>
    </p:spTree>
    <p:extLst>
      <p:ext uri="{BB962C8B-B14F-4D97-AF65-F5344CB8AC3E}">
        <p14:creationId xmlns:p14="http://schemas.microsoft.com/office/powerpoint/2010/main" val="356709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Arial" panose="020B0604020202020204" pitchFamily="34" charset="0"/>
              </a:rPr>
              <a:t>Plots of [Reactant] and [Product] vs. Time</a:t>
            </a:r>
            <a:endParaRPr lang="en-US" dirty="0"/>
          </a:p>
        </p:txBody>
      </p:sp>
      <p:sp>
        <p:nvSpPr>
          <p:cNvPr id="3" name="Content Placeholder 2"/>
          <p:cNvSpPr>
            <a:spLocks noGrp="1"/>
          </p:cNvSpPr>
          <p:nvPr>
            <p:ph idx="1"/>
          </p:nvPr>
        </p:nvSpPr>
        <p:spPr>
          <a:xfrm>
            <a:off x="457200" y="990600"/>
            <a:ext cx="8229600" cy="533400"/>
          </a:xfrm>
        </p:spPr>
        <p:txBody>
          <a:bodyPr/>
          <a:lstStyle/>
          <a:p>
            <a:r>
              <a:rPr lang="en-US" altLang="en-US" dirty="0"/>
              <a:t>[O</a:t>
            </a:r>
            <a:r>
              <a:rPr lang="en-US" altLang="en-US" baseline="-25000" dirty="0"/>
              <a:t>2</a:t>
            </a:r>
            <a:r>
              <a:rPr lang="en-US" altLang="en-US" dirty="0"/>
              <a:t>] increases just as fast as [C</a:t>
            </a:r>
            <a:r>
              <a:rPr lang="en-US" altLang="en-US" baseline="-25000" dirty="0"/>
              <a:t>2</a:t>
            </a:r>
            <a:r>
              <a:rPr lang="en-US" altLang="en-US" dirty="0"/>
              <a:t>H</a:t>
            </a:r>
            <a:r>
              <a:rPr lang="en-US" altLang="en-US" baseline="-25000" dirty="0"/>
              <a:t>4</a:t>
            </a:r>
            <a:r>
              <a:rPr lang="en-US" altLang="en-US" dirty="0"/>
              <a:t>] decreases</a:t>
            </a:r>
            <a:r>
              <a:rPr lang="en-US" altLang="en-US" dirty="0" smtClean="0"/>
              <a:t>.</a:t>
            </a:r>
            <a:endParaRPr lang="en-US" b="1" dirty="0"/>
          </a:p>
        </p:txBody>
      </p:sp>
      <p:graphicFrame>
        <p:nvGraphicFramePr>
          <p:cNvPr id="8" name="Object 3"/>
          <p:cNvGraphicFramePr>
            <a:graphicFrameLocks noChangeAspect="1"/>
          </p:cNvGraphicFramePr>
          <p:nvPr>
            <p:extLst>
              <p:ext uri="{D42A27DB-BD31-4B8C-83A1-F6EECF244321}">
                <p14:modId xmlns:p14="http://schemas.microsoft.com/office/powerpoint/2010/main" val="21436668"/>
              </p:ext>
            </p:extLst>
          </p:nvPr>
        </p:nvGraphicFramePr>
        <p:xfrm>
          <a:off x="838200" y="1511300"/>
          <a:ext cx="3657600" cy="863600"/>
        </p:xfrm>
        <a:graphic>
          <a:graphicData uri="http://schemas.openxmlformats.org/presentationml/2006/ole">
            <mc:AlternateContent xmlns:mc="http://schemas.openxmlformats.org/markup-compatibility/2006">
              <mc:Choice xmlns:v="urn:schemas-microsoft-com:vml" Requires="v">
                <p:oleObj spid="_x0000_s3185" name="Equation" r:id="rId4" imgW="1828800" imgH="431640" progId="Equation.DSMT4">
                  <p:embed/>
                </p:oleObj>
              </mc:Choice>
              <mc:Fallback>
                <p:oleObj name="Equation" r:id="rId4" imgW="1828800" imgH="431640" progId="Equation.DSMT4">
                  <p:embed/>
                  <p:pic>
                    <p:nvPicPr>
                      <p:cNvPr id="0" name="Object 4"/>
                      <p:cNvPicPr>
                        <a:picLocks noChangeAspect="1" noChangeArrowheads="1"/>
                      </p:cNvPicPr>
                      <p:nvPr/>
                    </p:nvPicPr>
                    <p:blipFill>
                      <a:blip r:embed="rId5"/>
                      <a:srcRect/>
                      <a:stretch>
                        <a:fillRect/>
                      </a:stretch>
                    </p:blipFill>
                    <p:spPr bwMode="auto">
                      <a:xfrm>
                        <a:off x="838200" y="1511300"/>
                        <a:ext cx="3657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4217110115"/>
              </p:ext>
            </p:extLst>
          </p:nvPr>
        </p:nvGraphicFramePr>
        <p:xfrm>
          <a:off x="838200" y="2514600"/>
          <a:ext cx="3454400" cy="838200"/>
        </p:xfrm>
        <a:graphic>
          <a:graphicData uri="http://schemas.openxmlformats.org/presentationml/2006/ole">
            <mc:AlternateContent xmlns:mc="http://schemas.openxmlformats.org/markup-compatibility/2006">
              <mc:Choice xmlns:v="urn:schemas-microsoft-com:vml" Requires="v">
                <p:oleObj spid="_x0000_s3186" name="Equation" r:id="rId6" imgW="1726920" imgH="419040" progId="Equation.DSMT4">
                  <p:embed/>
                </p:oleObj>
              </mc:Choice>
              <mc:Fallback>
                <p:oleObj name="Equation" r:id="rId6" imgW="1726920" imgH="4190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514600"/>
                        <a:ext cx="345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5" descr="The changes in concentrations of one reactant (C2H4) and one product (O2) are plotted simultaneously. The curves have the same shape but are inverted relative to each other, because, for this reaction, product appears at the same rate as reactant disappears, because of the 1/1 reactant/product molar rati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1290" y="1635540"/>
            <a:ext cx="3532445" cy="4425119"/>
          </a:xfrm>
          <a:prstGeom prst="rect">
            <a:avLst/>
          </a:prstGeom>
        </p:spPr>
      </p:pic>
      <p:sp>
        <p:nvSpPr>
          <p:cNvPr id="7" name="Content Placeholder 6"/>
          <p:cNvSpPr>
            <a:spLocks noGrp="1"/>
          </p:cNvSpPr>
          <p:nvPr>
            <p:ph idx="17"/>
          </p:nvPr>
        </p:nvSpPr>
        <p:spPr>
          <a:xfrm>
            <a:off x="457200" y="6279573"/>
            <a:ext cx="8229600" cy="457200"/>
          </a:xfrm>
        </p:spPr>
        <p:txBody>
          <a:bodyPr/>
          <a:lstStyle/>
          <a:p>
            <a:pPr marL="0" lvl="0" indent="0">
              <a:buNone/>
            </a:pPr>
            <a:r>
              <a:rPr lang="en-US" b="1" dirty="0">
                <a:solidFill>
                  <a:prstClr val="black"/>
                </a:solidFill>
              </a:rPr>
              <a:t>Figure </a:t>
            </a:r>
            <a:r>
              <a:rPr lang="en-US" b="1" dirty="0" smtClean="0">
                <a:solidFill>
                  <a:prstClr val="black"/>
                </a:solidFill>
              </a:rPr>
              <a:t>16.6A</a:t>
            </a:r>
            <a:endParaRPr lang="en-US" b="1" dirty="0">
              <a:solidFill>
                <a:prstClr val="black"/>
              </a:solidFill>
            </a:endParaRPr>
          </a:p>
        </p:txBody>
      </p:sp>
    </p:spTree>
    <p:extLst>
      <p:ext uri="{BB962C8B-B14F-4D97-AF65-F5344CB8AC3E}">
        <p14:creationId xmlns:p14="http://schemas.microsoft.com/office/powerpoint/2010/main" val="151618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Catalyzed Decomposition of H</a:t>
            </a:r>
            <a:r>
              <a:rPr lang="en-US" b="1" baseline="-25000" dirty="0"/>
              <a:t>2</a:t>
            </a:r>
            <a:r>
              <a:rPr lang="en-US" b="1" dirty="0"/>
              <a:t>O</a:t>
            </a:r>
            <a:r>
              <a:rPr lang="en-US" b="1" baseline="-25000" dirty="0"/>
              <a:t>2</a:t>
            </a:r>
            <a:endParaRPr lang="en-US" dirty="0"/>
          </a:p>
        </p:txBody>
      </p:sp>
      <p:pic>
        <p:nvPicPr>
          <p:cNvPr id="6" name="Picture 5" descr="A photograph of NaBr (white powder) being added to a clear liquid (H2O2) is sh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79" y="843314"/>
            <a:ext cx="2630421" cy="2453155"/>
          </a:xfrm>
          <a:prstGeom prst="rect">
            <a:avLst/>
          </a:prstGeom>
        </p:spPr>
      </p:pic>
      <p:pic>
        <p:nvPicPr>
          <p:cNvPr id="7" name="Picture 6" descr="An orange liquid is show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3352800"/>
            <a:ext cx="2477585" cy="2292505"/>
          </a:xfrm>
          <a:prstGeom prst="rect">
            <a:avLst/>
          </a:prstGeom>
        </p:spPr>
      </p:pic>
      <p:pic>
        <p:nvPicPr>
          <p:cNvPr id="8" name="Picture 7" descr="A clear liquid is show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94" y="4055958"/>
            <a:ext cx="2355541" cy="2162558"/>
          </a:xfrm>
          <a:prstGeom prst="rect">
            <a:avLst/>
          </a:prstGeom>
        </p:spPr>
      </p:pic>
      <p:sp>
        <p:nvSpPr>
          <p:cNvPr id="3" name="Content Placeholder 2"/>
          <p:cNvSpPr>
            <a:spLocks noGrp="1"/>
          </p:cNvSpPr>
          <p:nvPr>
            <p:ph idx="1"/>
          </p:nvPr>
        </p:nvSpPr>
        <p:spPr>
          <a:xfrm>
            <a:off x="4114799" y="1524000"/>
            <a:ext cx="4571999" cy="5029200"/>
          </a:xfrm>
        </p:spPr>
        <p:txBody>
          <a:bodyPr/>
          <a:lstStyle/>
          <a:p>
            <a:r>
              <a:rPr lang="en-US" altLang="en-US" dirty="0"/>
              <a:t>A small amount of </a:t>
            </a:r>
            <a:r>
              <a:rPr lang="en-US" altLang="en-US" dirty="0" err="1"/>
              <a:t>NaBr</a:t>
            </a:r>
            <a:r>
              <a:rPr lang="en-US" altLang="en-US" dirty="0"/>
              <a:t> is added to a solution of H</a:t>
            </a:r>
            <a:r>
              <a:rPr lang="en-US" altLang="en-US" baseline="-25000" dirty="0"/>
              <a:t>2</a:t>
            </a:r>
            <a:r>
              <a:rPr lang="en-US" altLang="en-US" dirty="0"/>
              <a:t>O</a:t>
            </a:r>
            <a:r>
              <a:rPr lang="en-US" altLang="en-US" baseline="-25000" dirty="0"/>
              <a:t>2</a:t>
            </a:r>
            <a:r>
              <a:rPr lang="en-US" altLang="en-US" dirty="0"/>
              <a:t>.</a:t>
            </a:r>
          </a:p>
          <a:p>
            <a:r>
              <a:rPr lang="en-US" altLang="en-US" dirty="0"/>
              <a:t>Oxygen gas forms quickly as Br</a:t>
            </a:r>
            <a:r>
              <a:rPr lang="en-US" altLang="en-US" baseline="30000" dirty="0"/>
              <a:t>-</a:t>
            </a:r>
            <a:r>
              <a:rPr lang="en-US" altLang="en-US" dirty="0"/>
              <a:t>(</a:t>
            </a:r>
            <a:r>
              <a:rPr lang="en-US" altLang="en-US" i="1" dirty="0" err="1"/>
              <a:t>aq</a:t>
            </a:r>
            <a:r>
              <a:rPr lang="en-US" altLang="en-US" dirty="0"/>
              <a:t>) catalyzes the H</a:t>
            </a:r>
            <a:r>
              <a:rPr lang="en-US" altLang="en-US" baseline="-25000" dirty="0"/>
              <a:t>2</a:t>
            </a:r>
            <a:r>
              <a:rPr lang="en-US" altLang="en-US" dirty="0"/>
              <a:t>O</a:t>
            </a:r>
            <a:r>
              <a:rPr lang="en-US" altLang="en-US" baseline="-25000" dirty="0"/>
              <a:t>2</a:t>
            </a:r>
            <a:r>
              <a:rPr lang="en-US" altLang="en-US" dirty="0"/>
              <a:t> decomposition; the intermediate Br</a:t>
            </a:r>
            <a:r>
              <a:rPr lang="en-US" altLang="en-US" baseline="-25000" dirty="0"/>
              <a:t>2</a:t>
            </a:r>
            <a:r>
              <a:rPr lang="en-US" altLang="en-US" dirty="0"/>
              <a:t> turns the solution orange.</a:t>
            </a:r>
          </a:p>
          <a:p>
            <a:r>
              <a:rPr lang="en-US" dirty="0"/>
              <a:t>The solution becomes colorless when the Br</a:t>
            </a:r>
            <a:r>
              <a:rPr lang="en-US" baseline="-25000" dirty="0"/>
              <a:t>2</a:t>
            </a:r>
            <a:r>
              <a:rPr lang="en-US" dirty="0"/>
              <a:t> is consumed in the final step of the mechanism.</a:t>
            </a:r>
          </a:p>
          <a:p>
            <a:endParaRPr lang="en-US" dirty="0"/>
          </a:p>
          <a:p>
            <a:pPr marL="0" indent="0">
              <a:buNone/>
            </a:pPr>
            <a:r>
              <a:rPr lang="en-US" b="1" dirty="0"/>
              <a:t>Figure 16.26</a:t>
            </a:r>
          </a:p>
        </p:txBody>
      </p:sp>
      <p:sp>
        <p:nvSpPr>
          <p:cNvPr id="4" name="Text Placeholder 3"/>
          <p:cNvSpPr>
            <a:spLocks noGrp="1"/>
          </p:cNvSpPr>
          <p:nvPr>
            <p:ph type="body" sz="quarter" idx="11"/>
          </p:nvPr>
        </p:nvSpPr>
        <p:spPr/>
        <p:txBody>
          <a:bodyPr/>
          <a:lstStyle/>
          <a:p>
            <a:r>
              <a:rPr lang="en-US" i="1" dirty="0"/>
              <a:t>Source: © McGraw-Hill Education/Charles Winters/Timeframe Photography, Inc.</a:t>
            </a:r>
            <a:endParaRPr lang="en-US" dirty="0"/>
          </a:p>
        </p:txBody>
      </p:sp>
    </p:spTree>
    <p:extLst>
      <p:ext uri="{BB962C8B-B14F-4D97-AF65-F5344CB8AC3E}">
        <p14:creationId xmlns:p14="http://schemas.microsoft.com/office/powerpoint/2010/main" val="51113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Metal-catalyzed Hydrogenation of </a:t>
            </a:r>
            <a:r>
              <a:rPr lang="en-US" altLang="en-US" b="1" dirty="0" err="1"/>
              <a:t>Ethene</a:t>
            </a:r>
            <a:endParaRPr lang="en-US" dirty="0"/>
          </a:p>
        </p:txBody>
      </p:sp>
      <p:pic>
        <p:nvPicPr>
          <p:cNvPr id="5" name="Picture 4" descr="4 diagrams are shown. In the first, H2 adsorbs to a metal surface. Then H-H bonds break in the rate-limiting step. Then C2H4 (ethene) adsorbs to the metal near H atoms, and a C-H bond forms on ethene. After another C-H bond forms, the ethene leaves the surf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375" y="1152346"/>
            <a:ext cx="5820601" cy="3896083"/>
          </a:xfrm>
          <a:prstGeom prst="rect">
            <a:avLst/>
          </a:prstGeom>
        </p:spPr>
      </p:pic>
      <p:sp>
        <p:nvSpPr>
          <p:cNvPr id="3" name="Content Placeholder 2"/>
          <p:cNvSpPr>
            <a:spLocks noGrp="1"/>
          </p:cNvSpPr>
          <p:nvPr>
            <p:ph idx="1"/>
          </p:nvPr>
        </p:nvSpPr>
        <p:spPr>
          <a:xfrm>
            <a:off x="457200" y="5334000"/>
            <a:ext cx="8229600" cy="1219200"/>
          </a:xfrm>
        </p:spPr>
        <p:txBody>
          <a:bodyPr/>
          <a:lstStyle/>
          <a:p>
            <a:r>
              <a:rPr lang="en-US" altLang="en-US" dirty="0"/>
              <a:t>A </a:t>
            </a:r>
            <a:r>
              <a:rPr lang="en-US" altLang="en-US" b="1" i="1" dirty="0"/>
              <a:t>heterogeneous</a:t>
            </a:r>
            <a:r>
              <a:rPr lang="en-US" altLang="en-US" dirty="0"/>
              <a:t> catalyst is in a different phase than the reaction mixture.</a:t>
            </a:r>
          </a:p>
          <a:p>
            <a:pPr marL="0" indent="0">
              <a:buNone/>
            </a:pPr>
            <a:r>
              <a:rPr lang="en-US" b="1" dirty="0"/>
              <a:t>Figure 16.25</a:t>
            </a:r>
          </a:p>
        </p:txBody>
      </p:sp>
    </p:spTree>
    <p:extLst>
      <p:ext uri="{BB962C8B-B14F-4D97-AF65-F5344CB8AC3E}">
        <p14:creationId xmlns:p14="http://schemas.microsoft.com/office/powerpoint/2010/main" val="54111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Arial" panose="020B0604020202020204" pitchFamily="34" charset="0"/>
              </a:rPr>
              <a:t>Lock-and-Key Model of Enzyme Action</a:t>
            </a:r>
            <a:endParaRPr lang="en-US" dirty="0"/>
          </a:p>
        </p:txBody>
      </p:sp>
      <p:pic>
        <p:nvPicPr>
          <p:cNvPr id="5" name="Picture 6" descr="According to the older lock-and-key model, when the “key” (substrate) fits the “lock” (active site), the chemical change begins. The active site has a fixed shape in this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71858" y="966585"/>
            <a:ext cx="6193933" cy="354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4025" y="4621209"/>
            <a:ext cx="8229600" cy="1855787"/>
          </a:xfrm>
        </p:spPr>
        <p:txBody>
          <a:bodyPr/>
          <a:lstStyle/>
          <a:p>
            <a:r>
              <a:rPr lang="en-US" altLang="en-US" dirty="0"/>
              <a:t>The lock-and-key model visualizes the enzyme active site having a fixed shape. This shape matches the shape of its substrate(s). The active site is therefore specific to its substrate.</a:t>
            </a:r>
          </a:p>
          <a:p>
            <a:pPr marL="0" indent="0">
              <a:buNone/>
            </a:pPr>
            <a:r>
              <a:rPr lang="en-US" altLang="en-US" b="1" dirty="0"/>
              <a:t>Figure 16.26A</a:t>
            </a:r>
          </a:p>
          <a:p>
            <a:endParaRPr lang="en-US" dirty="0"/>
          </a:p>
        </p:txBody>
      </p:sp>
    </p:spTree>
    <p:extLst>
      <p:ext uri="{BB962C8B-B14F-4D97-AF65-F5344CB8AC3E}">
        <p14:creationId xmlns:p14="http://schemas.microsoft.com/office/powerpoint/2010/main" val="8334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Induced-Fit Model of Enzyme Action</a:t>
            </a:r>
          </a:p>
        </p:txBody>
      </p:sp>
      <p:pic>
        <p:nvPicPr>
          <p:cNvPr id="5" name="Picture 5" descr="According to the more current induced-fit model, the substrate induces the active site to adopt a perfect fit. X-ray crystallographic and spectroscopic methods show that, in most cases, the enzyme changes shape when the substrate lands at the active site. Rather than a rigid key in a lock, we picture a flexible hand in a glove; the “glove” (active site) does not attain its functional shape until the “hand” (substrate) moves into i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15266" y="1005840"/>
            <a:ext cx="6313467"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4648200"/>
            <a:ext cx="8229600" cy="1905000"/>
          </a:xfrm>
        </p:spPr>
        <p:txBody>
          <a:bodyPr/>
          <a:lstStyle/>
          <a:p>
            <a:r>
              <a:rPr lang="en-US" altLang="en-US" dirty="0"/>
              <a:t>The induced-fit model visualizes the enzyme active site changing shape in order to bind its substrate(s) more effectively. The active site is still selective toward certain substrates.</a:t>
            </a:r>
          </a:p>
          <a:p>
            <a:pPr marL="0" indent="0">
              <a:buNone/>
            </a:pPr>
            <a:r>
              <a:rPr lang="en-US" b="1" dirty="0"/>
              <a:t>Figure 16.26B</a:t>
            </a:r>
          </a:p>
        </p:txBody>
      </p:sp>
    </p:spTree>
    <p:extLst>
      <p:ext uri="{BB962C8B-B14F-4D97-AF65-F5344CB8AC3E}">
        <p14:creationId xmlns:p14="http://schemas.microsoft.com/office/powerpoint/2010/main" val="344416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Satellite Images of the Increasing Size of the Antarctic Ozone Hole (</a:t>
            </a:r>
            <a:r>
              <a:rPr lang="en-US" altLang="en-US" b="1" i="1" dirty="0"/>
              <a:t>Purple</a:t>
            </a:r>
            <a:r>
              <a:rPr lang="en-US" altLang="en-US" b="1" dirty="0"/>
              <a:t>)</a:t>
            </a:r>
            <a:br>
              <a:rPr lang="en-US" altLang="en-US" b="1" dirty="0"/>
            </a:br>
            <a:endParaRPr lang="en-US" dirty="0"/>
          </a:p>
        </p:txBody>
      </p:sp>
      <p:pic>
        <p:nvPicPr>
          <p:cNvPr id="5" name="Picture 10" descr="Satallite images of the Earth show a prominant hole in the ozone layer in September 2008, compared to September 197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71266" y="1737360"/>
            <a:ext cx="5201466"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B16.1</a:t>
            </a:r>
          </a:p>
        </p:txBody>
      </p:sp>
      <p:sp>
        <p:nvSpPr>
          <p:cNvPr id="4" name="Text Placeholder 3"/>
          <p:cNvSpPr>
            <a:spLocks noGrp="1"/>
          </p:cNvSpPr>
          <p:nvPr>
            <p:ph type="body" sz="quarter" idx="11"/>
          </p:nvPr>
        </p:nvSpPr>
        <p:spPr/>
        <p:txBody>
          <a:bodyPr/>
          <a:lstStyle/>
          <a:p>
            <a:r>
              <a:rPr lang="en-US" i="1" dirty="0"/>
              <a:t>Source: NASA image courtesy Ozone Hole Watch</a:t>
            </a:r>
            <a:endParaRPr lang="en-US" dirty="0"/>
          </a:p>
        </p:txBody>
      </p:sp>
    </p:spTree>
    <p:extLst>
      <p:ext uri="{BB962C8B-B14F-4D97-AF65-F5344CB8AC3E}">
        <p14:creationId xmlns:p14="http://schemas.microsoft.com/office/powerpoint/2010/main" val="84622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Reaction Energy Diagram for Breakdown of O</a:t>
            </a:r>
            <a:r>
              <a:rPr lang="en-US" altLang="en-US" b="1" baseline="-25000" dirty="0"/>
              <a:t>2</a:t>
            </a:r>
            <a:r>
              <a:rPr lang="en-US" altLang="en-US" b="1" dirty="0"/>
              <a:t> by Cl Atoms</a:t>
            </a:r>
            <a:br>
              <a:rPr lang="en-US" altLang="en-US" b="1" dirty="0"/>
            </a:br>
            <a:endParaRPr lang="en-US" dirty="0"/>
          </a:p>
        </p:txBody>
      </p:sp>
      <p:pic>
        <p:nvPicPr>
          <p:cNvPr id="5" name="Picture 7" descr="The reaction energy diagram for the process of ozone depletion is shown. Note that chlorine acts as a homogeneous catalyst: it exists in the same phase as the reactants, lowers the total activation energy via a different mechanism, and is regenerated. Each Cl atom has a stratospheric half-life of about 2 years, during which it speeds the breakdown of about 100,000 ozone molecu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130744" y="1501204"/>
            <a:ext cx="4882511" cy="467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B16.2</a:t>
            </a:r>
          </a:p>
        </p:txBody>
      </p:sp>
    </p:spTree>
    <p:extLst>
      <p:ext uri="{BB962C8B-B14F-4D97-AF65-F5344CB8AC3E}">
        <p14:creationId xmlns:p14="http://schemas.microsoft.com/office/powerpoint/2010/main" val="11916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Arial" panose="020B0604020202020204" pitchFamily="34" charset="0"/>
              </a:rPr>
              <a:t>Plots of [Reactant] and [Product] vs. Time:</a:t>
            </a:r>
            <a:br>
              <a:rPr lang="en-US" altLang="en-US" b="1" dirty="0">
                <a:cs typeface="Arial" panose="020B0604020202020204" pitchFamily="34" charset="0"/>
              </a:rPr>
            </a:br>
            <a:r>
              <a:rPr lang="en-US" altLang="en-US" b="1" dirty="0">
                <a:cs typeface="Arial" panose="020B0604020202020204" pitchFamily="34" charset="0"/>
              </a:rPr>
              <a:t>H</a:t>
            </a:r>
            <a:r>
              <a:rPr lang="en-US" altLang="en-US" b="1" baseline="-25000" dirty="0">
                <a:cs typeface="Arial" panose="020B0604020202020204" pitchFamily="34" charset="0"/>
              </a:rPr>
              <a:t>2</a:t>
            </a:r>
            <a:r>
              <a:rPr lang="en-US" altLang="en-US" b="1" dirty="0">
                <a:cs typeface="Arial" panose="020B0604020202020204" pitchFamily="34" charset="0"/>
              </a:rPr>
              <a:t> + I</a:t>
            </a:r>
            <a:r>
              <a:rPr lang="en-US" altLang="en-US" b="1" baseline="-25000" dirty="0">
                <a:cs typeface="Arial" panose="020B0604020202020204" pitchFamily="34" charset="0"/>
              </a:rPr>
              <a:t>2</a:t>
            </a:r>
            <a:endParaRPr lang="en-US" dirty="0"/>
          </a:p>
        </p:txBody>
      </p:sp>
      <p:sp>
        <p:nvSpPr>
          <p:cNvPr id="3" name="Content Placeholder 2"/>
          <p:cNvSpPr>
            <a:spLocks noGrp="1"/>
          </p:cNvSpPr>
          <p:nvPr>
            <p:ph idx="1"/>
          </p:nvPr>
        </p:nvSpPr>
        <p:spPr>
          <a:xfrm>
            <a:off x="457200" y="1676400"/>
            <a:ext cx="8229600" cy="527770"/>
          </a:xfrm>
        </p:spPr>
        <p:txBody>
          <a:bodyPr/>
          <a:lstStyle/>
          <a:p>
            <a:r>
              <a:rPr lang="en-US" altLang="en-US" dirty="0"/>
              <a:t>[HI] increases twice as fast as [H</a:t>
            </a:r>
            <a:r>
              <a:rPr lang="en-US" altLang="en-US" baseline="-25000" dirty="0"/>
              <a:t>2</a:t>
            </a:r>
            <a:r>
              <a:rPr lang="en-US" altLang="en-US" dirty="0"/>
              <a:t>] decreases</a:t>
            </a:r>
            <a:r>
              <a:rPr lang="en-US" altLang="en-US" dirty="0" smtClean="0"/>
              <a:t>.</a:t>
            </a:r>
            <a:endParaRPr lang="en-US" b="1" dirty="0"/>
          </a:p>
        </p:txBody>
      </p:sp>
      <p:graphicFrame>
        <p:nvGraphicFramePr>
          <p:cNvPr id="11" name="Object 3"/>
          <p:cNvGraphicFramePr>
            <a:graphicFrameLocks noChangeAspect="1"/>
          </p:cNvGraphicFramePr>
          <p:nvPr>
            <p:extLst>
              <p:ext uri="{D42A27DB-BD31-4B8C-83A1-F6EECF244321}">
                <p14:modId xmlns:p14="http://schemas.microsoft.com/office/powerpoint/2010/main" val="2849267563"/>
              </p:ext>
            </p:extLst>
          </p:nvPr>
        </p:nvGraphicFramePr>
        <p:xfrm>
          <a:off x="838200" y="2286000"/>
          <a:ext cx="4368800" cy="838200"/>
        </p:xfrm>
        <a:graphic>
          <a:graphicData uri="http://schemas.openxmlformats.org/presentationml/2006/ole">
            <mc:AlternateContent xmlns:mc="http://schemas.openxmlformats.org/markup-compatibility/2006">
              <mc:Choice xmlns:v="urn:schemas-microsoft-com:vml" Requires="v">
                <p:oleObj spid="_x0000_s4207" name="Equation" r:id="rId4" imgW="2184120" imgH="419040" progId="Equation.DSMT4">
                  <p:embed/>
                </p:oleObj>
              </mc:Choice>
              <mc:Fallback>
                <p:oleObj name="Equation" r:id="rId4" imgW="2184120" imgH="41904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86000"/>
                        <a:ext cx="436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4091995894"/>
              </p:ext>
            </p:extLst>
          </p:nvPr>
        </p:nvGraphicFramePr>
        <p:xfrm>
          <a:off x="838200" y="3352800"/>
          <a:ext cx="4851400" cy="838200"/>
        </p:xfrm>
        <a:graphic>
          <a:graphicData uri="http://schemas.openxmlformats.org/presentationml/2006/ole">
            <mc:AlternateContent xmlns:mc="http://schemas.openxmlformats.org/markup-compatibility/2006">
              <mc:Choice xmlns:v="urn:schemas-microsoft-com:vml" Requires="v">
                <p:oleObj spid="_x0000_s4208" name="Equation" r:id="rId6" imgW="2425680" imgH="419040" progId="Equation.DSMT4">
                  <p:embed/>
                </p:oleObj>
              </mc:Choice>
              <mc:Fallback>
                <p:oleObj name="Equation" r:id="rId6" imgW="2425680" imgH="41904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352800"/>
                        <a:ext cx="485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5" descr="From the balancing coefficients, we see that, for every molecule of H2 that disappears, one molecule of I2 disappears and two molecules of HI appear (the molar ratio of H2/HI is 1/2). In other words, the rate of [H2] decrease is the same as the rate of [I2] decrease, but both are only half the rate of [HI] increase. Thus, the [HI] curve rises twice as fast as the [H2] curve dro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0" y="2280370"/>
            <a:ext cx="3103826" cy="3888186"/>
          </a:xfrm>
          <a:prstGeom prst="rect">
            <a:avLst/>
          </a:prstGeom>
        </p:spPr>
      </p:pic>
      <p:sp>
        <p:nvSpPr>
          <p:cNvPr id="10" name="Content Placeholder 6"/>
          <p:cNvSpPr>
            <a:spLocks noGrp="1"/>
          </p:cNvSpPr>
          <p:nvPr>
            <p:ph idx="17"/>
          </p:nvPr>
        </p:nvSpPr>
        <p:spPr>
          <a:xfrm>
            <a:off x="457200" y="5965555"/>
            <a:ext cx="8229600" cy="414463"/>
          </a:xfrm>
        </p:spPr>
        <p:txBody>
          <a:bodyPr/>
          <a:lstStyle/>
          <a:p>
            <a:pPr marL="0" lvl="0" indent="0">
              <a:buNone/>
            </a:pPr>
            <a:r>
              <a:rPr lang="en-US" b="1" dirty="0">
                <a:solidFill>
                  <a:prstClr val="black"/>
                </a:solidFill>
              </a:rPr>
              <a:t>Figure </a:t>
            </a:r>
            <a:r>
              <a:rPr lang="en-US" b="1" dirty="0" smtClean="0">
                <a:solidFill>
                  <a:prstClr val="black"/>
                </a:solidFill>
              </a:rPr>
              <a:t>16.6B</a:t>
            </a:r>
            <a:endParaRPr lang="en-US" b="1" dirty="0">
              <a:solidFill>
                <a:prstClr val="black"/>
              </a:solidFill>
            </a:endParaRPr>
          </a:p>
        </p:txBody>
      </p:sp>
    </p:spTree>
    <p:extLst>
      <p:ext uri="{BB962C8B-B14F-4D97-AF65-F5344CB8AC3E}">
        <p14:creationId xmlns:p14="http://schemas.microsoft.com/office/powerpoint/2010/main" val="107111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Form of Reaction Rates</a:t>
            </a:r>
          </a:p>
        </p:txBody>
      </p:sp>
      <p:sp>
        <p:nvSpPr>
          <p:cNvPr id="3" name="Content Placeholder 2"/>
          <p:cNvSpPr>
            <a:spLocks noGrp="1"/>
          </p:cNvSpPr>
          <p:nvPr>
            <p:ph idx="1"/>
          </p:nvPr>
        </p:nvSpPr>
        <p:spPr>
          <a:xfrm>
            <a:off x="457200" y="990600"/>
            <a:ext cx="8229600" cy="533400"/>
          </a:xfrm>
        </p:spPr>
        <p:txBody>
          <a:bodyPr/>
          <a:lstStyle/>
          <a:p>
            <a:r>
              <a:rPr lang="en-US" altLang="en-US" dirty="0"/>
              <a:t>In general, for the </a:t>
            </a:r>
            <a:r>
              <a:rPr lang="en-US" altLang="en-US" dirty="0" smtClean="0"/>
              <a:t>reaction</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2539750135"/>
              </p:ext>
            </p:extLst>
          </p:nvPr>
        </p:nvGraphicFramePr>
        <p:xfrm>
          <a:off x="838200" y="1524000"/>
          <a:ext cx="2849616" cy="390456"/>
        </p:xfrm>
        <a:graphic>
          <a:graphicData uri="http://schemas.openxmlformats.org/presentationml/2006/ole">
            <mc:AlternateContent xmlns:mc="http://schemas.openxmlformats.org/markup-compatibility/2006">
              <mc:Choice xmlns:v="urn:schemas-microsoft-com:vml" Requires="v">
                <p:oleObj spid="_x0000_s5229" name="Equation" r:id="rId4" imgW="1295280" imgH="177480" progId="Equation.DSMT4">
                  <p:embed/>
                </p:oleObj>
              </mc:Choice>
              <mc:Fallback>
                <p:oleObj name="Equation" r:id="rId4" imgW="1295280" imgH="1774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2849616" cy="3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2078182"/>
            <a:ext cx="8229600" cy="817418"/>
          </a:xfrm>
        </p:spPr>
        <p:txBody>
          <a:bodyPr/>
          <a:lstStyle/>
          <a:p>
            <a:pPr lvl="0"/>
            <a:r>
              <a:rPr lang="en-US" altLang="en-US" dirty="0">
                <a:solidFill>
                  <a:prstClr val="black"/>
                </a:solidFill>
              </a:rPr>
              <a:t>where </a:t>
            </a:r>
            <a:r>
              <a:rPr lang="en-US" altLang="en-US" i="1" dirty="0">
                <a:solidFill>
                  <a:prstClr val="black"/>
                </a:solidFill>
              </a:rPr>
              <a:t>a</a:t>
            </a:r>
            <a:r>
              <a:rPr lang="en-US" altLang="en-US" dirty="0">
                <a:solidFill>
                  <a:prstClr val="black"/>
                </a:solidFill>
              </a:rPr>
              <a:t>, </a:t>
            </a:r>
            <a:r>
              <a:rPr lang="en-US" altLang="en-US" i="1" dirty="0">
                <a:solidFill>
                  <a:prstClr val="black"/>
                </a:solidFill>
              </a:rPr>
              <a:t>b</a:t>
            </a:r>
            <a:r>
              <a:rPr lang="en-US" altLang="en-US" dirty="0">
                <a:solidFill>
                  <a:prstClr val="black"/>
                </a:solidFill>
              </a:rPr>
              <a:t>, </a:t>
            </a:r>
            <a:r>
              <a:rPr lang="en-US" altLang="en-US" i="1" dirty="0">
                <a:solidFill>
                  <a:prstClr val="black"/>
                </a:solidFill>
              </a:rPr>
              <a:t>c</a:t>
            </a:r>
            <a:r>
              <a:rPr lang="en-US" altLang="en-US" dirty="0">
                <a:solidFill>
                  <a:prstClr val="black"/>
                </a:solidFill>
              </a:rPr>
              <a:t>, and </a:t>
            </a:r>
            <a:r>
              <a:rPr lang="en-US" altLang="en-US" i="1" dirty="0">
                <a:solidFill>
                  <a:prstClr val="black"/>
                </a:solidFill>
              </a:rPr>
              <a:t>d</a:t>
            </a:r>
            <a:r>
              <a:rPr lang="en-US" altLang="en-US" dirty="0">
                <a:solidFill>
                  <a:prstClr val="black"/>
                </a:solidFill>
              </a:rPr>
              <a:t> are the coefficients for the balanced equation, the rate is expressed as</a:t>
            </a:r>
            <a:r>
              <a:rPr lang="en-US" altLang="en-US" dirty="0" smtClean="0">
                <a:solidFill>
                  <a:prstClr val="black"/>
                </a:solidFill>
              </a:rPr>
              <a:t>:</a:t>
            </a:r>
            <a:endParaRPr lang="en-US" altLang="en-US" dirty="0">
              <a:solidFill>
                <a:prstClr val="black"/>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961825573"/>
              </p:ext>
            </p:extLst>
          </p:nvPr>
        </p:nvGraphicFramePr>
        <p:xfrm>
          <a:off x="838200" y="2971800"/>
          <a:ext cx="6045200" cy="838200"/>
        </p:xfrm>
        <a:graphic>
          <a:graphicData uri="http://schemas.openxmlformats.org/presentationml/2006/ole">
            <mc:AlternateContent xmlns:mc="http://schemas.openxmlformats.org/markup-compatibility/2006">
              <mc:Choice xmlns:v="urn:schemas-microsoft-com:vml" Requires="v">
                <p:oleObj spid="_x0000_s5230" name="Equation" r:id="rId6" imgW="3022560" imgH="419040" progId="Equation.DSMT4">
                  <p:embed/>
                </p:oleObj>
              </mc:Choice>
              <mc:Fallback>
                <p:oleObj name="Equation" r:id="rId6" imgW="3022560" imgH="4190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971800"/>
                        <a:ext cx="604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05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 – Problem</a:t>
            </a:r>
            <a:endParaRPr lang="en-US" dirty="0"/>
          </a:p>
        </p:txBody>
      </p:sp>
      <p:sp>
        <p:nvSpPr>
          <p:cNvPr id="3" name="Content Placeholder 2"/>
          <p:cNvSpPr>
            <a:spLocks noGrp="1"/>
          </p:cNvSpPr>
          <p:nvPr>
            <p:ph idx="1"/>
          </p:nvPr>
        </p:nvSpPr>
        <p:spPr>
          <a:xfrm>
            <a:off x="457200" y="990600"/>
            <a:ext cx="8229600" cy="2133600"/>
          </a:xfrm>
        </p:spPr>
        <p:txBody>
          <a:bodyPr/>
          <a:lstStyle/>
          <a:p>
            <a:pPr marL="0" indent="0" algn="ctr">
              <a:buNone/>
            </a:pPr>
            <a:r>
              <a:rPr lang="en-US" b="1" dirty="0"/>
              <a:t>Expressing Rate in Terms of Changes in Concentration with Time</a:t>
            </a:r>
            <a:endParaRPr lang="en-US" altLang="en-US" b="1" dirty="0"/>
          </a:p>
          <a:p>
            <a:r>
              <a:rPr lang="en-US" altLang="en-US" b="1" dirty="0"/>
              <a:t>PROBLEM:</a:t>
            </a:r>
            <a:r>
              <a:rPr lang="en-US" altLang="en-US" dirty="0"/>
              <a:t>    </a:t>
            </a:r>
            <a:r>
              <a:rPr lang="en-US" dirty="0"/>
              <a:t>Hydrogen gas has a nonpolluting combustion product (water vapor). This gas is used as a fuel aboard the space shuttle and in earthbound cars with prototype engines</a:t>
            </a:r>
            <a:r>
              <a:rPr 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3584095466"/>
              </p:ext>
            </p:extLst>
          </p:nvPr>
        </p:nvGraphicFramePr>
        <p:xfrm>
          <a:off x="2692400" y="3225800"/>
          <a:ext cx="3759200" cy="508000"/>
        </p:xfrm>
        <a:graphic>
          <a:graphicData uri="http://schemas.openxmlformats.org/presentationml/2006/ole">
            <mc:AlternateContent xmlns:mc="http://schemas.openxmlformats.org/markup-compatibility/2006">
              <mc:Choice xmlns:v="urn:schemas-microsoft-com:vml" Requires="v">
                <p:oleObj spid="_x0000_s6199" name="Equation" r:id="rId3" imgW="1879560" imgH="253800" progId="Equation.DSMT4">
                  <p:embed/>
                </p:oleObj>
              </mc:Choice>
              <mc:Fallback>
                <p:oleObj name="Equation" r:id="rId3" imgW="1879560" imgH="253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3225800"/>
                        <a:ext cx="3759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4256809"/>
            <a:ext cx="8229600" cy="2057400"/>
          </a:xfrm>
        </p:spPr>
        <p:txBody>
          <a:bodyPr/>
          <a:lstStyle/>
          <a:p>
            <a:pPr marL="344488" lvl="0" indent="0">
              <a:buNone/>
            </a:pPr>
            <a:r>
              <a:rPr lang="en-US" b="1" dirty="0">
                <a:solidFill>
                  <a:prstClr val="black"/>
                </a:solidFill>
              </a:rPr>
              <a:t>(a) </a:t>
            </a:r>
            <a:r>
              <a:rPr lang="en-US" dirty="0">
                <a:solidFill>
                  <a:prstClr val="black"/>
                </a:solidFill>
              </a:rPr>
              <a:t>Express the rate in terms of changes in [H</a:t>
            </a:r>
            <a:r>
              <a:rPr lang="en-US" baseline="-25000" dirty="0">
                <a:solidFill>
                  <a:prstClr val="black"/>
                </a:solidFill>
              </a:rPr>
              <a:t>2</a:t>
            </a:r>
            <a:r>
              <a:rPr lang="en-US" dirty="0">
                <a:solidFill>
                  <a:prstClr val="black"/>
                </a:solidFill>
              </a:rPr>
              <a:t>], [O</a:t>
            </a:r>
            <a:r>
              <a:rPr lang="en-US" baseline="-25000" dirty="0">
                <a:solidFill>
                  <a:prstClr val="black"/>
                </a:solidFill>
              </a:rPr>
              <a:t>2</a:t>
            </a:r>
            <a:r>
              <a:rPr lang="en-US" dirty="0">
                <a:solidFill>
                  <a:prstClr val="black"/>
                </a:solidFill>
              </a:rPr>
              <a:t>], and [H</a:t>
            </a:r>
            <a:r>
              <a:rPr lang="en-US" baseline="-25000" dirty="0">
                <a:solidFill>
                  <a:prstClr val="black"/>
                </a:solidFill>
              </a:rPr>
              <a:t>2</a:t>
            </a:r>
            <a:r>
              <a:rPr lang="en-US" dirty="0">
                <a:solidFill>
                  <a:prstClr val="black"/>
                </a:solidFill>
              </a:rPr>
              <a:t>O] with time.</a:t>
            </a:r>
            <a:br>
              <a:rPr lang="en-US" dirty="0">
                <a:solidFill>
                  <a:prstClr val="black"/>
                </a:solidFill>
              </a:rPr>
            </a:br>
            <a:endParaRPr lang="en-US" dirty="0">
              <a:solidFill>
                <a:prstClr val="black"/>
              </a:solidFill>
            </a:endParaRPr>
          </a:p>
          <a:p>
            <a:pPr marL="344488" lvl="0" indent="0">
              <a:buNone/>
            </a:pPr>
            <a:r>
              <a:rPr lang="en-US" b="1" dirty="0">
                <a:solidFill>
                  <a:prstClr val="black"/>
                </a:solidFill>
              </a:rPr>
              <a:t>(b)</a:t>
            </a:r>
            <a:r>
              <a:rPr lang="en-US" dirty="0">
                <a:solidFill>
                  <a:prstClr val="black"/>
                </a:solidFill>
              </a:rPr>
              <a:t> When [O</a:t>
            </a:r>
            <a:r>
              <a:rPr lang="en-US" baseline="-25000" dirty="0">
                <a:solidFill>
                  <a:prstClr val="black"/>
                </a:solidFill>
              </a:rPr>
              <a:t>2</a:t>
            </a:r>
            <a:r>
              <a:rPr lang="en-US" dirty="0">
                <a:solidFill>
                  <a:prstClr val="black"/>
                </a:solidFill>
              </a:rPr>
              <a:t>] is decreasing at 0.23 </a:t>
            </a:r>
            <a:r>
              <a:rPr lang="en-US" dirty="0" err="1">
                <a:solidFill>
                  <a:prstClr val="black"/>
                </a:solidFill>
              </a:rPr>
              <a:t>mol</a:t>
            </a:r>
            <a:r>
              <a:rPr lang="en-US" dirty="0">
                <a:solidFill>
                  <a:prstClr val="black"/>
                </a:solidFill>
              </a:rPr>
              <a:t>/L</a:t>
            </a:r>
            <a:r>
              <a:rPr lang="en-US" b="1" dirty="0">
                <a:solidFill>
                  <a:prstClr val="black"/>
                </a:solidFill>
              </a:rPr>
              <a:t>⋅</a:t>
            </a:r>
            <a:r>
              <a:rPr lang="en-US" dirty="0">
                <a:solidFill>
                  <a:prstClr val="black"/>
                </a:solidFill>
              </a:rPr>
              <a:t>s, at what rate is [H</a:t>
            </a:r>
            <a:r>
              <a:rPr lang="en-US" baseline="-25000" dirty="0">
                <a:solidFill>
                  <a:prstClr val="black"/>
                </a:solidFill>
              </a:rPr>
              <a:t>2</a:t>
            </a:r>
            <a:r>
              <a:rPr lang="en-US" dirty="0">
                <a:solidFill>
                  <a:prstClr val="black"/>
                </a:solidFill>
              </a:rPr>
              <a:t>O] increasing</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285212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 – Plan</a:t>
            </a:r>
            <a:endParaRPr lang="en-US" dirty="0"/>
          </a:p>
        </p:txBody>
      </p:sp>
      <p:sp>
        <p:nvSpPr>
          <p:cNvPr id="3" name="Content Placeholder 2"/>
          <p:cNvSpPr>
            <a:spLocks noGrp="1"/>
          </p:cNvSpPr>
          <p:nvPr>
            <p:ph idx="1"/>
          </p:nvPr>
        </p:nvSpPr>
        <p:spPr/>
        <p:txBody>
          <a:bodyPr/>
          <a:lstStyle/>
          <a:p>
            <a:r>
              <a:rPr lang="en-US" altLang="en-US" b="1" dirty="0"/>
              <a:t>PLAN: </a:t>
            </a:r>
            <a:r>
              <a:rPr lang="en-US" b="1" dirty="0"/>
              <a:t>(a)</a:t>
            </a:r>
            <a:r>
              <a:rPr lang="en-US" dirty="0"/>
              <a:t> Of the three substances in the equation, let’s choose O</a:t>
            </a:r>
            <a:r>
              <a:rPr lang="en-US" baseline="-25000" dirty="0"/>
              <a:t>2</a:t>
            </a:r>
            <a:r>
              <a:rPr lang="en-US" dirty="0"/>
              <a:t> as the reference because its coefficient is 1. For every molecule of O</a:t>
            </a:r>
            <a:r>
              <a:rPr lang="en-US" baseline="-25000" dirty="0"/>
              <a:t>2</a:t>
            </a:r>
            <a:r>
              <a:rPr lang="en-US" dirty="0"/>
              <a:t> that disappears, two molecules of H</a:t>
            </a:r>
            <a:r>
              <a:rPr lang="en-US" baseline="-25000" dirty="0"/>
              <a:t>2</a:t>
            </a:r>
            <a:r>
              <a:rPr lang="en-US" dirty="0"/>
              <a:t> disappear. Thus, the rate of [O</a:t>
            </a:r>
            <a:r>
              <a:rPr lang="en-US" baseline="-25000" dirty="0"/>
              <a:t>2</a:t>
            </a:r>
            <a:r>
              <a:rPr lang="en-US" dirty="0"/>
              <a:t>] decrease is one-half the rate of [H</a:t>
            </a:r>
            <a:r>
              <a:rPr lang="en-US" baseline="-25000" dirty="0"/>
              <a:t>2</a:t>
            </a:r>
            <a:r>
              <a:rPr lang="en-US" dirty="0"/>
              <a:t>] decrease. By similar reasoning, the rate of [O</a:t>
            </a:r>
            <a:r>
              <a:rPr lang="en-US" baseline="-25000" dirty="0"/>
              <a:t>2</a:t>
            </a:r>
            <a:r>
              <a:rPr lang="en-US" dirty="0"/>
              <a:t>] decrease is one-half the rate of [H</a:t>
            </a:r>
            <a:r>
              <a:rPr lang="en-US" baseline="-25000" dirty="0"/>
              <a:t>2</a:t>
            </a:r>
            <a:r>
              <a:rPr lang="en-US" dirty="0"/>
              <a:t>O] increase. </a:t>
            </a:r>
          </a:p>
          <a:p>
            <a:pPr marL="344488" indent="0">
              <a:buNone/>
            </a:pPr>
            <a:r>
              <a:rPr lang="en-US" b="1" dirty="0"/>
              <a:t>(b)</a:t>
            </a:r>
            <a:r>
              <a:rPr lang="en-US" dirty="0"/>
              <a:t> Because [O</a:t>
            </a:r>
            <a:r>
              <a:rPr lang="en-US" baseline="-25000" dirty="0"/>
              <a:t>2</a:t>
            </a:r>
            <a:r>
              <a:rPr lang="en-US" dirty="0"/>
              <a:t>] is decreasing, the change in its concentration must be negative. We substitute the given rate as a negative value (−0.23 </a:t>
            </a:r>
            <a:r>
              <a:rPr lang="en-US" dirty="0" err="1"/>
              <a:t>mol</a:t>
            </a:r>
            <a:r>
              <a:rPr lang="en-US" dirty="0"/>
              <a:t>/L</a:t>
            </a:r>
            <a:r>
              <a:rPr lang="en-US" b="1" dirty="0"/>
              <a:t>⋅</a:t>
            </a:r>
            <a:r>
              <a:rPr lang="en-US" dirty="0"/>
              <a:t>s) into the expression and solve for Δ[H</a:t>
            </a:r>
            <a:r>
              <a:rPr lang="en-US" baseline="-25000" dirty="0"/>
              <a:t>2</a:t>
            </a:r>
            <a:r>
              <a:rPr lang="en-US" dirty="0"/>
              <a:t>O]/</a:t>
            </a:r>
            <a:r>
              <a:rPr lang="en-US" dirty="0" err="1"/>
              <a:t>Δ</a:t>
            </a:r>
            <a:r>
              <a:rPr lang="en-US" i="1" dirty="0" err="1"/>
              <a:t>t</a:t>
            </a:r>
            <a:r>
              <a:rPr lang="en-US" dirty="0"/>
              <a:t>.</a:t>
            </a:r>
          </a:p>
        </p:txBody>
      </p:sp>
    </p:spTree>
    <p:extLst>
      <p:ext uri="{BB962C8B-B14F-4D97-AF65-F5344CB8AC3E}">
        <p14:creationId xmlns:p14="http://schemas.microsoft.com/office/powerpoint/2010/main" val="7490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16.1 - Solution</a:t>
            </a:r>
            <a:endParaRPr lang="en-US" dirty="0"/>
          </a:p>
        </p:txBody>
      </p:sp>
      <p:sp>
        <p:nvSpPr>
          <p:cNvPr id="3" name="Content Placeholder 2"/>
          <p:cNvSpPr>
            <a:spLocks noGrp="1"/>
          </p:cNvSpPr>
          <p:nvPr>
            <p:ph idx="1"/>
          </p:nvPr>
        </p:nvSpPr>
        <p:spPr>
          <a:xfrm>
            <a:off x="457200" y="990600"/>
            <a:ext cx="8229600" cy="762000"/>
          </a:xfrm>
        </p:spPr>
        <p:txBody>
          <a:bodyPr/>
          <a:lstStyle/>
          <a:p>
            <a:r>
              <a:rPr lang="en-US" altLang="en-US" b="1" dirty="0"/>
              <a:t>SOLUTION:  </a:t>
            </a:r>
            <a:r>
              <a:rPr lang="en-US" b="1" dirty="0"/>
              <a:t>(a)</a:t>
            </a:r>
            <a:r>
              <a:rPr lang="en-US" dirty="0"/>
              <a:t> Expressing the rate in terms of each component</a:t>
            </a:r>
            <a:r>
              <a:rPr lang="en-US" dirty="0" smtClean="0"/>
              <a:t>:</a:t>
            </a:r>
            <a:endParaRPr lang="en-US" b="1" dirty="0"/>
          </a:p>
        </p:txBody>
      </p:sp>
      <p:graphicFrame>
        <p:nvGraphicFramePr>
          <p:cNvPr id="10" name="Object 3"/>
          <p:cNvGraphicFramePr>
            <a:graphicFrameLocks noChangeAspect="1"/>
          </p:cNvGraphicFramePr>
          <p:nvPr>
            <p:extLst>
              <p:ext uri="{D42A27DB-BD31-4B8C-83A1-F6EECF244321}">
                <p14:modId xmlns:p14="http://schemas.microsoft.com/office/powerpoint/2010/main" val="4229445865"/>
              </p:ext>
            </p:extLst>
          </p:nvPr>
        </p:nvGraphicFramePr>
        <p:xfrm>
          <a:off x="1752600" y="1828800"/>
          <a:ext cx="5181600" cy="838200"/>
        </p:xfrm>
        <a:graphic>
          <a:graphicData uri="http://schemas.openxmlformats.org/presentationml/2006/ole">
            <mc:AlternateContent xmlns:mc="http://schemas.openxmlformats.org/markup-compatibility/2006">
              <mc:Choice xmlns:v="urn:schemas-microsoft-com:vml" Requires="v">
                <p:oleObj spid="_x0000_s7277" name="Equation" r:id="rId3" imgW="2590560" imgH="419040" progId="Equation.DSMT4">
                  <p:embed/>
                </p:oleObj>
              </mc:Choice>
              <mc:Fallback>
                <p:oleObj name="Equation" r:id="rId3" imgW="2590560" imgH="4190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828800"/>
                        <a:ext cx="518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ontent Placeholder 4"/>
          <p:cNvSpPr>
            <a:spLocks noGrp="1"/>
          </p:cNvSpPr>
          <p:nvPr>
            <p:ph idx="17"/>
          </p:nvPr>
        </p:nvSpPr>
        <p:spPr>
          <a:xfrm>
            <a:off x="457200" y="2722418"/>
            <a:ext cx="8229600" cy="533400"/>
          </a:xfrm>
        </p:spPr>
        <p:txBody>
          <a:bodyPr/>
          <a:lstStyle/>
          <a:p>
            <a:pPr marL="344488" lvl="0" indent="0">
              <a:buNone/>
            </a:pPr>
            <a:r>
              <a:rPr lang="en-US" b="1" dirty="0">
                <a:solidFill>
                  <a:prstClr val="black"/>
                </a:solidFill>
              </a:rPr>
              <a:t>(b)</a:t>
            </a:r>
            <a:r>
              <a:rPr lang="en-US" dirty="0">
                <a:solidFill>
                  <a:prstClr val="black"/>
                </a:solidFill>
              </a:rPr>
              <a:t> Calculating the rate of change of [H</a:t>
            </a:r>
            <a:r>
              <a:rPr lang="en-US" baseline="-25000" dirty="0">
                <a:solidFill>
                  <a:prstClr val="black"/>
                </a:solidFill>
              </a:rPr>
              <a:t>2</a:t>
            </a:r>
            <a:r>
              <a:rPr lang="en-US" dirty="0">
                <a:solidFill>
                  <a:prstClr val="black"/>
                </a:solidFill>
              </a:rPr>
              <a:t>O</a:t>
            </a:r>
            <a:r>
              <a:rPr lang="en-US" dirty="0" smtClean="0">
                <a:solidFill>
                  <a:prstClr val="black"/>
                </a:solidFill>
              </a:rPr>
              <a:t>]:</a:t>
            </a:r>
            <a:endParaRPr lang="en-US" dirty="0">
              <a:solidFill>
                <a:prstClr val="black"/>
              </a:solidFill>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3610032942"/>
              </p:ext>
            </p:extLst>
          </p:nvPr>
        </p:nvGraphicFramePr>
        <p:xfrm>
          <a:off x="2133600" y="3276600"/>
          <a:ext cx="4775200" cy="1828800"/>
        </p:xfrm>
        <a:graphic>
          <a:graphicData uri="http://schemas.openxmlformats.org/presentationml/2006/ole">
            <mc:AlternateContent xmlns:mc="http://schemas.openxmlformats.org/markup-compatibility/2006">
              <mc:Choice xmlns:v="urn:schemas-microsoft-com:vml" Requires="v">
                <p:oleObj spid="_x0000_s7278" name="Equation" r:id="rId5" imgW="2387520" imgH="914400" progId="Equation.DSMT4">
                  <p:embed/>
                </p:oleObj>
              </mc:Choice>
              <mc:Fallback>
                <p:oleObj name="Equation" r:id="rId5" imgW="2387520" imgH="914400" progId="Equation.DSMT4">
                  <p:embed/>
                  <p:pic>
                    <p:nvPicPr>
                      <p:cNvPr id="0" name="Object 7"/>
                      <p:cNvPicPr>
                        <a:picLocks noChangeAspect="1" noChangeArrowheads="1"/>
                      </p:cNvPicPr>
                      <p:nvPr/>
                    </p:nvPicPr>
                    <p:blipFill>
                      <a:blip r:embed="rId6"/>
                      <a:srcRect/>
                      <a:stretch>
                        <a:fillRect/>
                      </a:stretch>
                    </p:blipFill>
                    <p:spPr bwMode="auto">
                      <a:xfrm>
                        <a:off x="2133600" y="3276600"/>
                        <a:ext cx="4775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448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Rate Law</a:t>
            </a:r>
            <a:br>
              <a:rPr lang="en-US" altLang="en-US" b="1" dirty="0"/>
            </a:br>
            <a:endParaRPr lang="en-US" dirty="0"/>
          </a:p>
        </p:txBody>
      </p:sp>
      <p:sp>
        <p:nvSpPr>
          <p:cNvPr id="3" name="Content Placeholder 2"/>
          <p:cNvSpPr>
            <a:spLocks noGrp="1"/>
          </p:cNvSpPr>
          <p:nvPr>
            <p:ph idx="1"/>
          </p:nvPr>
        </p:nvSpPr>
        <p:spPr/>
        <p:txBody>
          <a:bodyPr/>
          <a:lstStyle/>
          <a:p>
            <a:r>
              <a:rPr lang="en-US" altLang="en-US" dirty="0"/>
              <a:t>For any general reaction occurring at a fixed temperature</a:t>
            </a:r>
            <a:r>
              <a:rPr lang="en-US" altLang="en-US" dirty="0" smtClean="0"/>
              <a:t>:</a:t>
            </a:r>
            <a:endParaRPr lang="en-US" dirty="0"/>
          </a:p>
        </p:txBody>
      </p:sp>
      <p:sp>
        <p:nvSpPr>
          <p:cNvPr id="6" name="Content Placeholder 5"/>
          <p:cNvSpPr>
            <a:spLocks noGrp="1"/>
          </p:cNvSpPr>
          <p:nvPr>
            <p:ph idx="17"/>
          </p:nvPr>
        </p:nvSpPr>
        <p:spPr>
          <a:xfrm>
            <a:off x="457200" y="2545773"/>
            <a:ext cx="8229600" cy="2743200"/>
          </a:xfrm>
        </p:spPr>
        <p:txBody>
          <a:bodyPr/>
          <a:lstStyle/>
          <a:p>
            <a:pPr lvl="0"/>
            <a:r>
              <a:rPr lang="en-US" altLang="en-US" dirty="0">
                <a:solidFill>
                  <a:prstClr val="black"/>
                </a:solidFill>
              </a:rPr>
              <a:t>The term </a:t>
            </a:r>
            <a:r>
              <a:rPr lang="en-US" altLang="en-US" i="1" dirty="0">
                <a:solidFill>
                  <a:prstClr val="black"/>
                </a:solidFill>
              </a:rPr>
              <a:t>k</a:t>
            </a:r>
            <a:r>
              <a:rPr lang="en-US" altLang="en-US" dirty="0">
                <a:solidFill>
                  <a:prstClr val="black"/>
                </a:solidFill>
              </a:rPr>
              <a:t> is the </a:t>
            </a:r>
            <a:r>
              <a:rPr lang="en-US" altLang="en-US" b="1" i="1" dirty="0">
                <a:solidFill>
                  <a:prstClr val="black"/>
                </a:solidFill>
              </a:rPr>
              <a:t>rate constant</a:t>
            </a:r>
            <a:r>
              <a:rPr lang="en-US" altLang="en-US" dirty="0">
                <a:solidFill>
                  <a:prstClr val="black"/>
                </a:solidFill>
              </a:rPr>
              <a:t>, which is specific for a given reaction at a given temperature.</a:t>
            </a:r>
            <a:endParaRPr lang="en-US" altLang="en-US" i="1" dirty="0">
              <a:solidFill>
                <a:prstClr val="black"/>
              </a:solidFill>
            </a:endParaRPr>
          </a:p>
          <a:p>
            <a:pPr lvl="0">
              <a:defRPr/>
            </a:pPr>
            <a:r>
              <a:rPr lang="en-US" dirty="0">
                <a:solidFill>
                  <a:prstClr val="black"/>
                </a:solidFill>
              </a:rPr>
              <a:t>The exponents </a:t>
            </a:r>
            <a:r>
              <a:rPr lang="en-US" i="1" dirty="0">
                <a:solidFill>
                  <a:prstClr val="black"/>
                </a:solidFill>
              </a:rPr>
              <a:t>m</a:t>
            </a:r>
            <a:r>
              <a:rPr lang="en-US" dirty="0">
                <a:solidFill>
                  <a:prstClr val="black"/>
                </a:solidFill>
              </a:rPr>
              <a:t> and </a:t>
            </a:r>
            <a:r>
              <a:rPr lang="en-US" i="1" dirty="0">
                <a:solidFill>
                  <a:prstClr val="black"/>
                </a:solidFill>
              </a:rPr>
              <a:t>n</a:t>
            </a:r>
            <a:r>
              <a:rPr lang="en-US" dirty="0">
                <a:solidFill>
                  <a:prstClr val="black"/>
                </a:solidFill>
              </a:rPr>
              <a:t> are </a:t>
            </a:r>
            <a:r>
              <a:rPr lang="en-US" b="1" i="1" dirty="0">
                <a:solidFill>
                  <a:prstClr val="black"/>
                </a:solidFill>
              </a:rPr>
              <a:t>reaction orders</a:t>
            </a:r>
            <a:r>
              <a:rPr lang="en-US" dirty="0">
                <a:solidFill>
                  <a:prstClr val="black"/>
                </a:solidFill>
              </a:rPr>
              <a:t> and are determined </a:t>
            </a:r>
            <a:r>
              <a:rPr lang="en-US" b="1" i="1" dirty="0">
                <a:solidFill>
                  <a:prstClr val="black"/>
                </a:solidFill>
              </a:rPr>
              <a:t>by experiment</a:t>
            </a:r>
            <a:r>
              <a:rPr lang="en-US" dirty="0">
                <a:solidFill>
                  <a:prstClr val="black"/>
                </a:solidFill>
              </a:rPr>
              <a:t>.</a:t>
            </a:r>
          </a:p>
          <a:p>
            <a:pPr marL="574675" lvl="1" indent="-174625">
              <a:defRPr/>
            </a:pPr>
            <a:r>
              <a:rPr lang="en-US" dirty="0">
                <a:solidFill>
                  <a:prstClr val="black"/>
                </a:solidFill>
              </a:rPr>
              <a:t>The values of </a:t>
            </a:r>
            <a:r>
              <a:rPr lang="en-US" i="1" dirty="0">
                <a:solidFill>
                  <a:prstClr val="black"/>
                </a:solidFill>
              </a:rPr>
              <a:t>m</a:t>
            </a:r>
            <a:r>
              <a:rPr lang="en-US" dirty="0">
                <a:solidFill>
                  <a:prstClr val="black"/>
                </a:solidFill>
              </a:rPr>
              <a:t> and </a:t>
            </a:r>
            <a:r>
              <a:rPr lang="en-US" i="1" dirty="0">
                <a:solidFill>
                  <a:prstClr val="black"/>
                </a:solidFill>
              </a:rPr>
              <a:t>n</a:t>
            </a:r>
            <a:r>
              <a:rPr lang="en-US" dirty="0">
                <a:solidFill>
                  <a:prstClr val="black"/>
                </a:solidFill>
              </a:rPr>
              <a:t> are </a:t>
            </a:r>
            <a:r>
              <a:rPr lang="en-US" b="1" i="1" dirty="0">
                <a:solidFill>
                  <a:prstClr val="black"/>
                </a:solidFill>
              </a:rPr>
              <a:t>not</a:t>
            </a:r>
            <a:r>
              <a:rPr lang="en-US" dirty="0">
                <a:solidFill>
                  <a:prstClr val="black"/>
                </a:solidFill>
              </a:rPr>
              <a:t> necessarily related in any way to the coefficients </a:t>
            </a:r>
            <a:r>
              <a:rPr lang="en-US" i="1" dirty="0">
                <a:solidFill>
                  <a:prstClr val="black"/>
                </a:solidFill>
              </a:rPr>
              <a:t>a</a:t>
            </a:r>
            <a:r>
              <a:rPr lang="en-US" dirty="0">
                <a:solidFill>
                  <a:prstClr val="black"/>
                </a:solidFill>
              </a:rPr>
              <a:t> and </a:t>
            </a:r>
            <a:r>
              <a:rPr lang="en-US" i="1" dirty="0">
                <a:solidFill>
                  <a:prstClr val="black"/>
                </a:solidFill>
              </a:rPr>
              <a:t>b</a:t>
            </a:r>
            <a:r>
              <a:rPr lang="en-US" dirty="0" smtClean="0">
                <a:solidFill>
                  <a:prstClr val="black"/>
                </a:solidFill>
              </a:rPr>
              <a:t>.</a:t>
            </a:r>
            <a:endParaRPr lang="en-US" i="1" dirty="0">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284165370"/>
              </p:ext>
            </p:extLst>
          </p:nvPr>
        </p:nvGraphicFramePr>
        <p:xfrm>
          <a:off x="1295400" y="1534391"/>
          <a:ext cx="2590800" cy="355600"/>
        </p:xfrm>
        <a:graphic>
          <a:graphicData uri="http://schemas.openxmlformats.org/presentationml/2006/ole">
            <mc:AlternateContent xmlns:mc="http://schemas.openxmlformats.org/markup-compatibility/2006">
              <mc:Choice xmlns:v="urn:schemas-microsoft-com:vml" Requires="v">
                <p:oleObj spid="_x0000_s8297" name="Equation" r:id="rId4" imgW="1294838" imgH="177723" progId="Equation.DSMT4">
                  <p:embed/>
                </p:oleObj>
              </mc:Choice>
              <mc:Fallback>
                <p:oleObj name="Equation" r:id="rId4" imgW="1294838" imgH="177723"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34391"/>
                        <a:ext cx="2590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01467823"/>
              </p:ext>
            </p:extLst>
          </p:nvPr>
        </p:nvGraphicFramePr>
        <p:xfrm>
          <a:off x="838200" y="1955800"/>
          <a:ext cx="2387600" cy="558800"/>
        </p:xfrm>
        <a:graphic>
          <a:graphicData uri="http://schemas.openxmlformats.org/presentationml/2006/ole">
            <mc:AlternateContent xmlns:mc="http://schemas.openxmlformats.org/markup-compatibility/2006">
              <mc:Choice xmlns:v="urn:schemas-microsoft-com:vml" Requires="v">
                <p:oleObj spid="_x0000_s8298" name="Equation" r:id="rId6" imgW="1193760" imgH="279360" progId="Equation.DSMT4">
                  <p:embed/>
                </p:oleObj>
              </mc:Choice>
              <mc:Fallback>
                <p:oleObj name="Equation" r:id="rId6" imgW="1193760" imgH="27936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955800"/>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809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Reaction Orders</a:t>
            </a:r>
            <a:br>
              <a:rPr lang="en-US" altLang="en-US" b="1" dirty="0"/>
            </a:br>
            <a:endParaRPr lang="en-US" dirty="0"/>
          </a:p>
        </p:txBody>
      </p:sp>
      <p:sp>
        <p:nvSpPr>
          <p:cNvPr id="3" name="Content Placeholder 2"/>
          <p:cNvSpPr>
            <a:spLocks noGrp="1"/>
          </p:cNvSpPr>
          <p:nvPr>
            <p:ph idx="1"/>
          </p:nvPr>
        </p:nvSpPr>
        <p:spPr/>
        <p:txBody>
          <a:bodyPr/>
          <a:lstStyle/>
          <a:p>
            <a:r>
              <a:rPr lang="en-US" altLang="en-US" dirty="0"/>
              <a:t>A reaction has an </a:t>
            </a:r>
            <a:r>
              <a:rPr lang="en-US" altLang="en-US" b="1" i="1" dirty="0"/>
              <a:t>individual order</a:t>
            </a:r>
            <a:r>
              <a:rPr lang="en-US" altLang="en-US" dirty="0"/>
              <a:t> </a:t>
            </a:r>
            <a:r>
              <a:rPr lang="ja-JP" altLang="en-US" dirty="0"/>
              <a:t>“</a:t>
            </a:r>
            <a:r>
              <a:rPr lang="en-US" altLang="ja-JP" dirty="0"/>
              <a:t>with respect to</a:t>
            </a:r>
            <a:r>
              <a:rPr lang="ja-JP" altLang="en-US" dirty="0"/>
              <a:t>”</a:t>
            </a:r>
            <a:r>
              <a:rPr lang="en-US" altLang="ja-JP" dirty="0"/>
              <a:t> or </a:t>
            </a:r>
            <a:r>
              <a:rPr lang="ja-JP" altLang="en-US" dirty="0"/>
              <a:t>“</a:t>
            </a:r>
            <a:r>
              <a:rPr lang="en-US" altLang="ja-JP" dirty="0"/>
              <a:t>in</a:t>
            </a:r>
            <a:r>
              <a:rPr lang="ja-JP" altLang="en-US" dirty="0"/>
              <a:t>”</a:t>
            </a:r>
            <a:r>
              <a:rPr lang="en-US" altLang="ja-JP" dirty="0"/>
              <a:t> each reactant.</a:t>
            </a:r>
            <a:endParaRPr lang="en-US" altLang="en-US" dirty="0"/>
          </a:p>
          <a:p>
            <a:r>
              <a:rPr lang="en-US" altLang="en-US" dirty="0"/>
              <a:t>For the simple reaction A </a:t>
            </a:r>
            <a:r>
              <a:rPr lang="en-US" altLang="en-US" dirty="0">
                <a:cs typeface="Arial" panose="020B0604020202020204" pitchFamily="34" charset="0"/>
              </a:rPr>
              <a:t>→ products:</a:t>
            </a:r>
            <a:endParaRPr lang="en-US" altLang="en-US" sz="2000" dirty="0">
              <a:cs typeface="Arial" panose="020B0604020202020204" pitchFamily="34" charset="0"/>
            </a:endParaRPr>
          </a:p>
          <a:p>
            <a:r>
              <a:rPr lang="en-US" altLang="en-US" dirty="0"/>
              <a:t>If the rate doubles when [A] doubles, the rate depends on [A]</a:t>
            </a:r>
            <a:r>
              <a:rPr lang="en-US" altLang="en-US" baseline="30000" dirty="0"/>
              <a:t>1</a:t>
            </a:r>
            <a:r>
              <a:rPr lang="en-US" altLang="en-US" dirty="0"/>
              <a:t> and the reaction is </a:t>
            </a:r>
            <a:r>
              <a:rPr lang="en-US" altLang="en-US" b="1" i="1" dirty="0"/>
              <a:t>first order</a:t>
            </a:r>
            <a:r>
              <a:rPr lang="en-US" altLang="en-US" dirty="0"/>
              <a:t> with respect to A.</a:t>
            </a:r>
          </a:p>
          <a:p>
            <a:r>
              <a:rPr lang="en-US" altLang="en-US" dirty="0"/>
              <a:t>If the rate quadruples when [A] doubles, the rate depends on [A]</a:t>
            </a:r>
            <a:r>
              <a:rPr lang="en-US" altLang="en-US" baseline="30000" dirty="0"/>
              <a:t>2</a:t>
            </a:r>
            <a:r>
              <a:rPr lang="en-US" altLang="en-US" dirty="0"/>
              <a:t> and the reaction is </a:t>
            </a:r>
            <a:r>
              <a:rPr lang="en-US" altLang="en-US" b="1" i="1" dirty="0"/>
              <a:t>second order</a:t>
            </a:r>
            <a:r>
              <a:rPr lang="en-US" altLang="en-US" dirty="0"/>
              <a:t> with respect to [A].</a:t>
            </a:r>
          </a:p>
          <a:p>
            <a:r>
              <a:rPr lang="en-US" altLang="en-US" dirty="0"/>
              <a:t>If the rate does not change when [A] doubles, the rate does not depend on [A], and the reaction is </a:t>
            </a:r>
            <a:r>
              <a:rPr lang="en-US" altLang="en-US" b="1" i="1" dirty="0"/>
              <a:t>zero order</a:t>
            </a:r>
            <a:r>
              <a:rPr lang="en-US" altLang="en-US" dirty="0"/>
              <a:t> with respect to A.</a:t>
            </a:r>
          </a:p>
          <a:p>
            <a:endParaRPr lang="en-US" dirty="0"/>
          </a:p>
        </p:txBody>
      </p:sp>
    </p:spTree>
    <p:extLst>
      <p:ext uri="{BB962C8B-B14F-4D97-AF65-F5344CB8AC3E}">
        <p14:creationId xmlns:p14="http://schemas.microsoft.com/office/powerpoint/2010/main" val="367493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Plots of Reactant Concentration, [A], vs. Time for First-, Second-, and Zero-Order Reactions</a:t>
            </a:r>
            <a:endParaRPr lang="en-US" dirty="0"/>
          </a:p>
        </p:txBody>
      </p:sp>
      <p:pic>
        <p:nvPicPr>
          <p:cNvPr id="5" name="Picture 4" descr="Shown are plots of [A] vs. time for first-, second-, and zero-order reactions. (In all cases, the value of k was assumed to be the same.) The decrease in [A] doesn’t change as time goes on for a zero-order reaction; the rate is constant. The decrease slows down as time goes on for a first-order reaction. The decrease slows even more for a second-order reactio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56222" y="1818028"/>
            <a:ext cx="4631556" cy="414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16.7</a:t>
            </a:r>
          </a:p>
        </p:txBody>
      </p:sp>
    </p:spTree>
    <p:extLst>
      <p:ext uri="{BB962C8B-B14F-4D97-AF65-F5344CB8AC3E}">
        <p14:creationId xmlns:p14="http://schemas.microsoft.com/office/powerpoint/2010/main" val="30815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Plots of Rate vs. Reactant Concentration, [A], for First-, Second-, and Zero-Order Reactions</a:t>
            </a:r>
            <a:endParaRPr lang="en-US" dirty="0"/>
          </a:p>
        </p:txBody>
      </p:sp>
      <p:pic>
        <p:nvPicPr>
          <p:cNvPr id="5" name="Picture 4" descr="Shown are plots of rate vs. [A] for the reaction orders. The plot is a horizontal line for the zero-order reaction because the rate doesn’t change regardless of the value of [A]. The plot is an upward-sloping line for the first-order reaction because the rate is directly proportional to [A]. The plot is an upward-sloping curve for the second-order reaction because the rate increases exponentially with [A]."/>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69230" y="1611097"/>
            <a:ext cx="5005538" cy="447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16.8</a:t>
            </a:r>
          </a:p>
        </p:txBody>
      </p:sp>
    </p:spTree>
    <p:extLst>
      <p:ext uri="{BB962C8B-B14F-4D97-AF65-F5344CB8AC3E}">
        <p14:creationId xmlns:p14="http://schemas.microsoft.com/office/powerpoint/2010/main" val="320494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Kinetics:  Rates and Mechanisms of Chemical Reactions</a:t>
            </a:r>
            <a:br>
              <a:rPr lang="en-US" altLang="en-US" b="1" dirty="0"/>
            </a:br>
            <a:endParaRPr lang="en-US" dirty="0"/>
          </a:p>
        </p:txBody>
      </p:sp>
      <p:sp>
        <p:nvSpPr>
          <p:cNvPr id="3" name="Content Placeholder 2"/>
          <p:cNvSpPr>
            <a:spLocks noGrp="1"/>
          </p:cNvSpPr>
          <p:nvPr>
            <p:ph idx="1"/>
          </p:nvPr>
        </p:nvSpPr>
        <p:spPr>
          <a:xfrm>
            <a:off x="457200" y="1524000"/>
            <a:ext cx="8229600" cy="5562600"/>
          </a:xfrm>
        </p:spPr>
        <p:txBody>
          <a:bodyPr/>
          <a:lstStyle/>
          <a:p>
            <a:r>
              <a:rPr lang="en-US" altLang="en-US" b="1" dirty="0"/>
              <a:t>16.1  	Focusing on Reaction Rate</a:t>
            </a:r>
          </a:p>
          <a:p>
            <a:r>
              <a:rPr lang="en-US" altLang="en-US" b="1" dirty="0"/>
              <a:t>16.2  	Expressing the Reaction Rate</a:t>
            </a:r>
          </a:p>
          <a:p>
            <a:r>
              <a:rPr lang="en-US" altLang="en-US" b="1" dirty="0"/>
              <a:t>16.3  	The Rate Law and Its Components</a:t>
            </a:r>
          </a:p>
          <a:p>
            <a:r>
              <a:rPr lang="en-US" altLang="en-US" b="1" dirty="0"/>
              <a:t>16.4  	Integrated Rate Laws:  Concentration Changes Over 			Time</a:t>
            </a:r>
          </a:p>
          <a:p>
            <a:r>
              <a:rPr lang="en-US" altLang="en-US" b="1" dirty="0"/>
              <a:t>16.5  	Theories of Chemical Kinetics</a:t>
            </a:r>
          </a:p>
          <a:p>
            <a:r>
              <a:rPr lang="en-US" altLang="en-US" b="1" dirty="0"/>
              <a:t>16.6 	Reaction Mechanisms: The Steps from Reactant to 			Product</a:t>
            </a:r>
          </a:p>
          <a:p>
            <a:r>
              <a:rPr lang="en-US" altLang="en-US" b="1" dirty="0"/>
              <a:t>16.7  	Catalysis:  Speeding Up a Reaction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Individual and Overall Reaction Orders</a:t>
            </a:r>
            <a:br>
              <a:rPr lang="en-US" altLang="en-US" b="1" dirty="0"/>
            </a:br>
            <a:endParaRPr lang="en-US" dirty="0"/>
          </a:p>
        </p:txBody>
      </p:sp>
      <p:sp>
        <p:nvSpPr>
          <p:cNvPr id="3" name="Content Placeholder 2"/>
          <p:cNvSpPr>
            <a:spLocks noGrp="1"/>
          </p:cNvSpPr>
          <p:nvPr>
            <p:ph idx="1"/>
          </p:nvPr>
        </p:nvSpPr>
        <p:spPr>
          <a:xfrm>
            <a:off x="457200" y="990600"/>
            <a:ext cx="8229600" cy="533400"/>
          </a:xfrm>
        </p:spPr>
        <p:txBody>
          <a:bodyPr/>
          <a:lstStyle/>
          <a:p>
            <a:r>
              <a:rPr lang="en-US" altLang="en-US" dirty="0"/>
              <a:t>For the </a:t>
            </a:r>
            <a:r>
              <a:rPr lang="en-US" altLang="en-US" dirty="0" smtClean="0"/>
              <a:t>reaction</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3308801662"/>
              </p:ext>
            </p:extLst>
          </p:nvPr>
        </p:nvGraphicFramePr>
        <p:xfrm>
          <a:off x="3022600" y="990600"/>
          <a:ext cx="5130800" cy="508000"/>
        </p:xfrm>
        <a:graphic>
          <a:graphicData uri="http://schemas.openxmlformats.org/presentationml/2006/ole">
            <mc:AlternateContent xmlns:mc="http://schemas.openxmlformats.org/markup-compatibility/2006">
              <mc:Choice xmlns:v="urn:schemas-microsoft-com:vml" Requires="v">
                <p:oleObj spid="_x0000_s9319" name="Equation" r:id="rId4" imgW="2565360" imgH="253800" progId="Equation.DSMT4">
                  <p:embed/>
                </p:oleObj>
              </mc:Choice>
              <mc:Fallback>
                <p:oleObj name="Equation" r:id="rId4" imgW="2565360" imgH="253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990600"/>
                        <a:ext cx="513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1661391"/>
            <a:ext cx="8229600" cy="446809"/>
          </a:xfrm>
        </p:spPr>
        <p:txBody>
          <a:bodyPr/>
          <a:lstStyle/>
          <a:p>
            <a:r>
              <a:rPr lang="en-US" altLang="en-US" dirty="0">
                <a:solidFill>
                  <a:prstClr val="black"/>
                </a:solidFill>
              </a:rPr>
              <a:t>The rate law is</a:t>
            </a:r>
            <a:endParaRPr lang="en-US" dirty="0"/>
          </a:p>
        </p:txBody>
      </p:sp>
      <p:graphicFrame>
        <p:nvGraphicFramePr>
          <p:cNvPr id="10" name="Object 5"/>
          <p:cNvGraphicFramePr>
            <a:graphicFrameLocks noChangeAspect="1"/>
          </p:cNvGraphicFramePr>
          <p:nvPr>
            <p:extLst>
              <p:ext uri="{D42A27DB-BD31-4B8C-83A1-F6EECF244321}">
                <p14:modId xmlns:p14="http://schemas.microsoft.com/office/powerpoint/2010/main" val="215006321"/>
              </p:ext>
            </p:extLst>
          </p:nvPr>
        </p:nvGraphicFramePr>
        <p:xfrm>
          <a:off x="3022600" y="1574800"/>
          <a:ext cx="2413000" cy="558800"/>
        </p:xfrm>
        <a:graphic>
          <a:graphicData uri="http://schemas.openxmlformats.org/presentationml/2006/ole">
            <mc:AlternateContent xmlns:mc="http://schemas.openxmlformats.org/markup-compatibility/2006">
              <mc:Choice xmlns:v="urn:schemas-microsoft-com:vml" Requires="v">
                <p:oleObj spid="_x0000_s9320" name="Equation" r:id="rId6" imgW="1206360" imgH="279360" progId="Equation.DSMT4">
                  <p:embed/>
                </p:oleObj>
              </mc:Choice>
              <mc:Fallback>
                <p:oleObj name="Equation" r:id="rId6" imgW="1206360" imgH="27936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2600" y="1574800"/>
                        <a:ext cx="2413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8"/>
          </p:nvPr>
        </p:nvSpPr>
        <p:spPr>
          <a:xfrm>
            <a:off x="457200" y="2223654"/>
            <a:ext cx="8229600" cy="2653146"/>
          </a:xfrm>
        </p:spPr>
        <p:txBody>
          <a:bodyPr/>
          <a:lstStyle/>
          <a:p>
            <a:pPr lvl="0"/>
            <a:r>
              <a:rPr lang="en-US" altLang="en-US" dirty="0">
                <a:solidFill>
                  <a:prstClr val="black"/>
                </a:solidFill>
              </a:rPr>
              <a:t>The reaction is </a:t>
            </a:r>
            <a:r>
              <a:rPr lang="en-US" altLang="en-US" b="1" i="1" dirty="0">
                <a:solidFill>
                  <a:prstClr val="black"/>
                </a:solidFill>
              </a:rPr>
              <a:t>second order</a:t>
            </a:r>
            <a:r>
              <a:rPr lang="en-US" altLang="en-US" dirty="0">
                <a:solidFill>
                  <a:prstClr val="black"/>
                </a:solidFill>
              </a:rPr>
              <a:t> with respect to NO, </a:t>
            </a:r>
            <a:r>
              <a:rPr lang="en-US" altLang="en-US" b="1" i="1" dirty="0">
                <a:solidFill>
                  <a:prstClr val="black"/>
                </a:solidFill>
              </a:rPr>
              <a:t>first order</a:t>
            </a:r>
            <a:r>
              <a:rPr lang="en-US" altLang="en-US" dirty="0">
                <a:solidFill>
                  <a:prstClr val="black"/>
                </a:solidFill>
              </a:rPr>
              <a:t> with respect to H</a:t>
            </a:r>
            <a:r>
              <a:rPr lang="en-US" altLang="en-US" baseline="-25000" dirty="0">
                <a:solidFill>
                  <a:prstClr val="black"/>
                </a:solidFill>
              </a:rPr>
              <a:t>2</a:t>
            </a:r>
            <a:r>
              <a:rPr lang="en-US" altLang="en-US" dirty="0">
                <a:solidFill>
                  <a:prstClr val="black"/>
                </a:solidFill>
              </a:rPr>
              <a:t> and </a:t>
            </a:r>
            <a:r>
              <a:rPr lang="en-US" altLang="en-US" b="1" i="1" dirty="0">
                <a:solidFill>
                  <a:prstClr val="black"/>
                </a:solidFill>
              </a:rPr>
              <a:t>third order</a:t>
            </a:r>
            <a:r>
              <a:rPr lang="en-US" altLang="en-US" dirty="0">
                <a:solidFill>
                  <a:prstClr val="black"/>
                </a:solidFill>
              </a:rPr>
              <a:t> overall.</a:t>
            </a:r>
          </a:p>
          <a:p>
            <a:pPr lvl="0"/>
            <a:r>
              <a:rPr lang="en-US" altLang="en-US" dirty="0">
                <a:solidFill>
                  <a:prstClr val="black"/>
                </a:solidFill>
              </a:rPr>
              <a:t>Note that the reaction is </a:t>
            </a:r>
            <a:r>
              <a:rPr lang="en-US" altLang="en-US" b="1" i="1" dirty="0">
                <a:solidFill>
                  <a:prstClr val="black"/>
                </a:solidFill>
              </a:rPr>
              <a:t>first order</a:t>
            </a:r>
            <a:r>
              <a:rPr lang="en-US" altLang="en-US" dirty="0">
                <a:solidFill>
                  <a:prstClr val="black"/>
                </a:solidFill>
              </a:rPr>
              <a:t> with respect to H</a:t>
            </a:r>
            <a:r>
              <a:rPr lang="en-US" altLang="en-US" baseline="-25000" dirty="0">
                <a:solidFill>
                  <a:prstClr val="black"/>
                </a:solidFill>
              </a:rPr>
              <a:t>2</a:t>
            </a:r>
            <a:r>
              <a:rPr lang="en-US" altLang="en-US" dirty="0">
                <a:solidFill>
                  <a:prstClr val="black"/>
                </a:solidFill>
              </a:rPr>
              <a:t> even though the coefficient for H</a:t>
            </a:r>
            <a:r>
              <a:rPr lang="en-US" altLang="en-US" baseline="-25000" dirty="0">
                <a:solidFill>
                  <a:prstClr val="black"/>
                </a:solidFill>
              </a:rPr>
              <a:t>2</a:t>
            </a:r>
            <a:r>
              <a:rPr lang="en-US" altLang="en-US" dirty="0">
                <a:solidFill>
                  <a:prstClr val="black"/>
                </a:solidFill>
              </a:rPr>
              <a:t> in the balanced equation is 2.</a:t>
            </a:r>
          </a:p>
          <a:p>
            <a:pPr lvl="0"/>
            <a:r>
              <a:rPr lang="en-US" altLang="en-US" dirty="0">
                <a:solidFill>
                  <a:prstClr val="black"/>
                </a:solidFill>
              </a:rPr>
              <a:t>Reaction orders </a:t>
            </a:r>
            <a:r>
              <a:rPr lang="en-US" altLang="en-US" i="1" dirty="0">
                <a:solidFill>
                  <a:prstClr val="black"/>
                </a:solidFill>
              </a:rPr>
              <a:t>must</a:t>
            </a:r>
            <a:r>
              <a:rPr lang="en-US" altLang="en-US" dirty="0">
                <a:solidFill>
                  <a:prstClr val="black"/>
                </a:solidFill>
              </a:rPr>
              <a:t> be determined </a:t>
            </a:r>
            <a:r>
              <a:rPr lang="en-US" altLang="en-US" i="1" dirty="0">
                <a:solidFill>
                  <a:prstClr val="black"/>
                </a:solidFill>
              </a:rPr>
              <a:t>from experimental data</a:t>
            </a:r>
            <a:r>
              <a:rPr lang="en-US" altLang="en-US" dirty="0">
                <a:solidFill>
                  <a:prstClr val="black"/>
                </a:solidFill>
              </a:rPr>
              <a:t> and cannot be deduced from the balanced equation</a:t>
            </a:r>
            <a:r>
              <a:rPr lang="en-US" altLang="en-US" dirty="0" smtClean="0">
                <a:solidFill>
                  <a:prstClr val="black"/>
                </a:solidFill>
              </a:rPr>
              <a:t>.</a:t>
            </a:r>
            <a:endParaRPr lang="en-US" altLang="en-US" dirty="0">
              <a:solidFill>
                <a:prstClr val="black"/>
              </a:solidFill>
            </a:endParaRPr>
          </a:p>
        </p:txBody>
      </p:sp>
    </p:spTree>
    <p:extLst>
      <p:ext uri="{BB962C8B-B14F-4D97-AF65-F5344CB8AC3E}">
        <p14:creationId xmlns:p14="http://schemas.microsoft.com/office/powerpoint/2010/main" val="315907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16.2 – Problem</a:t>
            </a:r>
            <a:endParaRPr lang="en-US" dirty="0"/>
          </a:p>
        </p:txBody>
      </p:sp>
      <p:sp>
        <p:nvSpPr>
          <p:cNvPr id="3" name="Content Placeholder 2"/>
          <p:cNvSpPr>
            <a:spLocks noGrp="1"/>
          </p:cNvSpPr>
          <p:nvPr>
            <p:ph idx="1"/>
          </p:nvPr>
        </p:nvSpPr>
        <p:spPr/>
        <p:txBody>
          <a:bodyPr/>
          <a:lstStyle/>
          <a:p>
            <a:pPr marL="0" indent="0" algn="ctr">
              <a:buNone/>
            </a:pPr>
            <a:r>
              <a:rPr lang="en-US" b="1" dirty="0"/>
              <a:t>Determining Reaction Orders from Rate Laws</a:t>
            </a:r>
            <a:endParaRPr lang="en-US" altLang="en-US" b="1" dirty="0"/>
          </a:p>
          <a:p>
            <a:r>
              <a:rPr lang="en-US" altLang="en-US" b="1" dirty="0"/>
              <a:t>PROBLEM:</a:t>
            </a:r>
            <a:r>
              <a:rPr lang="en-US" altLang="en-US" dirty="0"/>
              <a:t> </a:t>
            </a:r>
            <a:r>
              <a:rPr lang="en-US" dirty="0"/>
              <a:t>For each of the following reactions, use the given rate law to determine the reaction order with respect to each reactant and the overall order; for the reaction in (a), determine the factor by which the rate changes if [NO] is tripled and [O</a:t>
            </a:r>
            <a:r>
              <a:rPr lang="en-US" baseline="-25000" dirty="0"/>
              <a:t>2</a:t>
            </a:r>
            <a:r>
              <a:rPr lang="en-US" dirty="0"/>
              <a:t>] is doubled</a:t>
            </a:r>
            <a:r>
              <a:rPr lang="en-US" dirty="0" smtClean="0"/>
              <a:t>.</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1998204980"/>
              </p:ext>
            </p:extLst>
          </p:nvPr>
        </p:nvGraphicFramePr>
        <p:xfrm>
          <a:off x="838200" y="3505200"/>
          <a:ext cx="7594600" cy="2209800"/>
        </p:xfrm>
        <a:graphic>
          <a:graphicData uri="http://schemas.openxmlformats.org/presentationml/2006/ole">
            <mc:AlternateContent xmlns:mc="http://schemas.openxmlformats.org/markup-compatibility/2006">
              <mc:Choice xmlns:v="urn:schemas-microsoft-com:vml" Requires="v">
                <p:oleObj spid="_x0000_s10294" name="Equation" r:id="rId3" imgW="3797280" imgH="1104840" progId="Equation.DSMT4">
                  <p:embed/>
                </p:oleObj>
              </mc:Choice>
              <mc:Fallback>
                <p:oleObj name="Equation" r:id="rId3" imgW="3797280" imgH="1104840" progId="Equation.DSMT4">
                  <p:embed/>
                  <p:pic>
                    <p:nvPicPr>
                      <p:cNvPr id="0" name="Object 6"/>
                      <p:cNvPicPr>
                        <a:picLocks noChangeAspect="1" noChangeArrowheads="1"/>
                      </p:cNvPicPr>
                      <p:nvPr/>
                    </p:nvPicPr>
                    <p:blipFill>
                      <a:blip r:embed="rId4"/>
                      <a:srcRect/>
                      <a:stretch>
                        <a:fillRect/>
                      </a:stretch>
                    </p:blipFill>
                    <p:spPr bwMode="auto">
                      <a:xfrm>
                        <a:off x="838200" y="3505200"/>
                        <a:ext cx="7594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989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16.2 – Plan</a:t>
            </a:r>
            <a:endParaRPr lang="en-US" dirty="0"/>
          </a:p>
        </p:txBody>
      </p:sp>
      <p:sp>
        <p:nvSpPr>
          <p:cNvPr id="3" name="Content Placeholder 2"/>
          <p:cNvSpPr>
            <a:spLocks noGrp="1"/>
          </p:cNvSpPr>
          <p:nvPr>
            <p:ph idx="1"/>
          </p:nvPr>
        </p:nvSpPr>
        <p:spPr/>
        <p:txBody>
          <a:bodyPr/>
          <a:lstStyle/>
          <a:p>
            <a:r>
              <a:rPr lang="en-US" altLang="en-US" b="1" dirty="0"/>
              <a:t>PLAN: </a:t>
            </a:r>
            <a:r>
              <a:rPr lang="en-US" dirty="0"/>
              <a:t>We inspect the exponents in the rate law, </a:t>
            </a:r>
            <a:r>
              <a:rPr lang="en-US" i="1" dirty="0"/>
              <a:t>not</a:t>
            </a:r>
            <a:r>
              <a:rPr lang="en-US" dirty="0"/>
              <a:t> the coefficients of the balanced equation, to find the individual orders, and then take their sum to find the overall reaction order. To find the change in rate for the reaction in (a), we substitute 3 for [NO] in the rate law (since that concentration changes by a factor of 3) and 2 for [O</a:t>
            </a:r>
            <a:r>
              <a:rPr lang="en-US" baseline="-25000" dirty="0"/>
              <a:t>2</a:t>
            </a:r>
            <a:r>
              <a:rPr lang="en-US" dirty="0"/>
              <a:t>] (since that concentration changes by a factor of 2), and solve for the rate.</a:t>
            </a:r>
          </a:p>
        </p:txBody>
      </p:sp>
    </p:spTree>
    <p:extLst>
      <p:ext uri="{BB962C8B-B14F-4D97-AF65-F5344CB8AC3E}">
        <p14:creationId xmlns:p14="http://schemas.microsoft.com/office/powerpoint/2010/main" val="420910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16.2 - Solution</a:t>
            </a:r>
            <a:endParaRPr lang="en-US" dirty="0"/>
          </a:p>
        </p:txBody>
      </p:sp>
      <p:sp>
        <p:nvSpPr>
          <p:cNvPr id="3" name="Content Placeholder 2"/>
          <p:cNvSpPr>
            <a:spLocks noGrp="1"/>
          </p:cNvSpPr>
          <p:nvPr>
            <p:ph idx="1"/>
          </p:nvPr>
        </p:nvSpPr>
        <p:spPr>
          <a:xfrm>
            <a:off x="457200" y="990600"/>
            <a:ext cx="8229600" cy="1219200"/>
          </a:xfrm>
        </p:spPr>
        <p:txBody>
          <a:bodyPr/>
          <a:lstStyle/>
          <a:p>
            <a:r>
              <a:rPr lang="en-US" altLang="en-US" b="1" dirty="0"/>
              <a:t>SOLUTION: </a:t>
            </a:r>
            <a:r>
              <a:rPr lang="en-US" b="1" dirty="0"/>
              <a:t>(a)</a:t>
            </a:r>
            <a:r>
              <a:rPr lang="en-US" dirty="0"/>
              <a:t> The exponent of [NO] is 2, so the reaction is second order with respect to NO, first order with respect to O</a:t>
            </a:r>
            <a:r>
              <a:rPr lang="en-US" baseline="-25000" dirty="0"/>
              <a:t>2</a:t>
            </a:r>
            <a:r>
              <a:rPr lang="en-US" dirty="0"/>
              <a:t>, and third order overall. Finding the change in rate</a:t>
            </a:r>
            <a:r>
              <a:rPr 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566801165"/>
              </p:ext>
            </p:extLst>
          </p:nvPr>
        </p:nvGraphicFramePr>
        <p:xfrm>
          <a:off x="969818" y="2220191"/>
          <a:ext cx="5791200" cy="558800"/>
        </p:xfrm>
        <a:graphic>
          <a:graphicData uri="http://schemas.openxmlformats.org/presentationml/2006/ole">
            <mc:AlternateContent xmlns:mc="http://schemas.openxmlformats.org/markup-compatibility/2006">
              <mc:Choice xmlns:v="urn:schemas-microsoft-com:vml" Requires="v">
                <p:oleObj spid="_x0000_s11315" name="Equation" r:id="rId3" imgW="2895480" imgH="279360" progId="Equation.DSMT4">
                  <p:embed/>
                </p:oleObj>
              </mc:Choice>
              <mc:Fallback>
                <p:oleObj name="Equation" r:id="rId3" imgW="2895480" imgH="27936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18" y="2220191"/>
                        <a:ext cx="5791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2809009"/>
            <a:ext cx="8229600" cy="2743200"/>
          </a:xfrm>
        </p:spPr>
        <p:txBody>
          <a:bodyPr/>
          <a:lstStyle/>
          <a:p>
            <a:pPr marL="0" lvl="0" indent="0">
              <a:buNone/>
            </a:pPr>
            <a:r>
              <a:rPr lang="en-US" dirty="0" smtClean="0">
                <a:solidFill>
                  <a:prstClr val="black"/>
                </a:solidFill>
              </a:rPr>
              <a:t>	The </a:t>
            </a:r>
            <a:r>
              <a:rPr lang="en-US" dirty="0">
                <a:solidFill>
                  <a:prstClr val="black"/>
                </a:solidFill>
              </a:rPr>
              <a:t>rate increases by a factor of 18.</a:t>
            </a:r>
            <a:endParaRPr lang="en-US" altLang="en-US" b="1" dirty="0">
              <a:solidFill>
                <a:prstClr val="black"/>
              </a:solidFill>
            </a:endParaRPr>
          </a:p>
          <a:p>
            <a:pPr marL="344488" lvl="0" indent="0">
              <a:buNone/>
            </a:pPr>
            <a:r>
              <a:rPr lang="en-US" b="1" dirty="0">
                <a:solidFill>
                  <a:prstClr val="black"/>
                </a:solidFill>
              </a:rPr>
              <a:t>(b)</a:t>
            </a:r>
            <a:r>
              <a:rPr lang="en-US" dirty="0">
                <a:solidFill>
                  <a:prstClr val="black"/>
                </a:solidFill>
              </a:rPr>
              <a:t> The reaction is 3 2 order in CH</a:t>
            </a:r>
            <a:r>
              <a:rPr lang="en-US" baseline="-25000" dirty="0">
                <a:solidFill>
                  <a:prstClr val="black"/>
                </a:solidFill>
              </a:rPr>
              <a:t>3</a:t>
            </a:r>
            <a:r>
              <a:rPr lang="en-US" dirty="0">
                <a:solidFill>
                  <a:prstClr val="black"/>
                </a:solidFill>
              </a:rPr>
              <a:t>CHO and 3 2 order overall.</a:t>
            </a:r>
          </a:p>
          <a:p>
            <a:pPr marL="344488" lvl="0" indent="0">
              <a:buNone/>
            </a:pPr>
            <a:r>
              <a:rPr lang="en-US" b="1" dirty="0">
                <a:solidFill>
                  <a:prstClr val="black"/>
                </a:solidFill>
              </a:rPr>
              <a:t>(c)</a:t>
            </a:r>
            <a:r>
              <a:rPr lang="en-US" dirty="0">
                <a:solidFill>
                  <a:prstClr val="black"/>
                </a:solidFill>
              </a:rPr>
              <a:t> The reaction is first order in H</a:t>
            </a:r>
            <a:r>
              <a:rPr lang="en-US" baseline="-25000" dirty="0">
                <a:solidFill>
                  <a:prstClr val="black"/>
                </a:solidFill>
              </a:rPr>
              <a:t>2</a:t>
            </a:r>
            <a:r>
              <a:rPr lang="en-US" dirty="0">
                <a:solidFill>
                  <a:prstClr val="black"/>
                </a:solidFill>
              </a:rPr>
              <a:t>O</a:t>
            </a:r>
            <a:r>
              <a:rPr lang="en-US" baseline="-25000" dirty="0">
                <a:solidFill>
                  <a:prstClr val="black"/>
                </a:solidFill>
              </a:rPr>
              <a:t>2</a:t>
            </a:r>
            <a:r>
              <a:rPr lang="en-US" dirty="0">
                <a:solidFill>
                  <a:prstClr val="black"/>
                </a:solidFill>
              </a:rPr>
              <a:t>, first order in I</a:t>
            </a:r>
            <a:r>
              <a:rPr lang="en-US" baseline="30000" dirty="0">
                <a:solidFill>
                  <a:prstClr val="black"/>
                </a:solidFill>
              </a:rPr>
              <a:t>−</a:t>
            </a:r>
            <a:r>
              <a:rPr lang="en-US" dirty="0">
                <a:solidFill>
                  <a:prstClr val="black"/>
                </a:solidFill>
              </a:rPr>
              <a:t>, and second order overall.</a:t>
            </a:r>
          </a:p>
          <a:p>
            <a:pPr marL="344488" lvl="0" indent="0">
              <a:buNone/>
            </a:pPr>
            <a:r>
              <a:rPr lang="en-US" dirty="0">
                <a:solidFill>
                  <a:prstClr val="black"/>
                </a:solidFill>
              </a:rPr>
              <a:t>The reactant H</a:t>
            </a:r>
            <a:r>
              <a:rPr lang="en-US" baseline="30000" dirty="0">
                <a:solidFill>
                  <a:prstClr val="black"/>
                </a:solidFill>
              </a:rPr>
              <a:t>+</a:t>
            </a:r>
            <a:r>
              <a:rPr lang="en-US" dirty="0">
                <a:solidFill>
                  <a:prstClr val="black"/>
                </a:solidFill>
              </a:rPr>
              <a:t> does not appear in the rate law, so the reaction is zero order in H</a:t>
            </a:r>
            <a:r>
              <a:rPr lang="en-US" baseline="30000" dirty="0" smtClean="0">
                <a:solidFill>
                  <a:prstClr val="black"/>
                </a:solidFill>
              </a:rPr>
              <a:t>+</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42371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Determining Reaction Orders</a:t>
            </a:r>
            <a:br>
              <a:rPr lang="en-US" altLang="en-US" b="1" dirty="0"/>
            </a:br>
            <a:endParaRPr lang="en-US" dirty="0"/>
          </a:p>
        </p:txBody>
      </p:sp>
      <p:sp>
        <p:nvSpPr>
          <p:cNvPr id="3" name="Content Placeholder 2"/>
          <p:cNvSpPr>
            <a:spLocks noGrp="1"/>
          </p:cNvSpPr>
          <p:nvPr>
            <p:ph idx="1"/>
          </p:nvPr>
        </p:nvSpPr>
        <p:spPr>
          <a:xfrm>
            <a:off x="457200" y="990600"/>
            <a:ext cx="8229600" cy="838200"/>
          </a:xfrm>
        </p:spPr>
        <p:txBody>
          <a:bodyPr/>
          <a:lstStyle/>
          <a:p>
            <a:r>
              <a:rPr lang="en-US" altLang="en-US" dirty="0"/>
              <a:t>For the general reaction A + 2B </a:t>
            </a:r>
            <a:r>
              <a:rPr lang="en-US" altLang="en-US" dirty="0">
                <a:cs typeface="Arial" panose="020B0604020202020204" pitchFamily="34" charset="0"/>
              </a:rPr>
              <a:t>→ C + D, the rate law will have the form</a:t>
            </a:r>
            <a:r>
              <a:rPr lang="en-US" altLang="en-US" dirty="0" smtClean="0">
                <a:cs typeface="Arial" panose="020B0604020202020204" pitchFamily="34" charset="0"/>
              </a:rPr>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3958614997"/>
              </p:ext>
            </p:extLst>
          </p:nvPr>
        </p:nvGraphicFramePr>
        <p:xfrm>
          <a:off x="3536373" y="1849582"/>
          <a:ext cx="2286000" cy="558800"/>
        </p:xfrm>
        <a:graphic>
          <a:graphicData uri="http://schemas.openxmlformats.org/presentationml/2006/ole">
            <mc:AlternateContent xmlns:mc="http://schemas.openxmlformats.org/markup-compatibility/2006">
              <mc:Choice xmlns:v="urn:schemas-microsoft-com:vml" Requires="v">
                <p:oleObj spid="_x0000_s12338" name="Equation" r:id="rId4" imgW="1143000" imgH="279360" progId="Equation.DSMT4">
                  <p:embed/>
                </p:oleObj>
              </mc:Choice>
              <mc:Fallback>
                <p:oleObj name="Equation" r:id="rId4" imgW="1143000" imgH="27936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373" y="1849582"/>
                        <a:ext cx="2286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2448791"/>
            <a:ext cx="8229600" cy="1513609"/>
          </a:xfrm>
        </p:spPr>
        <p:txBody>
          <a:bodyPr/>
          <a:lstStyle/>
          <a:p>
            <a:pPr lvl="0"/>
            <a:r>
              <a:rPr lang="en-US" altLang="en-US" dirty="0">
                <a:solidFill>
                  <a:prstClr val="black"/>
                </a:solidFill>
              </a:rPr>
              <a:t>To determine the values of </a:t>
            </a:r>
            <a:r>
              <a:rPr lang="en-US" altLang="en-US" i="1" dirty="0">
                <a:solidFill>
                  <a:prstClr val="black"/>
                </a:solidFill>
              </a:rPr>
              <a:t>m</a:t>
            </a:r>
            <a:r>
              <a:rPr lang="en-US" altLang="en-US" dirty="0">
                <a:solidFill>
                  <a:prstClr val="black"/>
                </a:solidFill>
              </a:rPr>
              <a:t> and </a:t>
            </a:r>
            <a:r>
              <a:rPr lang="en-US" altLang="en-US" i="1" dirty="0">
                <a:solidFill>
                  <a:prstClr val="black"/>
                </a:solidFill>
              </a:rPr>
              <a:t>n</a:t>
            </a:r>
            <a:r>
              <a:rPr lang="en-US" altLang="en-US" dirty="0">
                <a:solidFill>
                  <a:prstClr val="black"/>
                </a:solidFill>
              </a:rPr>
              <a:t>, we run a series of experiments in which one reactant concentration changes while the other is kept constant, and we measure the effect on the initial rate in each case</a:t>
            </a:r>
            <a:r>
              <a:rPr lang="en-US" altLang="en-US" dirty="0" smtClean="0">
                <a:solidFill>
                  <a:prstClr val="black"/>
                </a:solidFill>
              </a:rPr>
              <a:t>.</a:t>
            </a:r>
            <a:endParaRPr lang="en-US" alt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340124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Initial Rates for the Reaction between A and B</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7051334"/>
              </p:ext>
            </p:extLst>
          </p:nvPr>
        </p:nvGraphicFramePr>
        <p:xfrm>
          <a:off x="800100" y="1447800"/>
          <a:ext cx="7886700" cy="3147854"/>
        </p:xfrm>
        <a:graphic>
          <a:graphicData uri="http://schemas.openxmlformats.org/drawingml/2006/table">
            <a:tbl>
              <a:tblPr firstRow="1">
                <a:tableStyleId>{5940675A-B579-460E-94D1-54222C63F5DA}</a:tableStyleId>
              </a:tblPr>
              <a:tblGrid>
                <a:gridCol w="1971675">
                  <a:extLst>
                    <a:ext uri="{9D8B030D-6E8A-4147-A177-3AD203B41FA5}">
                      <a16:colId xmlns:a16="http://schemas.microsoft.com/office/drawing/2014/main" xmlns="" val="2938470616"/>
                    </a:ext>
                  </a:extLst>
                </a:gridCol>
                <a:gridCol w="1971675">
                  <a:extLst>
                    <a:ext uri="{9D8B030D-6E8A-4147-A177-3AD203B41FA5}">
                      <a16:colId xmlns:a16="http://schemas.microsoft.com/office/drawing/2014/main" xmlns="" val="2414796890"/>
                    </a:ext>
                  </a:extLst>
                </a:gridCol>
                <a:gridCol w="1971675">
                  <a:extLst>
                    <a:ext uri="{9D8B030D-6E8A-4147-A177-3AD203B41FA5}">
                      <a16:colId xmlns:a16="http://schemas.microsoft.com/office/drawing/2014/main" xmlns="" val="3406335906"/>
                    </a:ext>
                  </a:extLst>
                </a:gridCol>
                <a:gridCol w="1971675">
                  <a:extLst>
                    <a:ext uri="{9D8B030D-6E8A-4147-A177-3AD203B41FA5}">
                      <a16:colId xmlns:a16="http://schemas.microsoft.com/office/drawing/2014/main" xmlns="" val="4162521277"/>
                    </a:ext>
                  </a:extLst>
                </a:gridCol>
              </a:tblGrid>
              <a:tr h="958042">
                <a:tc>
                  <a:txBody>
                    <a:bodyPr/>
                    <a:lstStyle/>
                    <a:p>
                      <a:pPr algn="ctr"/>
                      <a:r>
                        <a:rPr lang="en-US" b="1" dirty="0"/>
                        <a:t>Experiment</a:t>
                      </a:r>
                    </a:p>
                  </a:txBody>
                  <a:tcPr anchor="ctr"/>
                </a:tc>
                <a:tc>
                  <a:txBody>
                    <a:bodyPr/>
                    <a:lstStyle/>
                    <a:p>
                      <a:pPr algn="ctr"/>
                      <a:r>
                        <a:rPr lang="en-US" b="1" dirty="0"/>
                        <a:t>Initial Rate (</a:t>
                      </a:r>
                      <a:r>
                        <a:rPr lang="en-US" b="1" dirty="0" err="1"/>
                        <a:t>mol</a:t>
                      </a:r>
                      <a:r>
                        <a:rPr lang="en-US" b="1" dirty="0"/>
                        <a:t>/L·s)</a:t>
                      </a:r>
                    </a:p>
                  </a:txBody>
                  <a:tcPr anchor="ctr"/>
                </a:tc>
                <a:tc>
                  <a:txBody>
                    <a:bodyPr/>
                    <a:lstStyle/>
                    <a:p>
                      <a:pPr algn="ctr"/>
                      <a:r>
                        <a:rPr lang="en-US" b="1" dirty="0"/>
                        <a:t>Initial [A] (</a:t>
                      </a:r>
                      <a:r>
                        <a:rPr lang="en-US" b="1" dirty="0" err="1"/>
                        <a:t>mol</a:t>
                      </a:r>
                      <a:r>
                        <a:rPr lang="en-US" b="1" dirty="0"/>
                        <a:t>/L)</a:t>
                      </a:r>
                    </a:p>
                  </a:txBody>
                  <a:tcPr anchor="ctr"/>
                </a:tc>
                <a:tc>
                  <a:txBody>
                    <a:bodyPr/>
                    <a:lstStyle/>
                    <a:p>
                      <a:pPr algn="ctr"/>
                      <a:r>
                        <a:rPr lang="en-US" b="1" dirty="0"/>
                        <a:t>Initial [B] (</a:t>
                      </a:r>
                      <a:r>
                        <a:rPr lang="en-US" b="1" dirty="0" err="1"/>
                        <a:t>mol</a:t>
                      </a:r>
                      <a:r>
                        <a:rPr lang="en-US" b="1" dirty="0"/>
                        <a:t>/L)</a:t>
                      </a:r>
                    </a:p>
                  </a:txBody>
                  <a:tcPr anchor="ctr"/>
                </a:tc>
                <a:extLst>
                  <a:ext uri="{0D108BD9-81ED-4DB2-BD59-A6C34878D82A}">
                    <a16:rowId xmlns:a16="http://schemas.microsoft.com/office/drawing/2014/main" xmlns="" val="275746132"/>
                  </a:ext>
                </a:extLst>
              </a:tr>
              <a:tr h="547453">
                <a:tc>
                  <a:txBody>
                    <a:bodyPr/>
                    <a:lstStyle/>
                    <a:p>
                      <a:pPr algn="ctr"/>
                      <a:r>
                        <a:rPr lang="en-US" dirty="0"/>
                        <a:t>1</a:t>
                      </a:r>
                    </a:p>
                  </a:txBody>
                  <a:tcPr anchor="ctr"/>
                </a:tc>
                <a:tc>
                  <a:txBody>
                    <a:bodyPr/>
                    <a:lstStyle/>
                    <a:p>
                      <a:pPr algn="ctr"/>
                      <a:r>
                        <a:rPr lang="en-US"/>
                        <a:t>1.75×10</a:t>
                      </a:r>
                      <a:r>
                        <a:rPr lang="en-US" baseline="30000"/>
                        <a:t>−3</a:t>
                      </a:r>
                      <a:endParaRPr lang="en-US"/>
                    </a:p>
                  </a:txBody>
                  <a:tcPr anchor="ctr"/>
                </a:tc>
                <a:tc>
                  <a:txBody>
                    <a:bodyPr/>
                    <a:lstStyle/>
                    <a:p>
                      <a:pPr algn="ctr"/>
                      <a:r>
                        <a:rPr lang="en-US"/>
                        <a:t>2.50×10</a:t>
                      </a:r>
                      <a:r>
                        <a:rPr lang="en-US" baseline="30000"/>
                        <a:t>−2</a:t>
                      </a:r>
                      <a:endParaRPr lang="en-US"/>
                    </a:p>
                  </a:txBody>
                  <a:tcPr anchor="ctr"/>
                </a:tc>
                <a:tc>
                  <a:txBody>
                    <a:bodyPr/>
                    <a:lstStyle/>
                    <a:p>
                      <a:pPr algn="ctr"/>
                      <a:r>
                        <a:rPr lang="en-US"/>
                        <a:t>3.00×10</a:t>
                      </a:r>
                      <a:r>
                        <a:rPr lang="en-US" baseline="30000"/>
                        <a:t>−2</a:t>
                      </a:r>
                      <a:endParaRPr lang="en-US"/>
                    </a:p>
                  </a:txBody>
                  <a:tcPr anchor="ctr"/>
                </a:tc>
                <a:extLst>
                  <a:ext uri="{0D108BD9-81ED-4DB2-BD59-A6C34878D82A}">
                    <a16:rowId xmlns:a16="http://schemas.microsoft.com/office/drawing/2014/main" xmlns="" val="995030033"/>
                  </a:ext>
                </a:extLst>
              </a:tr>
              <a:tr h="547453">
                <a:tc>
                  <a:txBody>
                    <a:bodyPr/>
                    <a:lstStyle/>
                    <a:p>
                      <a:pPr algn="ctr"/>
                      <a:r>
                        <a:rPr lang="en-US"/>
                        <a:t>2</a:t>
                      </a:r>
                    </a:p>
                  </a:txBody>
                  <a:tcPr anchor="ctr"/>
                </a:tc>
                <a:tc>
                  <a:txBody>
                    <a:bodyPr/>
                    <a:lstStyle/>
                    <a:p>
                      <a:pPr algn="ctr"/>
                      <a:r>
                        <a:rPr lang="en-US"/>
                        <a:t>3.50×10</a:t>
                      </a:r>
                      <a:r>
                        <a:rPr lang="en-US" baseline="30000"/>
                        <a:t>−3</a:t>
                      </a:r>
                      <a:endParaRPr lang="en-US"/>
                    </a:p>
                  </a:txBody>
                  <a:tcPr anchor="ctr"/>
                </a:tc>
                <a:tc>
                  <a:txBody>
                    <a:bodyPr/>
                    <a:lstStyle/>
                    <a:p>
                      <a:pPr algn="ctr"/>
                      <a:r>
                        <a:rPr lang="en-US"/>
                        <a:t>5.00×10</a:t>
                      </a:r>
                      <a:r>
                        <a:rPr lang="en-US" baseline="30000"/>
                        <a:t>−2</a:t>
                      </a:r>
                      <a:endParaRPr lang="en-US"/>
                    </a:p>
                  </a:txBody>
                  <a:tcPr anchor="ctr"/>
                </a:tc>
                <a:tc>
                  <a:txBody>
                    <a:bodyPr/>
                    <a:lstStyle/>
                    <a:p>
                      <a:pPr algn="ctr"/>
                      <a:r>
                        <a:rPr lang="en-US"/>
                        <a:t>3.00×10</a:t>
                      </a:r>
                      <a:r>
                        <a:rPr lang="en-US" baseline="30000"/>
                        <a:t>−2</a:t>
                      </a:r>
                      <a:endParaRPr lang="en-US"/>
                    </a:p>
                  </a:txBody>
                  <a:tcPr anchor="ctr"/>
                </a:tc>
                <a:extLst>
                  <a:ext uri="{0D108BD9-81ED-4DB2-BD59-A6C34878D82A}">
                    <a16:rowId xmlns:a16="http://schemas.microsoft.com/office/drawing/2014/main" xmlns="" val="945263743"/>
                  </a:ext>
                </a:extLst>
              </a:tr>
              <a:tr h="547453">
                <a:tc>
                  <a:txBody>
                    <a:bodyPr/>
                    <a:lstStyle/>
                    <a:p>
                      <a:pPr algn="ctr"/>
                      <a:r>
                        <a:rPr lang="en-US"/>
                        <a:t>3</a:t>
                      </a:r>
                    </a:p>
                  </a:txBody>
                  <a:tcPr anchor="ctr"/>
                </a:tc>
                <a:tc>
                  <a:txBody>
                    <a:bodyPr/>
                    <a:lstStyle/>
                    <a:p>
                      <a:pPr algn="ctr"/>
                      <a:r>
                        <a:rPr lang="en-US"/>
                        <a:t>3.50×10</a:t>
                      </a:r>
                      <a:r>
                        <a:rPr lang="en-US" baseline="30000"/>
                        <a:t>−3</a:t>
                      </a:r>
                      <a:endParaRPr lang="en-US"/>
                    </a:p>
                  </a:txBody>
                  <a:tcPr anchor="ctr"/>
                </a:tc>
                <a:tc>
                  <a:txBody>
                    <a:bodyPr/>
                    <a:lstStyle/>
                    <a:p>
                      <a:pPr algn="ctr"/>
                      <a:r>
                        <a:rPr lang="en-US"/>
                        <a:t>2.50×10</a:t>
                      </a:r>
                      <a:r>
                        <a:rPr lang="en-US" baseline="30000"/>
                        <a:t>−2</a:t>
                      </a:r>
                      <a:endParaRPr lang="en-US"/>
                    </a:p>
                  </a:txBody>
                  <a:tcPr anchor="ctr"/>
                </a:tc>
                <a:tc>
                  <a:txBody>
                    <a:bodyPr/>
                    <a:lstStyle/>
                    <a:p>
                      <a:pPr algn="ctr"/>
                      <a:r>
                        <a:rPr lang="en-US"/>
                        <a:t>6.00×10</a:t>
                      </a:r>
                      <a:r>
                        <a:rPr lang="en-US" baseline="30000"/>
                        <a:t>−2</a:t>
                      </a:r>
                      <a:endParaRPr lang="en-US"/>
                    </a:p>
                  </a:txBody>
                  <a:tcPr anchor="ctr"/>
                </a:tc>
                <a:extLst>
                  <a:ext uri="{0D108BD9-81ED-4DB2-BD59-A6C34878D82A}">
                    <a16:rowId xmlns:a16="http://schemas.microsoft.com/office/drawing/2014/main" xmlns="" val="3166815892"/>
                  </a:ext>
                </a:extLst>
              </a:tr>
              <a:tr h="547453">
                <a:tc>
                  <a:txBody>
                    <a:bodyPr/>
                    <a:lstStyle/>
                    <a:p>
                      <a:pPr algn="ctr"/>
                      <a:r>
                        <a:rPr lang="en-US"/>
                        <a:t>4</a:t>
                      </a:r>
                    </a:p>
                  </a:txBody>
                  <a:tcPr anchor="ctr"/>
                </a:tc>
                <a:tc>
                  <a:txBody>
                    <a:bodyPr/>
                    <a:lstStyle/>
                    <a:p>
                      <a:pPr algn="ctr"/>
                      <a:r>
                        <a:rPr lang="en-US"/>
                        <a:t>7.00×10</a:t>
                      </a:r>
                      <a:r>
                        <a:rPr lang="en-US" baseline="30000"/>
                        <a:t>−3</a:t>
                      </a:r>
                      <a:endParaRPr lang="en-US"/>
                    </a:p>
                  </a:txBody>
                  <a:tcPr anchor="ctr"/>
                </a:tc>
                <a:tc>
                  <a:txBody>
                    <a:bodyPr/>
                    <a:lstStyle/>
                    <a:p>
                      <a:pPr algn="ctr"/>
                      <a:r>
                        <a:rPr lang="en-US"/>
                        <a:t>5.00×10</a:t>
                      </a:r>
                      <a:r>
                        <a:rPr lang="en-US" baseline="30000"/>
                        <a:t>−2</a:t>
                      </a:r>
                      <a:endParaRPr lang="en-US"/>
                    </a:p>
                  </a:txBody>
                  <a:tcPr anchor="ctr"/>
                </a:tc>
                <a:tc>
                  <a:txBody>
                    <a:bodyPr/>
                    <a:lstStyle/>
                    <a:p>
                      <a:pPr algn="ctr"/>
                      <a:r>
                        <a:rPr lang="en-US" dirty="0"/>
                        <a:t>6.00×10</a:t>
                      </a:r>
                      <a:r>
                        <a:rPr lang="en-US" baseline="30000" dirty="0"/>
                        <a:t>−2</a:t>
                      </a:r>
                      <a:endParaRPr lang="en-US" dirty="0"/>
                    </a:p>
                  </a:txBody>
                  <a:tcPr anchor="ctr"/>
                </a:tc>
                <a:extLst>
                  <a:ext uri="{0D108BD9-81ED-4DB2-BD59-A6C34878D82A}">
                    <a16:rowId xmlns:a16="http://schemas.microsoft.com/office/drawing/2014/main" xmlns="" val="904372931"/>
                  </a:ext>
                </a:extLst>
              </a:tr>
            </a:tbl>
          </a:graphicData>
        </a:graphic>
      </p:graphicFrame>
      <p:sp>
        <p:nvSpPr>
          <p:cNvPr id="3" name="Content Placeholder 2"/>
          <p:cNvSpPr>
            <a:spLocks noGrp="1"/>
          </p:cNvSpPr>
          <p:nvPr>
            <p:ph idx="1"/>
          </p:nvPr>
        </p:nvSpPr>
        <p:spPr>
          <a:xfrm>
            <a:off x="457200" y="4800600"/>
            <a:ext cx="8229600" cy="1752600"/>
          </a:xfrm>
        </p:spPr>
        <p:txBody>
          <a:bodyPr/>
          <a:lstStyle/>
          <a:p>
            <a:r>
              <a:rPr lang="en-US" altLang="en-US" dirty="0"/>
              <a:t>[B] is kept constant for experiments 1 and 2, while [A] is doubled. Then [A] is kept constant while [B] is doubled.</a:t>
            </a:r>
          </a:p>
          <a:p>
            <a:endParaRPr lang="en-US" altLang="en-US" dirty="0"/>
          </a:p>
          <a:p>
            <a:pPr marL="0" indent="0">
              <a:buNone/>
            </a:pPr>
            <a:r>
              <a:rPr lang="en-US" dirty="0"/>
              <a:t> </a:t>
            </a:r>
          </a:p>
        </p:txBody>
      </p:sp>
    </p:spTree>
    <p:extLst>
      <p:ext uri="{BB962C8B-B14F-4D97-AF65-F5344CB8AC3E}">
        <p14:creationId xmlns:p14="http://schemas.microsoft.com/office/powerpoint/2010/main" val="154146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Calculating the Order of A</a:t>
            </a:r>
          </a:p>
        </p:txBody>
      </p:sp>
      <p:sp>
        <p:nvSpPr>
          <p:cNvPr id="3" name="Content Placeholder 2"/>
          <p:cNvSpPr>
            <a:spLocks noGrp="1"/>
          </p:cNvSpPr>
          <p:nvPr>
            <p:ph idx="1"/>
          </p:nvPr>
        </p:nvSpPr>
        <p:spPr>
          <a:xfrm>
            <a:off x="457200" y="990600"/>
            <a:ext cx="8229600" cy="1371600"/>
          </a:xfrm>
        </p:spPr>
        <p:txBody>
          <a:bodyPr/>
          <a:lstStyle/>
          <a:p>
            <a:r>
              <a:rPr lang="en-US" altLang="en-US" dirty="0"/>
              <a:t>Finding </a:t>
            </a:r>
            <a:r>
              <a:rPr lang="en-US" altLang="en-US" i="1" dirty="0"/>
              <a:t>m</a:t>
            </a:r>
            <a:r>
              <a:rPr lang="en-US" altLang="en-US" dirty="0"/>
              <a:t>, the order with respect to A:</a:t>
            </a:r>
          </a:p>
          <a:p>
            <a:r>
              <a:rPr lang="en-US" altLang="en-US" dirty="0"/>
              <a:t>We compare experiments 1 and 2, where [B] is kept constant but [A] doubles</a:t>
            </a:r>
            <a:r>
              <a:rPr lang="en-US" altLang="en-US" dirty="0" smtClean="0"/>
              <a:t>:</a:t>
            </a:r>
            <a:endParaRPr lang="en-US" dirty="0"/>
          </a:p>
        </p:txBody>
      </p:sp>
      <p:graphicFrame>
        <p:nvGraphicFramePr>
          <p:cNvPr id="8" name="Object 3"/>
          <p:cNvGraphicFramePr>
            <a:graphicFrameLocks noChangeAspect="1"/>
          </p:cNvGraphicFramePr>
          <p:nvPr>
            <p:extLst>
              <p:ext uri="{D42A27DB-BD31-4B8C-83A1-F6EECF244321}">
                <p14:modId xmlns:p14="http://schemas.microsoft.com/office/powerpoint/2010/main" val="971174051"/>
              </p:ext>
            </p:extLst>
          </p:nvPr>
        </p:nvGraphicFramePr>
        <p:xfrm>
          <a:off x="838200" y="2413000"/>
          <a:ext cx="5130800" cy="1117600"/>
        </p:xfrm>
        <a:graphic>
          <a:graphicData uri="http://schemas.openxmlformats.org/presentationml/2006/ole">
            <mc:AlternateContent xmlns:mc="http://schemas.openxmlformats.org/markup-compatibility/2006">
              <mc:Choice xmlns:v="urn:schemas-microsoft-com:vml" Requires="v">
                <p:oleObj spid="_x0000_s13408" name="Equation" r:id="rId4" imgW="2565360" imgH="558720" progId="Equation.DSMT4">
                  <p:embed/>
                </p:oleObj>
              </mc:Choice>
              <mc:Fallback>
                <p:oleObj name="Equation" r:id="rId4" imgW="2565360" imgH="55872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413000"/>
                        <a:ext cx="5130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475479218"/>
              </p:ext>
            </p:extLst>
          </p:nvPr>
        </p:nvGraphicFramePr>
        <p:xfrm>
          <a:off x="800100" y="3644900"/>
          <a:ext cx="5410200" cy="990600"/>
        </p:xfrm>
        <a:graphic>
          <a:graphicData uri="http://schemas.openxmlformats.org/presentationml/2006/ole">
            <mc:AlternateContent xmlns:mc="http://schemas.openxmlformats.org/markup-compatibility/2006">
              <mc:Choice xmlns:v="urn:schemas-microsoft-com:vml" Requires="v">
                <p:oleObj spid="_x0000_s13409" name="Equation" r:id="rId6" imgW="2705040" imgH="495000" progId="Equation.DSMT4">
                  <p:embed/>
                </p:oleObj>
              </mc:Choice>
              <mc:Fallback>
                <p:oleObj name="Equation" r:id="rId6" imgW="2705040" imgH="495000" progId="Equation.DSMT4">
                  <p:embed/>
                  <p:pic>
                    <p:nvPicPr>
                      <p:cNvPr id="0" name="Object 1"/>
                      <p:cNvPicPr>
                        <a:picLocks noChangeAspect="1" noChangeArrowheads="1"/>
                      </p:cNvPicPr>
                      <p:nvPr/>
                    </p:nvPicPr>
                    <p:blipFill>
                      <a:blip r:embed="rId7"/>
                      <a:srcRect/>
                      <a:stretch>
                        <a:fillRect/>
                      </a:stretch>
                    </p:blipFill>
                    <p:spPr bwMode="auto">
                      <a:xfrm>
                        <a:off x="800100" y="36449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idx="17"/>
          </p:nvPr>
        </p:nvSpPr>
        <p:spPr>
          <a:xfrm>
            <a:off x="457200" y="4856018"/>
            <a:ext cx="8229600" cy="457200"/>
          </a:xfrm>
        </p:spPr>
        <p:txBody>
          <a:bodyPr/>
          <a:lstStyle/>
          <a:p>
            <a:pPr lvl="0"/>
            <a:r>
              <a:rPr lang="en-US" altLang="en-US" dirty="0">
                <a:solidFill>
                  <a:prstClr val="black"/>
                </a:solidFill>
              </a:rPr>
              <a:t>Dividing, we get 2.00 = (2.00)</a:t>
            </a:r>
            <a:r>
              <a:rPr lang="en-US" altLang="en-US" i="1" baseline="30000" dirty="0">
                <a:solidFill>
                  <a:prstClr val="black"/>
                </a:solidFill>
              </a:rPr>
              <a:t>m</a:t>
            </a:r>
            <a:r>
              <a:rPr lang="en-US" altLang="en-US" dirty="0">
                <a:solidFill>
                  <a:prstClr val="black"/>
                </a:solidFill>
              </a:rPr>
              <a:t> so </a:t>
            </a:r>
            <a:r>
              <a:rPr lang="en-US" altLang="en-US" i="1" dirty="0">
                <a:solidFill>
                  <a:prstClr val="black"/>
                </a:solidFill>
              </a:rPr>
              <a:t>m</a:t>
            </a:r>
            <a:r>
              <a:rPr lang="en-US" altLang="en-US" dirty="0">
                <a:solidFill>
                  <a:prstClr val="black"/>
                </a:solidFill>
              </a:rPr>
              <a:t> = </a:t>
            </a:r>
            <a:r>
              <a:rPr lang="en-US" altLang="en-US" dirty="0" smtClean="0">
                <a:solidFill>
                  <a:prstClr val="black"/>
                </a:solidFill>
              </a:rPr>
              <a:t>1</a:t>
            </a:r>
            <a:endParaRPr lang="en-US" altLang="en-US" dirty="0">
              <a:solidFill>
                <a:prstClr val="black"/>
              </a:solidFill>
            </a:endParaRPr>
          </a:p>
        </p:txBody>
      </p:sp>
    </p:spTree>
    <p:extLst>
      <p:ext uri="{BB962C8B-B14F-4D97-AF65-F5344CB8AC3E}">
        <p14:creationId xmlns:p14="http://schemas.microsoft.com/office/powerpoint/2010/main" val="29249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Calculating the Order of B</a:t>
            </a:r>
          </a:p>
        </p:txBody>
      </p:sp>
      <p:sp>
        <p:nvSpPr>
          <p:cNvPr id="3" name="Content Placeholder 2"/>
          <p:cNvSpPr>
            <a:spLocks noGrp="1"/>
          </p:cNvSpPr>
          <p:nvPr>
            <p:ph idx="1"/>
          </p:nvPr>
        </p:nvSpPr>
        <p:spPr>
          <a:xfrm>
            <a:off x="457200" y="990600"/>
            <a:ext cx="8229600" cy="1371600"/>
          </a:xfrm>
        </p:spPr>
        <p:txBody>
          <a:bodyPr/>
          <a:lstStyle/>
          <a:p>
            <a:r>
              <a:rPr lang="en-US" altLang="en-US" dirty="0"/>
              <a:t>Finding </a:t>
            </a:r>
            <a:r>
              <a:rPr lang="en-US" altLang="en-US" i="1" dirty="0"/>
              <a:t>n</a:t>
            </a:r>
            <a:r>
              <a:rPr lang="en-US" altLang="en-US" dirty="0"/>
              <a:t>, the order with respect to B:</a:t>
            </a:r>
          </a:p>
          <a:p>
            <a:r>
              <a:rPr lang="en-US" altLang="en-US" dirty="0"/>
              <a:t>We compare experiments 3 and 1, where [A] is kept constant but [B] doubles</a:t>
            </a:r>
            <a:r>
              <a:rPr lang="en-US" alt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840956235"/>
              </p:ext>
            </p:extLst>
          </p:nvPr>
        </p:nvGraphicFramePr>
        <p:xfrm>
          <a:off x="838200" y="2438400"/>
          <a:ext cx="4953000" cy="1117600"/>
        </p:xfrm>
        <a:graphic>
          <a:graphicData uri="http://schemas.openxmlformats.org/presentationml/2006/ole">
            <mc:AlternateContent xmlns:mc="http://schemas.openxmlformats.org/markup-compatibility/2006">
              <mc:Choice xmlns:v="urn:schemas-microsoft-com:vml" Requires="v">
                <p:oleObj spid="_x0000_s14429" name="Equation" r:id="rId4" imgW="2476440" imgH="558720" progId="Equation.DSMT4">
                  <p:embed/>
                </p:oleObj>
              </mc:Choice>
              <mc:Fallback>
                <p:oleObj name="Equation" r:id="rId4" imgW="2476440" imgH="558720" progId="Equation.DSMT4">
                  <p:embed/>
                  <p:pic>
                    <p:nvPicPr>
                      <p:cNvPr id="0" name="Object 3"/>
                      <p:cNvPicPr>
                        <a:picLocks noChangeAspect="1" noChangeArrowheads="1"/>
                      </p:cNvPicPr>
                      <p:nvPr/>
                    </p:nvPicPr>
                    <p:blipFill>
                      <a:blip r:embed="rId5"/>
                      <a:srcRect/>
                      <a:stretch>
                        <a:fillRect/>
                      </a:stretch>
                    </p:blipFill>
                    <p:spPr bwMode="auto">
                      <a:xfrm>
                        <a:off x="838200" y="2438400"/>
                        <a:ext cx="4953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282250201"/>
              </p:ext>
            </p:extLst>
          </p:nvPr>
        </p:nvGraphicFramePr>
        <p:xfrm>
          <a:off x="838200" y="3632200"/>
          <a:ext cx="5334000" cy="1016000"/>
        </p:xfrm>
        <a:graphic>
          <a:graphicData uri="http://schemas.openxmlformats.org/presentationml/2006/ole">
            <mc:AlternateContent xmlns:mc="http://schemas.openxmlformats.org/markup-compatibility/2006">
              <mc:Choice xmlns:v="urn:schemas-microsoft-com:vml" Requires="v">
                <p:oleObj spid="_x0000_s14430" name="Equation" r:id="rId6" imgW="2666880" imgH="507960" progId="Equation.DSMT4">
                  <p:embed/>
                </p:oleObj>
              </mc:Choice>
              <mc:Fallback>
                <p:oleObj name="Equation" r:id="rId6" imgW="2666880" imgH="50796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632200"/>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idx="17"/>
          </p:nvPr>
        </p:nvSpPr>
        <p:spPr>
          <a:xfrm>
            <a:off x="457200" y="4648200"/>
            <a:ext cx="8229600" cy="457200"/>
          </a:xfrm>
        </p:spPr>
        <p:txBody>
          <a:bodyPr/>
          <a:lstStyle/>
          <a:p>
            <a:pPr lvl="0"/>
            <a:r>
              <a:rPr lang="en-US" altLang="en-US" dirty="0">
                <a:solidFill>
                  <a:prstClr val="black"/>
                </a:solidFill>
              </a:rPr>
              <a:t>Dividing, we get 2.00 = (2.00)</a:t>
            </a:r>
            <a:r>
              <a:rPr lang="en-US" altLang="en-US" i="1" baseline="30000" dirty="0">
                <a:solidFill>
                  <a:prstClr val="black"/>
                </a:solidFill>
              </a:rPr>
              <a:t>n</a:t>
            </a:r>
            <a:r>
              <a:rPr lang="en-US" altLang="en-US" dirty="0">
                <a:solidFill>
                  <a:prstClr val="black"/>
                </a:solidFill>
              </a:rPr>
              <a:t> so </a:t>
            </a:r>
            <a:r>
              <a:rPr lang="en-US" altLang="en-US" i="1" dirty="0">
                <a:solidFill>
                  <a:prstClr val="black"/>
                </a:solidFill>
              </a:rPr>
              <a:t>n</a:t>
            </a:r>
            <a:r>
              <a:rPr lang="en-US" altLang="en-US" dirty="0">
                <a:solidFill>
                  <a:prstClr val="black"/>
                </a:solidFill>
              </a:rPr>
              <a:t> = </a:t>
            </a:r>
            <a:r>
              <a:rPr lang="en-US" altLang="en-US" dirty="0" smtClean="0">
                <a:solidFill>
                  <a:prstClr val="black"/>
                </a:solidFill>
              </a:rPr>
              <a:t>1</a:t>
            </a:r>
            <a:endParaRPr lang="en-US" altLang="en-US" dirty="0">
              <a:solidFill>
                <a:prstClr val="black"/>
              </a:solidFill>
            </a:endParaRPr>
          </a:p>
        </p:txBody>
      </p:sp>
    </p:spTree>
    <p:extLst>
      <p:ext uri="{BB962C8B-B14F-4D97-AF65-F5344CB8AC3E}">
        <p14:creationId xmlns:p14="http://schemas.microsoft.com/office/powerpoint/2010/main" val="331264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400" b="1" dirty="0"/>
              <a:t>Initial Rates for the Reaction Between O</a:t>
            </a:r>
            <a:r>
              <a:rPr lang="en-US" altLang="en-US" sz="3400" b="1" baseline="-25000" dirty="0"/>
              <a:t>2</a:t>
            </a:r>
            <a:r>
              <a:rPr lang="en-US" altLang="en-US" sz="3400" b="1" dirty="0"/>
              <a:t> and NO</a:t>
            </a:r>
            <a:endParaRPr lang="en-US" sz="3400" dirty="0"/>
          </a:p>
        </p:txBody>
      </p:sp>
      <p:graphicFrame>
        <p:nvGraphicFramePr>
          <p:cNvPr id="4" name="Object 2"/>
          <p:cNvGraphicFramePr>
            <a:graphicFrameLocks noChangeAspect="1"/>
          </p:cNvGraphicFramePr>
          <p:nvPr>
            <p:extLst>
              <p:ext uri="{D42A27DB-BD31-4B8C-83A1-F6EECF244321}">
                <p14:modId xmlns:p14="http://schemas.microsoft.com/office/powerpoint/2010/main" val="2808570426"/>
              </p:ext>
            </p:extLst>
          </p:nvPr>
        </p:nvGraphicFramePr>
        <p:xfrm>
          <a:off x="457200" y="1092200"/>
          <a:ext cx="3784600" cy="1066800"/>
        </p:xfrm>
        <a:graphic>
          <a:graphicData uri="http://schemas.openxmlformats.org/presentationml/2006/ole">
            <mc:AlternateContent xmlns:mc="http://schemas.openxmlformats.org/markup-compatibility/2006">
              <mc:Choice xmlns:v="urn:schemas-microsoft-com:vml" Requires="v">
                <p:oleObj spid="_x0000_s15406" name="Equation" r:id="rId4" imgW="1892160" imgH="533160" progId="Equation.DSMT4">
                  <p:embed/>
                </p:oleObj>
              </mc:Choice>
              <mc:Fallback>
                <p:oleObj name="Equation" r:id="rId4" imgW="1892160" imgH="533160" progId="Equation.DSMT4">
                  <p:embed/>
                  <p:pic>
                    <p:nvPicPr>
                      <p:cNvPr id="0" name="Object 2"/>
                      <p:cNvPicPr>
                        <a:picLocks noChangeAspect="1" noChangeArrowheads="1"/>
                      </p:cNvPicPr>
                      <p:nvPr/>
                    </p:nvPicPr>
                    <p:blipFill>
                      <a:blip r:embed="rId5"/>
                      <a:srcRect/>
                      <a:stretch>
                        <a:fillRect/>
                      </a:stretch>
                    </p:blipFill>
                    <p:spPr bwMode="auto">
                      <a:xfrm>
                        <a:off x="457200" y="1092200"/>
                        <a:ext cx="378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3"/>
          <p:cNvGraphicFramePr>
            <a:graphicFrameLocks noGrp="1"/>
          </p:cNvGraphicFramePr>
          <p:nvPr>
            <p:extLst>
              <p:ext uri="{D42A27DB-BD31-4B8C-83A1-F6EECF244321}">
                <p14:modId xmlns:p14="http://schemas.microsoft.com/office/powerpoint/2010/main" val="3234999077"/>
              </p:ext>
            </p:extLst>
          </p:nvPr>
        </p:nvGraphicFramePr>
        <p:xfrm>
          <a:off x="628650" y="2514600"/>
          <a:ext cx="7886700" cy="2843053"/>
        </p:xfrm>
        <a:graphic>
          <a:graphicData uri="http://schemas.openxmlformats.org/drawingml/2006/table">
            <a:tbl>
              <a:tblPr firstRow="1">
                <a:tableStyleId>{5940675A-B579-460E-94D1-54222C63F5DA}</a:tableStyleId>
              </a:tblPr>
              <a:tblGrid>
                <a:gridCol w="1971675">
                  <a:extLst>
                    <a:ext uri="{9D8B030D-6E8A-4147-A177-3AD203B41FA5}">
                      <a16:colId xmlns:a16="http://schemas.microsoft.com/office/drawing/2014/main" xmlns="" val="3980608732"/>
                    </a:ext>
                  </a:extLst>
                </a:gridCol>
                <a:gridCol w="1971675">
                  <a:extLst>
                    <a:ext uri="{9D8B030D-6E8A-4147-A177-3AD203B41FA5}">
                      <a16:colId xmlns:a16="http://schemas.microsoft.com/office/drawing/2014/main" xmlns="" val="2415606975"/>
                    </a:ext>
                  </a:extLst>
                </a:gridCol>
                <a:gridCol w="1971675">
                  <a:extLst>
                    <a:ext uri="{9D8B030D-6E8A-4147-A177-3AD203B41FA5}">
                      <a16:colId xmlns:a16="http://schemas.microsoft.com/office/drawing/2014/main" xmlns="" val="3295208099"/>
                    </a:ext>
                  </a:extLst>
                </a:gridCol>
                <a:gridCol w="1971675">
                  <a:extLst>
                    <a:ext uri="{9D8B030D-6E8A-4147-A177-3AD203B41FA5}">
                      <a16:colId xmlns:a16="http://schemas.microsoft.com/office/drawing/2014/main" xmlns="" val="3160794672"/>
                    </a:ext>
                  </a:extLst>
                </a:gridCol>
              </a:tblGrid>
              <a:tr h="865277">
                <a:tc>
                  <a:txBody>
                    <a:bodyPr/>
                    <a:lstStyle/>
                    <a:p>
                      <a:pPr algn="ctr"/>
                      <a:r>
                        <a:rPr lang="en-US" b="1" dirty="0"/>
                        <a:t>Experiment</a:t>
                      </a:r>
                    </a:p>
                  </a:txBody>
                  <a:tcPr anchor="ctr"/>
                </a:tc>
                <a:tc>
                  <a:txBody>
                    <a:bodyPr/>
                    <a:lstStyle/>
                    <a:p>
                      <a:pPr algn="ctr"/>
                      <a:r>
                        <a:rPr lang="en-US" b="1" dirty="0"/>
                        <a:t>Initial Rate (</a:t>
                      </a:r>
                      <a:r>
                        <a:rPr lang="en-US" b="1" dirty="0" err="1"/>
                        <a:t>mol</a:t>
                      </a:r>
                      <a:r>
                        <a:rPr lang="en-US" b="1" dirty="0"/>
                        <a:t>/L·s)</a:t>
                      </a:r>
                    </a:p>
                  </a:txBody>
                  <a:tcPr anchor="ctr"/>
                </a:tc>
                <a:tc>
                  <a:txBody>
                    <a:bodyPr/>
                    <a:lstStyle/>
                    <a:p>
                      <a:pPr algn="ctr"/>
                      <a:r>
                        <a:rPr lang="en-US" b="1" dirty="0"/>
                        <a:t>Initial [A] (</a:t>
                      </a:r>
                      <a:r>
                        <a:rPr lang="en-US" b="1" dirty="0" err="1"/>
                        <a:t>mol</a:t>
                      </a:r>
                      <a:r>
                        <a:rPr lang="en-US" b="1" dirty="0"/>
                        <a:t>/L)</a:t>
                      </a:r>
                    </a:p>
                  </a:txBody>
                  <a:tcPr anchor="ctr"/>
                </a:tc>
                <a:tc>
                  <a:txBody>
                    <a:bodyPr/>
                    <a:lstStyle/>
                    <a:p>
                      <a:pPr algn="ctr"/>
                      <a:r>
                        <a:rPr lang="en-US" b="1" dirty="0"/>
                        <a:t>Initial [B] (</a:t>
                      </a:r>
                      <a:r>
                        <a:rPr lang="en-US" b="1" dirty="0" err="1"/>
                        <a:t>mol</a:t>
                      </a:r>
                      <a:r>
                        <a:rPr lang="en-US" b="1" dirty="0"/>
                        <a:t>/L)</a:t>
                      </a:r>
                    </a:p>
                  </a:txBody>
                  <a:tcPr anchor="ctr"/>
                </a:tc>
                <a:extLst>
                  <a:ext uri="{0D108BD9-81ED-4DB2-BD59-A6C34878D82A}">
                    <a16:rowId xmlns:a16="http://schemas.microsoft.com/office/drawing/2014/main" xmlns="" val="4023416631"/>
                  </a:ext>
                </a:extLst>
              </a:tr>
              <a:tr h="494444">
                <a:tc>
                  <a:txBody>
                    <a:bodyPr/>
                    <a:lstStyle/>
                    <a:p>
                      <a:pPr algn="ctr"/>
                      <a:r>
                        <a:rPr lang="en-US"/>
                        <a:t>1</a:t>
                      </a:r>
                    </a:p>
                  </a:txBody>
                  <a:tcPr anchor="ctr"/>
                </a:tc>
                <a:tc>
                  <a:txBody>
                    <a:bodyPr/>
                    <a:lstStyle/>
                    <a:p>
                      <a:pPr algn="ctr"/>
                      <a:r>
                        <a:rPr lang="en-US"/>
                        <a:t>1.75×10</a:t>
                      </a:r>
                      <a:r>
                        <a:rPr lang="en-US" baseline="30000"/>
                        <a:t>−3</a:t>
                      </a:r>
                      <a:endParaRPr lang="en-US"/>
                    </a:p>
                  </a:txBody>
                  <a:tcPr anchor="ctr"/>
                </a:tc>
                <a:tc>
                  <a:txBody>
                    <a:bodyPr/>
                    <a:lstStyle/>
                    <a:p>
                      <a:pPr algn="ctr"/>
                      <a:r>
                        <a:rPr lang="en-US"/>
                        <a:t>2.50×10</a:t>
                      </a:r>
                      <a:r>
                        <a:rPr lang="en-US" baseline="30000"/>
                        <a:t>−2</a:t>
                      </a:r>
                      <a:endParaRPr lang="en-US"/>
                    </a:p>
                  </a:txBody>
                  <a:tcPr anchor="ctr"/>
                </a:tc>
                <a:tc>
                  <a:txBody>
                    <a:bodyPr/>
                    <a:lstStyle/>
                    <a:p>
                      <a:pPr algn="ctr"/>
                      <a:r>
                        <a:rPr lang="en-US"/>
                        <a:t>3.00×10</a:t>
                      </a:r>
                      <a:r>
                        <a:rPr lang="en-US" baseline="30000"/>
                        <a:t>−2</a:t>
                      </a:r>
                      <a:endParaRPr lang="en-US"/>
                    </a:p>
                  </a:txBody>
                  <a:tcPr anchor="ctr"/>
                </a:tc>
                <a:extLst>
                  <a:ext uri="{0D108BD9-81ED-4DB2-BD59-A6C34878D82A}">
                    <a16:rowId xmlns:a16="http://schemas.microsoft.com/office/drawing/2014/main" xmlns="" val="3579358238"/>
                  </a:ext>
                </a:extLst>
              </a:tr>
              <a:tr h="494444">
                <a:tc>
                  <a:txBody>
                    <a:bodyPr/>
                    <a:lstStyle/>
                    <a:p>
                      <a:pPr algn="ctr"/>
                      <a:r>
                        <a:rPr lang="en-US"/>
                        <a:t>2</a:t>
                      </a:r>
                    </a:p>
                  </a:txBody>
                  <a:tcPr anchor="ctr"/>
                </a:tc>
                <a:tc>
                  <a:txBody>
                    <a:bodyPr/>
                    <a:lstStyle/>
                    <a:p>
                      <a:pPr algn="ctr"/>
                      <a:r>
                        <a:rPr lang="en-US" dirty="0"/>
                        <a:t>3.50×10</a:t>
                      </a:r>
                      <a:r>
                        <a:rPr lang="en-US" baseline="30000" dirty="0"/>
                        <a:t>−3</a:t>
                      </a:r>
                      <a:endParaRPr lang="en-US" dirty="0"/>
                    </a:p>
                  </a:txBody>
                  <a:tcPr anchor="ctr"/>
                </a:tc>
                <a:tc>
                  <a:txBody>
                    <a:bodyPr/>
                    <a:lstStyle/>
                    <a:p>
                      <a:pPr algn="ctr"/>
                      <a:r>
                        <a:rPr lang="en-US"/>
                        <a:t>5.00×10</a:t>
                      </a:r>
                      <a:r>
                        <a:rPr lang="en-US" baseline="30000"/>
                        <a:t>−2</a:t>
                      </a:r>
                      <a:endParaRPr lang="en-US"/>
                    </a:p>
                  </a:txBody>
                  <a:tcPr anchor="ctr"/>
                </a:tc>
                <a:tc>
                  <a:txBody>
                    <a:bodyPr/>
                    <a:lstStyle/>
                    <a:p>
                      <a:pPr algn="ctr"/>
                      <a:r>
                        <a:rPr lang="en-US"/>
                        <a:t>3.00×10</a:t>
                      </a:r>
                      <a:r>
                        <a:rPr lang="en-US" baseline="30000"/>
                        <a:t>−2</a:t>
                      </a:r>
                      <a:endParaRPr lang="en-US"/>
                    </a:p>
                  </a:txBody>
                  <a:tcPr anchor="ctr"/>
                </a:tc>
                <a:extLst>
                  <a:ext uri="{0D108BD9-81ED-4DB2-BD59-A6C34878D82A}">
                    <a16:rowId xmlns:a16="http://schemas.microsoft.com/office/drawing/2014/main" xmlns="" val="2523235064"/>
                  </a:ext>
                </a:extLst>
              </a:tr>
              <a:tr h="494444">
                <a:tc>
                  <a:txBody>
                    <a:bodyPr/>
                    <a:lstStyle/>
                    <a:p>
                      <a:pPr algn="ctr"/>
                      <a:r>
                        <a:rPr lang="en-US"/>
                        <a:t>3</a:t>
                      </a:r>
                    </a:p>
                  </a:txBody>
                  <a:tcPr anchor="ctr"/>
                </a:tc>
                <a:tc>
                  <a:txBody>
                    <a:bodyPr/>
                    <a:lstStyle/>
                    <a:p>
                      <a:pPr algn="ctr"/>
                      <a:r>
                        <a:rPr lang="en-US"/>
                        <a:t>3.50×10</a:t>
                      </a:r>
                      <a:r>
                        <a:rPr lang="en-US" baseline="30000"/>
                        <a:t>−3</a:t>
                      </a:r>
                      <a:endParaRPr lang="en-US"/>
                    </a:p>
                  </a:txBody>
                  <a:tcPr anchor="ctr"/>
                </a:tc>
                <a:tc>
                  <a:txBody>
                    <a:bodyPr/>
                    <a:lstStyle/>
                    <a:p>
                      <a:pPr algn="ctr"/>
                      <a:r>
                        <a:rPr lang="en-US"/>
                        <a:t>2.50×10</a:t>
                      </a:r>
                      <a:r>
                        <a:rPr lang="en-US" baseline="30000"/>
                        <a:t>−2</a:t>
                      </a:r>
                      <a:endParaRPr lang="en-US"/>
                    </a:p>
                  </a:txBody>
                  <a:tcPr anchor="ctr"/>
                </a:tc>
                <a:tc>
                  <a:txBody>
                    <a:bodyPr/>
                    <a:lstStyle/>
                    <a:p>
                      <a:pPr algn="ctr"/>
                      <a:r>
                        <a:rPr lang="en-US"/>
                        <a:t>6.00×10</a:t>
                      </a:r>
                      <a:r>
                        <a:rPr lang="en-US" baseline="30000"/>
                        <a:t>−2</a:t>
                      </a:r>
                      <a:endParaRPr lang="en-US"/>
                    </a:p>
                  </a:txBody>
                  <a:tcPr anchor="ctr"/>
                </a:tc>
                <a:extLst>
                  <a:ext uri="{0D108BD9-81ED-4DB2-BD59-A6C34878D82A}">
                    <a16:rowId xmlns:a16="http://schemas.microsoft.com/office/drawing/2014/main" xmlns="" val="3501313456"/>
                  </a:ext>
                </a:extLst>
              </a:tr>
              <a:tr h="494444">
                <a:tc>
                  <a:txBody>
                    <a:bodyPr/>
                    <a:lstStyle/>
                    <a:p>
                      <a:pPr algn="ctr"/>
                      <a:r>
                        <a:rPr lang="en-US"/>
                        <a:t>4</a:t>
                      </a:r>
                    </a:p>
                  </a:txBody>
                  <a:tcPr anchor="ctr"/>
                </a:tc>
                <a:tc>
                  <a:txBody>
                    <a:bodyPr/>
                    <a:lstStyle/>
                    <a:p>
                      <a:pPr algn="ctr"/>
                      <a:r>
                        <a:rPr lang="en-US"/>
                        <a:t>7.00×10</a:t>
                      </a:r>
                      <a:r>
                        <a:rPr lang="en-US" baseline="30000"/>
                        <a:t>−3</a:t>
                      </a:r>
                      <a:endParaRPr lang="en-US"/>
                    </a:p>
                  </a:txBody>
                  <a:tcPr anchor="ctr"/>
                </a:tc>
                <a:tc>
                  <a:txBody>
                    <a:bodyPr/>
                    <a:lstStyle/>
                    <a:p>
                      <a:pPr algn="ctr"/>
                      <a:r>
                        <a:rPr lang="en-US"/>
                        <a:t>5.00×10</a:t>
                      </a:r>
                      <a:r>
                        <a:rPr lang="en-US" baseline="30000"/>
                        <a:t>−2</a:t>
                      </a:r>
                      <a:endParaRPr lang="en-US"/>
                    </a:p>
                  </a:txBody>
                  <a:tcPr anchor="ctr"/>
                </a:tc>
                <a:tc>
                  <a:txBody>
                    <a:bodyPr/>
                    <a:lstStyle/>
                    <a:p>
                      <a:pPr algn="ctr"/>
                      <a:r>
                        <a:rPr lang="en-US" dirty="0"/>
                        <a:t>6.00×10</a:t>
                      </a:r>
                      <a:r>
                        <a:rPr lang="en-US" baseline="30000" dirty="0"/>
                        <a:t>−2</a:t>
                      </a:r>
                      <a:endParaRPr lang="en-US" dirty="0"/>
                    </a:p>
                  </a:txBody>
                  <a:tcPr anchor="ctr"/>
                </a:tc>
                <a:extLst>
                  <a:ext uri="{0D108BD9-81ED-4DB2-BD59-A6C34878D82A}">
                    <a16:rowId xmlns:a16="http://schemas.microsoft.com/office/drawing/2014/main" xmlns="" val="1659162063"/>
                  </a:ext>
                </a:extLst>
              </a:tr>
            </a:tbl>
          </a:graphicData>
        </a:graphic>
      </p:graphicFrame>
    </p:spTree>
    <p:extLst>
      <p:ext uri="{BB962C8B-B14F-4D97-AF65-F5344CB8AC3E}">
        <p14:creationId xmlns:p14="http://schemas.microsoft.com/office/powerpoint/2010/main" val="318250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Calculating the Order with Respect to O</a:t>
            </a:r>
            <a:r>
              <a:rPr lang="en-US" b="1" baseline="-25000" dirty="0"/>
              <a:t>2</a:t>
            </a:r>
            <a:r>
              <a:rPr lang="en-US" b="1" dirty="0"/>
              <a:t> </a:t>
            </a:r>
          </a:p>
        </p:txBody>
      </p:sp>
      <p:sp>
        <p:nvSpPr>
          <p:cNvPr id="3" name="Content Placeholder 2"/>
          <p:cNvSpPr>
            <a:spLocks noGrp="1"/>
          </p:cNvSpPr>
          <p:nvPr>
            <p:ph idx="1"/>
          </p:nvPr>
        </p:nvSpPr>
        <p:spPr>
          <a:xfrm>
            <a:off x="457200" y="990600"/>
            <a:ext cx="8229600" cy="1371600"/>
          </a:xfrm>
        </p:spPr>
        <p:txBody>
          <a:bodyPr/>
          <a:lstStyle/>
          <a:p>
            <a:r>
              <a:rPr lang="en-US" altLang="en-US" dirty="0"/>
              <a:t>Finding </a:t>
            </a:r>
            <a:r>
              <a:rPr lang="en-US" altLang="en-US" i="1" dirty="0"/>
              <a:t>m</a:t>
            </a:r>
            <a:r>
              <a:rPr lang="en-US" altLang="en-US" dirty="0"/>
              <a:t>, the order with respect to O</a:t>
            </a:r>
            <a:r>
              <a:rPr lang="en-US" altLang="en-US" baseline="-25000" dirty="0"/>
              <a:t>2</a:t>
            </a:r>
            <a:r>
              <a:rPr lang="en-US" altLang="en-US" dirty="0"/>
              <a:t>:</a:t>
            </a:r>
          </a:p>
          <a:p>
            <a:r>
              <a:rPr lang="en-US" altLang="en-US" dirty="0"/>
              <a:t>We compare experiments 1 and 2, where [NO] is kept constant but [O</a:t>
            </a:r>
            <a:r>
              <a:rPr lang="en-US" altLang="en-US" baseline="-25000" dirty="0"/>
              <a:t>2</a:t>
            </a:r>
            <a:r>
              <a:rPr lang="en-US" altLang="en-US" dirty="0"/>
              <a:t>] doubles</a:t>
            </a:r>
            <a:r>
              <a:rPr lang="en-US" alt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229806811"/>
              </p:ext>
            </p:extLst>
          </p:nvPr>
        </p:nvGraphicFramePr>
        <p:xfrm>
          <a:off x="850900" y="2438400"/>
          <a:ext cx="5613400" cy="1117600"/>
        </p:xfrm>
        <a:graphic>
          <a:graphicData uri="http://schemas.openxmlformats.org/presentationml/2006/ole">
            <mc:AlternateContent xmlns:mc="http://schemas.openxmlformats.org/markup-compatibility/2006">
              <mc:Choice xmlns:v="urn:schemas-microsoft-com:vml" Requires="v">
                <p:oleObj spid="_x0000_s16471" name="Equation" r:id="rId4" imgW="2806560" imgH="558720" progId="Equation.DSMT4">
                  <p:embed/>
                </p:oleObj>
              </mc:Choice>
              <mc:Fallback>
                <p:oleObj name="Equation" r:id="rId4" imgW="2806560" imgH="558720" progId="Equation.DSMT4">
                  <p:embed/>
                  <p:pic>
                    <p:nvPicPr>
                      <p:cNvPr id="0" name="Object 6"/>
                      <p:cNvPicPr>
                        <a:picLocks noChangeAspect="1" noChangeArrowheads="1"/>
                      </p:cNvPicPr>
                      <p:nvPr/>
                    </p:nvPicPr>
                    <p:blipFill>
                      <a:blip r:embed="rId5"/>
                      <a:srcRect/>
                      <a:stretch>
                        <a:fillRect/>
                      </a:stretch>
                    </p:blipFill>
                    <p:spPr bwMode="auto">
                      <a:xfrm>
                        <a:off x="850900" y="2438400"/>
                        <a:ext cx="561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2096657458"/>
              </p:ext>
            </p:extLst>
          </p:nvPr>
        </p:nvGraphicFramePr>
        <p:xfrm>
          <a:off x="812800" y="3721100"/>
          <a:ext cx="5435600" cy="990600"/>
        </p:xfrm>
        <a:graphic>
          <a:graphicData uri="http://schemas.openxmlformats.org/presentationml/2006/ole">
            <mc:AlternateContent xmlns:mc="http://schemas.openxmlformats.org/markup-compatibility/2006">
              <mc:Choice xmlns:v="urn:schemas-microsoft-com:vml" Requires="v">
                <p:oleObj spid="_x0000_s16472" name="Equation" r:id="rId6" imgW="2717640" imgH="495000" progId="Equation.DSMT4">
                  <p:embed/>
                </p:oleObj>
              </mc:Choice>
              <mc:Fallback>
                <p:oleObj name="Equation" r:id="rId6" imgW="2717640" imgH="495000" progId="Equation.DSMT4">
                  <p:embed/>
                  <p:pic>
                    <p:nvPicPr>
                      <p:cNvPr id="0" name="Object 7"/>
                      <p:cNvPicPr>
                        <a:picLocks noChangeAspect="1" noChangeArrowheads="1"/>
                      </p:cNvPicPr>
                      <p:nvPr/>
                    </p:nvPicPr>
                    <p:blipFill>
                      <a:blip r:embed="rId7"/>
                      <a:srcRect/>
                      <a:stretch>
                        <a:fillRect/>
                      </a:stretch>
                    </p:blipFill>
                    <p:spPr bwMode="auto">
                      <a:xfrm>
                        <a:off x="812800" y="3721100"/>
                        <a:ext cx="543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idx="17"/>
          </p:nvPr>
        </p:nvSpPr>
        <p:spPr>
          <a:xfrm>
            <a:off x="457200" y="4856018"/>
            <a:ext cx="8229600" cy="990600"/>
          </a:xfrm>
        </p:spPr>
        <p:txBody>
          <a:bodyPr/>
          <a:lstStyle/>
          <a:p>
            <a:pPr lvl="0"/>
            <a:r>
              <a:rPr lang="en-US" altLang="en-US" dirty="0">
                <a:solidFill>
                  <a:prstClr val="black"/>
                </a:solidFill>
              </a:rPr>
              <a:t>Dividing, we get 1.99 = (2.00)</a:t>
            </a:r>
            <a:r>
              <a:rPr lang="en-US" altLang="en-US" i="1" baseline="30000" dirty="0">
                <a:solidFill>
                  <a:prstClr val="black"/>
                </a:solidFill>
              </a:rPr>
              <a:t>m</a:t>
            </a:r>
            <a:r>
              <a:rPr lang="en-US" altLang="en-US" dirty="0">
                <a:solidFill>
                  <a:prstClr val="black"/>
                </a:solidFill>
              </a:rPr>
              <a:t> or 2 = 2</a:t>
            </a:r>
            <a:r>
              <a:rPr lang="en-US" altLang="en-US" i="1" baseline="30000" dirty="0">
                <a:solidFill>
                  <a:prstClr val="black"/>
                </a:solidFill>
              </a:rPr>
              <a:t>m</a:t>
            </a:r>
            <a:r>
              <a:rPr lang="en-US" altLang="en-US" dirty="0">
                <a:solidFill>
                  <a:prstClr val="black"/>
                </a:solidFill>
              </a:rPr>
              <a:t>, so </a:t>
            </a:r>
            <a:r>
              <a:rPr lang="en-US" altLang="en-US" i="1" dirty="0">
                <a:solidFill>
                  <a:prstClr val="black"/>
                </a:solidFill>
              </a:rPr>
              <a:t>m</a:t>
            </a:r>
            <a:r>
              <a:rPr lang="en-US" altLang="en-US" dirty="0">
                <a:solidFill>
                  <a:prstClr val="black"/>
                </a:solidFill>
              </a:rPr>
              <a:t> = 1</a:t>
            </a:r>
          </a:p>
          <a:p>
            <a:pPr lvl="0"/>
            <a:r>
              <a:rPr lang="en-US" altLang="en-US" dirty="0">
                <a:solidFill>
                  <a:prstClr val="black"/>
                </a:solidFill>
              </a:rPr>
              <a:t>The reaction is first order with respect to O</a:t>
            </a:r>
            <a:r>
              <a:rPr lang="en-US" altLang="en-US" baseline="-25000" dirty="0">
                <a:solidFill>
                  <a:prstClr val="black"/>
                </a:solidFill>
              </a:rPr>
              <a:t>2</a:t>
            </a:r>
            <a:r>
              <a:rPr lang="en-US" altLang="en-US" dirty="0" smtClean="0">
                <a:solidFill>
                  <a:prstClr val="black"/>
                </a:solidFill>
              </a:rPr>
              <a:t>.</a:t>
            </a:r>
            <a:endParaRPr lang="en-US" altLang="en-US" dirty="0">
              <a:solidFill>
                <a:prstClr val="black"/>
              </a:solidFill>
            </a:endParaRPr>
          </a:p>
        </p:txBody>
      </p:sp>
    </p:spTree>
    <p:extLst>
      <p:ext uri="{BB962C8B-B14F-4D97-AF65-F5344CB8AC3E}">
        <p14:creationId xmlns:p14="http://schemas.microsoft.com/office/powerpoint/2010/main" val="419284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 Faster Reaction and a Slower Reaction</a:t>
            </a:r>
            <a:endParaRPr lang="en-US" dirty="0"/>
          </a:p>
        </p:txBody>
      </p:sp>
      <p:pic>
        <p:nvPicPr>
          <p:cNvPr id="11" name="Picture 5" descr="Different reactions have different rates: in a faster reaction (higher rate), the reactant concentration decreases quickly, whereas in a slower reaction (lower rate), it decreases slowly."/>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05111" y="1147728"/>
            <a:ext cx="6890941" cy="501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16.1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Logarithms to Solve for Reaction Order</a:t>
            </a:r>
          </a:p>
        </p:txBody>
      </p:sp>
      <p:sp>
        <p:nvSpPr>
          <p:cNvPr id="3" name="Content Placeholder 2"/>
          <p:cNvSpPr>
            <a:spLocks noGrp="1"/>
          </p:cNvSpPr>
          <p:nvPr>
            <p:ph idx="1"/>
          </p:nvPr>
        </p:nvSpPr>
        <p:spPr>
          <a:xfrm>
            <a:off x="457200" y="990600"/>
            <a:ext cx="8229600" cy="1219200"/>
          </a:xfrm>
        </p:spPr>
        <p:txBody>
          <a:bodyPr/>
          <a:lstStyle/>
          <a:p>
            <a:r>
              <a:rPr lang="en-US" altLang="en-US" dirty="0"/>
              <a:t>Sometimes the exponent is not easy to find by inspection. In those cases, we solve for </a:t>
            </a:r>
            <a:r>
              <a:rPr lang="en-US" altLang="en-US" i="1" dirty="0"/>
              <a:t>m</a:t>
            </a:r>
            <a:r>
              <a:rPr lang="en-US" altLang="en-US" dirty="0"/>
              <a:t> with an equation of the form </a:t>
            </a:r>
            <a:r>
              <a:rPr lang="en-US" altLang="en-US" i="1" dirty="0"/>
              <a:t>a</a:t>
            </a:r>
            <a:r>
              <a:rPr lang="en-US" altLang="en-US" dirty="0"/>
              <a:t> = </a:t>
            </a:r>
            <a:r>
              <a:rPr lang="en-US" altLang="en-US" i="1" dirty="0" err="1"/>
              <a:t>b</a:t>
            </a:r>
            <a:r>
              <a:rPr lang="en-US" altLang="en-US" i="1" baseline="30000" dirty="0" err="1"/>
              <a:t>m</a:t>
            </a:r>
            <a:r>
              <a:rPr lang="en-US" alt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3099200744"/>
              </p:ext>
            </p:extLst>
          </p:nvPr>
        </p:nvGraphicFramePr>
        <p:xfrm>
          <a:off x="914400" y="2209800"/>
          <a:ext cx="3708400" cy="838200"/>
        </p:xfrm>
        <a:graphic>
          <a:graphicData uri="http://schemas.openxmlformats.org/presentationml/2006/ole">
            <mc:AlternateContent xmlns:mc="http://schemas.openxmlformats.org/markup-compatibility/2006">
              <mc:Choice xmlns:v="urn:schemas-microsoft-com:vml" Requires="v">
                <p:oleObj spid="_x0000_s17452" name="Equation" r:id="rId4" imgW="1854000" imgH="419040" progId="Equation.DSMT4">
                  <p:embed/>
                </p:oleObj>
              </mc:Choice>
              <mc:Fallback>
                <p:oleObj name="Equation" r:id="rId4" imgW="1854000" imgH="41904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370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068782"/>
            <a:ext cx="8229600" cy="1808018"/>
          </a:xfrm>
        </p:spPr>
        <p:txBody>
          <a:bodyPr/>
          <a:lstStyle/>
          <a:p>
            <a:pPr lvl="0"/>
            <a:r>
              <a:rPr lang="en-US" altLang="en-US" dirty="0">
                <a:solidFill>
                  <a:prstClr val="black"/>
                </a:solidFill>
              </a:rPr>
              <a:t>This confirms that the reaction is first order with respect to O</a:t>
            </a:r>
            <a:r>
              <a:rPr lang="en-US" altLang="en-US" baseline="-25000" dirty="0">
                <a:solidFill>
                  <a:prstClr val="black"/>
                </a:solidFill>
              </a:rPr>
              <a:t>2</a:t>
            </a:r>
            <a:r>
              <a:rPr lang="en-US" altLang="en-US" dirty="0">
                <a:solidFill>
                  <a:prstClr val="black"/>
                </a:solidFill>
              </a:rPr>
              <a:t>.</a:t>
            </a:r>
          </a:p>
          <a:p>
            <a:pPr lvl="0"/>
            <a:r>
              <a:rPr lang="en-US" altLang="en-US" dirty="0">
                <a:solidFill>
                  <a:prstClr val="black"/>
                </a:solidFill>
              </a:rPr>
              <a:t>Reaction orders may be positive integers, zero, negative integers, or fractions</a:t>
            </a:r>
            <a:r>
              <a:rPr lang="en-US" altLang="en-US" dirty="0" smtClean="0">
                <a:solidFill>
                  <a:prstClr val="black"/>
                </a:solidFill>
              </a:rPr>
              <a:t>.</a:t>
            </a:r>
            <a:endParaRPr lang="en-US" altLang="en-US" dirty="0">
              <a:solidFill>
                <a:prstClr val="black"/>
              </a:solidFill>
            </a:endParaRPr>
          </a:p>
        </p:txBody>
      </p:sp>
    </p:spTree>
    <p:extLst>
      <p:ext uri="{BB962C8B-B14F-4D97-AF65-F5344CB8AC3E}">
        <p14:creationId xmlns:p14="http://schemas.microsoft.com/office/powerpoint/2010/main" val="246358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Logarithms for the Order of NO</a:t>
            </a:r>
          </a:p>
        </p:txBody>
      </p:sp>
      <p:sp>
        <p:nvSpPr>
          <p:cNvPr id="3" name="Content Placeholder 2"/>
          <p:cNvSpPr>
            <a:spLocks noGrp="1"/>
          </p:cNvSpPr>
          <p:nvPr>
            <p:ph idx="1"/>
          </p:nvPr>
        </p:nvSpPr>
        <p:spPr/>
        <p:txBody>
          <a:bodyPr/>
          <a:lstStyle/>
          <a:p>
            <a:r>
              <a:rPr lang="en-US" altLang="en-US" dirty="0"/>
              <a:t>Finding </a:t>
            </a:r>
            <a:r>
              <a:rPr lang="en-US" altLang="en-US" i="1" dirty="0"/>
              <a:t>n</a:t>
            </a:r>
            <a:r>
              <a:rPr lang="en-US" altLang="en-US" dirty="0"/>
              <a:t>, the order with respect to NO:</a:t>
            </a:r>
          </a:p>
          <a:p>
            <a:r>
              <a:rPr lang="en-US" altLang="en-US" dirty="0"/>
              <a:t>We compare experiments 1 and 3, where [O</a:t>
            </a:r>
            <a:r>
              <a:rPr lang="en-US" altLang="en-US" baseline="-25000" dirty="0"/>
              <a:t>2</a:t>
            </a:r>
            <a:r>
              <a:rPr lang="en-US" altLang="en-US" dirty="0"/>
              <a:t>] is kept constant but [NO] doubles</a:t>
            </a:r>
            <a:r>
              <a:rPr lang="en-US" altLang="en-US" dirty="0" smtClean="0"/>
              <a:t>:</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2583161591"/>
              </p:ext>
            </p:extLst>
          </p:nvPr>
        </p:nvGraphicFramePr>
        <p:xfrm>
          <a:off x="838200" y="2286000"/>
          <a:ext cx="7624763" cy="1036638"/>
        </p:xfrm>
        <a:graphic>
          <a:graphicData uri="http://schemas.openxmlformats.org/presentationml/2006/ole">
            <mc:AlternateContent xmlns:mc="http://schemas.openxmlformats.org/markup-compatibility/2006">
              <mc:Choice xmlns:v="urn:schemas-microsoft-com:vml" Requires="v">
                <p:oleObj spid="_x0000_s18555" name="Equation" r:id="rId4" imgW="4012920" imgH="545760" progId="Equation.DSMT4">
                  <p:embed/>
                </p:oleObj>
              </mc:Choice>
              <mc:Fallback>
                <p:oleObj name="Equation" r:id="rId4" imgW="4012920" imgH="545760" progId="Equation.DSMT4">
                  <p:embed/>
                  <p:pic>
                    <p:nvPicPr>
                      <p:cNvPr id="0" name="Object 3"/>
                      <p:cNvPicPr>
                        <a:picLocks noChangeAspect="1" noChangeArrowheads="1"/>
                      </p:cNvPicPr>
                      <p:nvPr/>
                    </p:nvPicPr>
                    <p:blipFill>
                      <a:blip r:embed="rId5"/>
                      <a:srcRect/>
                      <a:stretch>
                        <a:fillRect/>
                      </a:stretch>
                    </p:blipFill>
                    <p:spPr bwMode="auto">
                      <a:xfrm>
                        <a:off x="838200" y="2286000"/>
                        <a:ext cx="762476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378095"/>
            <a:ext cx="8229600" cy="1168505"/>
          </a:xfrm>
        </p:spPr>
        <p:txBody>
          <a:bodyPr/>
          <a:lstStyle/>
          <a:p>
            <a:pPr lvl="0"/>
            <a:r>
              <a:rPr lang="en-US" altLang="en-US" dirty="0">
                <a:solidFill>
                  <a:prstClr val="black"/>
                </a:solidFill>
              </a:rPr>
              <a:t>Dividing, we get 3.99 = (2.00)</a:t>
            </a:r>
            <a:r>
              <a:rPr lang="en-US" altLang="en-US" i="1" baseline="30000" dirty="0">
                <a:solidFill>
                  <a:prstClr val="black"/>
                </a:solidFill>
              </a:rPr>
              <a:t>n</a:t>
            </a:r>
            <a:r>
              <a:rPr lang="en-US" altLang="en-US" dirty="0">
                <a:solidFill>
                  <a:prstClr val="black"/>
                </a:solidFill>
              </a:rPr>
              <a:t> or 4 = 2</a:t>
            </a:r>
            <a:r>
              <a:rPr lang="en-US" altLang="en-US" i="1" baseline="30000" dirty="0">
                <a:solidFill>
                  <a:prstClr val="black"/>
                </a:solidFill>
              </a:rPr>
              <a:t>n</a:t>
            </a:r>
            <a:r>
              <a:rPr lang="en-US" altLang="en-US" dirty="0">
                <a:solidFill>
                  <a:prstClr val="black"/>
                </a:solidFill>
              </a:rPr>
              <a:t>, so </a:t>
            </a:r>
            <a:r>
              <a:rPr lang="en-US" altLang="en-US" i="1" dirty="0">
                <a:solidFill>
                  <a:prstClr val="black"/>
                </a:solidFill>
              </a:rPr>
              <a:t>n</a:t>
            </a:r>
            <a:r>
              <a:rPr lang="en-US" altLang="en-US" dirty="0">
                <a:solidFill>
                  <a:prstClr val="black"/>
                </a:solidFill>
              </a:rPr>
              <a:t> = 2.</a:t>
            </a:r>
          </a:p>
          <a:p>
            <a:pPr lvl="0"/>
            <a:r>
              <a:rPr lang="en-US" altLang="en-US" dirty="0">
                <a:solidFill>
                  <a:prstClr val="black"/>
                </a:solidFill>
              </a:rPr>
              <a:t>Alternatively:</a:t>
            </a:r>
            <a:endParaRPr lang="en-US" dirty="0"/>
          </a:p>
        </p:txBody>
      </p:sp>
      <p:graphicFrame>
        <p:nvGraphicFramePr>
          <p:cNvPr id="10" name="Object 5"/>
          <p:cNvGraphicFramePr>
            <a:graphicFrameLocks noChangeAspect="1"/>
          </p:cNvGraphicFramePr>
          <p:nvPr>
            <p:extLst>
              <p:ext uri="{D42A27DB-BD31-4B8C-83A1-F6EECF244321}">
                <p14:modId xmlns:p14="http://schemas.microsoft.com/office/powerpoint/2010/main" val="2515584836"/>
              </p:ext>
            </p:extLst>
          </p:nvPr>
        </p:nvGraphicFramePr>
        <p:xfrm>
          <a:off x="2786532" y="3810000"/>
          <a:ext cx="3233268" cy="796176"/>
        </p:xfrm>
        <a:graphic>
          <a:graphicData uri="http://schemas.openxmlformats.org/presentationml/2006/ole">
            <mc:AlternateContent xmlns:mc="http://schemas.openxmlformats.org/markup-compatibility/2006">
              <mc:Choice xmlns:v="urn:schemas-microsoft-com:vml" Requires="v">
                <p:oleObj spid="_x0000_s18556" name="Equation" r:id="rId6" imgW="1701720" imgH="419040" progId="Equation.DSMT4">
                  <p:embed/>
                </p:oleObj>
              </mc:Choice>
              <mc:Fallback>
                <p:oleObj name="Equation" r:id="rId6" imgW="1701720" imgH="4190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532" y="3810000"/>
                        <a:ext cx="3233268" cy="79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8"/>
          </p:nvPr>
        </p:nvSpPr>
        <p:spPr>
          <a:xfrm>
            <a:off x="457200" y="4587240"/>
            <a:ext cx="8229600" cy="1280160"/>
          </a:xfrm>
        </p:spPr>
        <p:txBody>
          <a:bodyPr/>
          <a:lstStyle/>
          <a:p>
            <a:pPr lvl="0"/>
            <a:r>
              <a:rPr lang="en-US" altLang="en-US" dirty="0">
                <a:solidFill>
                  <a:prstClr val="black"/>
                </a:solidFill>
              </a:rPr>
              <a:t>The reaction is second order with respect to NO.</a:t>
            </a:r>
          </a:p>
          <a:p>
            <a:pPr lvl="0"/>
            <a:r>
              <a:rPr lang="en-US" altLang="en-US" dirty="0">
                <a:solidFill>
                  <a:prstClr val="black"/>
                </a:solidFill>
              </a:rPr>
              <a:t>The rate law is given by:</a:t>
            </a:r>
            <a:endParaRPr lang="en-US" dirty="0"/>
          </a:p>
        </p:txBody>
      </p:sp>
      <p:graphicFrame>
        <p:nvGraphicFramePr>
          <p:cNvPr id="11" name="Object 7"/>
          <p:cNvGraphicFramePr>
            <a:graphicFrameLocks noChangeAspect="1"/>
          </p:cNvGraphicFramePr>
          <p:nvPr>
            <p:extLst>
              <p:ext uri="{D42A27DB-BD31-4B8C-83A1-F6EECF244321}">
                <p14:modId xmlns:p14="http://schemas.microsoft.com/office/powerpoint/2010/main" val="1233699212"/>
              </p:ext>
            </p:extLst>
          </p:nvPr>
        </p:nvGraphicFramePr>
        <p:xfrm>
          <a:off x="4038600" y="5067300"/>
          <a:ext cx="2268144" cy="530784"/>
        </p:xfrm>
        <a:graphic>
          <a:graphicData uri="http://schemas.openxmlformats.org/presentationml/2006/ole">
            <mc:AlternateContent xmlns:mc="http://schemas.openxmlformats.org/markup-compatibility/2006">
              <mc:Choice xmlns:v="urn:schemas-microsoft-com:vml" Requires="v">
                <p:oleObj spid="_x0000_s18557" name="Equation" r:id="rId8" imgW="1193760" imgH="279360" progId="Equation.DSMT4">
                  <p:embed/>
                </p:oleObj>
              </mc:Choice>
              <mc:Fallback>
                <p:oleObj name="Equation" r:id="rId8" imgW="1193760" imgH="27936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5067300"/>
                        <a:ext cx="2268144" cy="5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470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Units of the Rate Constant </a:t>
            </a:r>
            <a:r>
              <a:rPr lang="en-US" altLang="en-US" b="1" i="1" dirty="0"/>
              <a:t>k</a:t>
            </a:r>
            <a:r>
              <a:rPr lang="en-US" altLang="en-US" b="1" dirty="0"/>
              <a:t> for Several Overall Reaction Orders</a:t>
            </a:r>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015377779"/>
                  </p:ext>
                </p:extLst>
              </p:nvPr>
            </p:nvGraphicFramePr>
            <p:xfrm>
              <a:off x="685800" y="1905000"/>
              <a:ext cx="7886700" cy="3124200"/>
            </p:xfrm>
            <a:graphic>
              <a:graphicData uri="http://schemas.openxmlformats.org/drawingml/2006/table">
                <a:tbl>
                  <a:tblPr firstRow="1">
                    <a:tableStyleId>{5940675A-B579-460E-94D1-54222C63F5DA}</a:tableStyleId>
                  </a:tblPr>
                  <a:tblGrid>
                    <a:gridCol w="3943350">
                      <a:extLst>
                        <a:ext uri="{9D8B030D-6E8A-4147-A177-3AD203B41FA5}">
                          <a16:colId xmlns:a16="http://schemas.microsoft.com/office/drawing/2014/main" xmlns="" val="3302674483"/>
                        </a:ext>
                      </a:extLst>
                    </a:gridCol>
                    <a:gridCol w="3943350">
                      <a:extLst>
                        <a:ext uri="{9D8B030D-6E8A-4147-A177-3AD203B41FA5}">
                          <a16:colId xmlns:a16="http://schemas.microsoft.com/office/drawing/2014/main" xmlns="" val="1304046931"/>
                        </a:ext>
                      </a:extLst>
                    </a:gridCol>
                  </a:tblGrid>
                  <a:tr h="304800">
                    <a:tc>
                      <a:txBody>
                        <a:bodyPr/>
                        <a:lstStyle/>
                        <a:p>
                          <a:r>
                            <a:rPr lang="en-US" b="1" dirty="0"/>
                            <a:t>Overall Reaction Order</a:t>
                          </a:r>
                        </a:p>
                      </a:txBody>
                      <a:tcPr anchor="ctr"/>
                    </a:tc>
                    <a:tc>
                      <a:txBody>
                        <a:bodyPr/>
                        <a:lstStyle/>
                        <a:p>
                          <a:r>
                            <a:rPr lang="en-US" b="1" dirty="0"/>
                            <a:t>Units of k (t in seconds)</a:t>
                          </a:r>
                        </a:p>
                      </a:txBody>
                      <a:tcPr anchor="ctr"/>
                    </a:tc>
                    <a:extLst>
                      <a:ext uri="{0D108BD9-81ED-4DB2-BD59-A6C34878D82A}">
                        <a16:rowId xmlns:a16="http://schemas.microsoft.com/office/drawing/2014/main" xmlns="" val="42150659"/>
                      </a:ext>
                    </a:extLst>
                  </a:tr>
                  <a:tr h="266700">
                    <a:tc>
                      <a:txBody>
                        <a:bodyPr/>
                        <a:lstStyle/>
                        <a:p>
                          <a:pPr algn="ctr"/>
                          <a:r>
                            <a:rPr lang="en-US"/>
                            <a:t>0</a:t>
                          </a:r>
                        </a:p>
                      </a:txBody>
                      <a:tcPr anchor="ctr"/>
                    </a:tc>
                    <a:tc>
                      <a:txBody>
                        <a:bodyPr/>
                        <a:lstStyle/>
                        <a:p>
                          <a:r>
                            <a:rPr lang="en-US"/>
                            <a:t>mol/L·s (or mol L</a:t>
                          </a:r>
                          <a:r>
                            <a:rPr lang="en-US" baseline="30000"/>
                            <a:t>−1</a:t>
                          </a:r>
                          <a:r>
                            <a:rPr lang="en-US"/>
                            <a:t> s</a:t>
                          </a:r>
                          <a:r>
                            <a:rPr lang="en-US" baseline="30000"/>
                            <a:t>−1</a:t>
                          </a:r>
                          <a:r>
                            <a:rPr lang="en-US"/>
                            <a:t>)</a:t>
                          </a:r>
                        </a:p>
                      </a:txBody>
                      <a:tcPr anchor="ctr"/>
                    </a:tc>
                    <a:extLst>
                      <a:ext uri="{0D108BD9-81ED-4DB2-BD59-A6C34878D82A}">
                        <a16:rowId xmlns:a16="http://schemas.microsoft.com/office/drawing/2014/main" xmlns="" val="619861997"/>
                      </a:ext>
                    </a:extLst>
                  </a:tr>
                  <a:tr h="228600">
                    <a:tc>
                      <a:txBody>
                        <a:bodyPr/>
                        <a:lstStyle/>
                        <a:p>
                          <a:pPr algn="ctr"/>
                          <a:r>
                            <a:rPr lang="en-US"/>
                            <a:t>1</a:t>
                          </a:r>
                        </a:p>
                      </a:txBody>
                      <a:tcPr anchor="ctr"/>
                    </a:tc>
                    <a:tc>
                      <a:txBody>
                        <a:bodyPr/>
                        <a:lstStyle/>
                        <a:p>
                          <a:r>
                            <a:rPr lang="en-US" dirty="0"/>
                            <a:t>1/s (or s</a:t>
                          </a:r>
                          <a:r>
                            <a:rPr lang="en-US" baseline="30000" dirty="0"/>
                            <a:t>−1</a:t>
                          </a:r>
                          <a:r>
                            <a:rPr lang="en-US" dirty="0"/>
                            <a:t>)</a:t>
                          </a:r>
                        </a:p>
                      </a:txBody>
                      <a:tcPr anchor="ctr"/>
                    </a:tc>
                    <a:extLst>
                      <a:ext uri="{0D108BD9-81ED-4DB2-BD59-A6C34878D82A}">
                        <a16:rowId xmlns:a16="http://schemas.microsoft.com/office/drawing/2014/main" xmlns="" val="765922711"/>
                      </a:ext>
                    </a:extLst>
                  </a:tr>
                  <a:tr h="0">
                    <a:tc>
                      <a:txBody>
                        <a:bodyPr/>
                        <a:lstStyle/>
                        <a:p>
                          <a:pPr algn="ctr"/>
                          <a:r>
                            <a:rPr lang="en-US"/>
                            <a:t>2</a:t>
                          </a:r>
                        </a:p>
                      </a:txBody>
                      <a:tcPr anchor="ctr"/>
                    </a:tc>
                    <a:tc>
                      <a:txBody>
                        <a:bodyPr/>
                        <a:lstStyle/>
                        <a:p>
                          <a:r>
                            <a:rPr lang="en-US" dirty="0"/>
                            <a:t>L/</a:t>
                          </a:r>
                          <a:r>
                            <a:rPr lang="en-US" dirty="0" err="1"/>
                            <a:t>mol·s</a:t>
                          </a:r>
                          <a:r>
                            <a:rPr lang="en-US" dirty="0"/>
                            <a:t> (or L mol</a:t>
                          </a:r>
                          <a:r>
                            <a:rPr lang="en-US" baseline="30000" dirty="0"/>
                            <a:t>−1</a:t>
                          </a:r>
                          <a:r>
                            <a:rPr lang="en-US" dirty="0"/>
                            <a:t> s</a:t>
                          </a:r>
                          <a:r>
                            <a:rPr lang="en-US" baseline="30000" dirty="0"/>
                            <a:t>−1</a:t>
                          </a:r>
                          <a:r>
                            <a:rPr lang="en-US" dirty="0"/>
                            <a:t>)</a:t>
                          </a:r>
                        </a:p>
                      </a:txBody>
                      <a:tcPr anchor="ctr"/>
                    </a:tc>
                    <a:extLst>
                      <a:ext uri="{0D108BD9-81ED-4DB2-BD59-A6C34878D82A}">
                        <a16:rowId xmlns:a16="http://schemas.microsoft.com/office/drawing/2014/main" xmlns="" val="1332264817"/>
                      </a:ext>
                    </a:extLst>
                  </a:tr>
                  <a:tr h="152400">
                    <a:tc>
                      <a:txBody>
                        <a:bodyPr/>
                        <a:lstStyle/>
                        <a:p>
                          <a:pPr algn="ctr"/>
                          <a:r>
                            <a:rPr lang="en-US"/>
                            <a:t>3</a:t>
                          </a:r>
                        </a:p>
                      </a:txBody>
                      <a:tcPr anchor="ctr"/>
                    </a:tc>
                    <a:tc>
                      <a:txBody>
                        <a:bodyPr/>
                        <a:lstStyle/>
                        <a:p>
                          <a:r>
                            <a:rPr lang="en-US" dirty="0"/>
                            <a:t>L</a:t>
                          </a:r>
                          <a:r>
                            <a:rPr lang="en-US" baseline="30000" dirty="0"/>
                            <a:t>2</a:t>
                          </a:r>
                          <a:r>
                            <a:rPr lang="en-US" dirty="0"/>
                            <a:t>/mol</a:t>
                          </a:r>
                          <a:r>
                            <a:rPr lang="en-US" baseline="30000" dirty="0"/>
                            <a:t>2</a:t>
                          </a:r>
                          <a:r>
                            <a:rPr lang="en-US" dirty="0"/>
                            <a:t>·s (or L</a:t>
                          </a:r>
                          <a:r>
                            <a:rPr lang="en-US" baseline="30000" dirty="0"/>
                            <a:t>2</a:t>
                          </a:r>
                          <a:r>
                            <a:rPr lang="en-US" dirty="0"/>
                            <a:t> mol</a:t>
                          </a:r>
                          <a:r>
                            <a:rPr lang="en-US" baseline="30000" dirty="0"/>
                            <a:t>−2</a:t>
                          </a:r>
                          <a:r>
                            <a:rPr lang="en-US" dirty="0"/>
                            <a:t> s</a:t>
                          </a:r>
                          <a:r>
                            <a:rPr lang="en-US" baseline="30000" dirty="0"/>
                            <a:t>−1</a:t>
                          </a:r>
                          <a:r>
                            <a:rPr lang="en-US" dirty="0"/>
                            <a:t>)</a:t>
                          </a:r>
                        </a:p>
                      </a:txBody>
                      <a:tcPr anchor="ctr"/>
                    </a:tc>
                    <a:extLst>
                      <a:ext uri="{0D108BD9-81ED-4DB2-BD59-A6C34878D82A}">
                        <a16:rowId xmlns:a16="http://schemas.microsoft.com/office/drawing/2014/main" xmlns="" val="4278457562"/>
                      </a:ext>
                    </a:extLst>
                  </a:tr>
                  <a:tr h="1295400">
                    <a:tc>
                      <a:txBody>
                        <a:bodyPr/>
                        <a:lstStyle/>
                        <a:p>
                          <a:r>
                            <a:rPr lang="en-US"/>
                            <a:t>General formula:</a:t>
                          </a:r>
                        </a:p>
                      </a:txBody>
                      <a:tcPr anchor="ctr"/>
                    </a:tc>
                    <a:tc>
                      <a:txBody>
                        <a:bodyPr/>
                        <a:lstStyle/>
                        <a:p>
                          <a14:m/>
                          <a:endParaRPr lang="en-US" i="0" dirty="0"/>
                        </a:p>
                      </a:txBody>
                      <a:tcPr/>
                    </a:tc>
                    <a:extLst>
                      <a:ext uri="{0D108BD9-81ED-4DB2-BD59-A6C34878D82A}">
                        <a16:rowId xmlns:a16="http://schemas.microsoft.com/office/drawing/2014/main" xmlns="" val="349217871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015377779"/>
                  </p:ext>
                </p:extLst>
              </p:nvPr>
            </p:nvGraphicFramePr>
            <p:xfrm>
              <a:off x="685800" y="1905000"/>
              <a:ext cx="7886700" cy="3124200"/>
            </p:xfrm>
            <a:graphic>
              <a:graphicData uri="http://schemas.openxmlformats.org/drawingml/2006/table">
                <a:tbl>
                  <a:tblPr firstRow="1">
                    <a:tableStyleId>{5940675A-B579-460E-94D1-54222C63F5DA}</a:tableStyleId>
                  </a:tblPr>
                  <a:tblGrid>
                    <a:gridCol w="3943350">
                      <a:extLst>
                        <a:ext uri="{9D8B030D-6E8A-4147-A177-3AD203B41FA5}">
                          <a16:colId xmlns:a16="http://schemas.microsoft.com/office/drawing/2014/main" val="3302674483"/>
                        </a:ext>
                      </a:extLst>
                    </a:gridCol>
                    <a:gridCol w="3943350">
                      <a:extLst>
                        <a:ext uri="{9D8B030D-6E8A-4147-A177-3AD203B41FA5}">
                          <a16:colId xmlns:a16="http://schemas.microsoft.com/office/drawing/2014/main" val="1304046931"/>
                        </a:ext>
                      </a:extLst>
                    </a:gridCol>
                  </a:tblGrid>
                  <a:tr h="365760">
                    <a:tc>
                      <a:txBody>
                        <a:bodyPr/>
                        <a:lstStyle/>
                        <a:p>
                          <a:r>
                            <a:rPr lang="en-US" b="1" dirty="0"/>
                            <a:t>Overall Reaction Order</a:t>
                          </a:r>
                        </a:p>
                      </a:txBody>
                      <a:tcPr anchor="ctr"/>
                    </a:tc>
                    <a:tc>
                      <a:txBody>
                        <a:bodyPr/>
                        <a:lstStyle/>
                        <a:p>
                          <a:r>
                            <a:rPr lang="en-US" b="1" dirty="0"/>
                            <a:t>Units of k (t in seconds)</a:t>
                          </a:r>
                        </a:p>
                      </a:txBody>
                      <a:tcPr anchor="ctr"/>
                    </a:tc>
                    <a:extLst>
                      <a:ext uri="{0D108BD9-81ED-4DB2-BD59-A6C34878D82A}">
                        <a16:rowId xmlns:a16="http://schemas.microsoft.com/office/drawing/2014/main" val="42150659"/>
                      </a:ext>
                    </a:extLst>
                  </a:tr>
                  <a:tr h="365760">
                    <a:tc>
                      <a:txBody>
                        <a:bodyPr/>
                        <a:lstStyle/>
                        <a:p>
                          <a:pPr algn="ctr"/>
                          <a:r>
                            <a:rPr lang="en-US"/>
                            <a:t>0</a:t>
                          </a:r>
                        </a:p>
                      </a:txBody>
                      <a:tcPr anchor="ctr"/>
                    </a:tc>
                    <a:tc>
                      <a:txBody>
                        <a:bodyPr/>
                        <a:lstStyle/>
                        <a:p>
                          <a:r>
                            <a:rPr lang="en-US"/>
                            <a:t>mol/L·s (or mol L</a:t>
                          </a:r>
                          <a:r>
                            <a:rPr lang="en-US" baseline="30000"/>
                            <a:t>−1</a:t>
                          </a:r>
                          <a:r>
                            <a:rPr lang="en-US"/>
                            <a:t> s</a:t>
                          </a:r>
                          <a:r>
                            <a:rPr lang="en-US" baseline="30000"/>
                            <a:t>−1</a:t>
                          </a:r>
                          <a:r>
                            <a:rPr lang="en-US"/>
                            <a:t>)</a:t>
                          </a:r>
                        </a:p>
                      </a:txBody>
                      <a:tcPr anchor="ctr"/>
                    </a:tc>
                    <a:extLst>
                      <a:ext uri="{0D108BD9-81ED-4DB2-BD59-A6C34878D82A}">
                        <a16:rowId xmlns:a16="http://schemas.microsoft.com/office/drawing/2014/main" val="619861997"/>
                      </a:ext>
                    </a:extLst>
                  </a:tr>
                  <a:tr h="365760">
                    <a:tc>
                      <a:txBody>
                        <a:bodyPr/>
                        <a:lstStyle/>
                        <a:p>
                          <a:pPr algn="ctr"/>
                          <a:r>
                            <a:rPr lang="en-US"/>
                            <a:t>1</a:t>
                          </a:r>
                        </a:p>
                      </a:txBody>
                      <a:tcPr anchor="ctr"/>
                    </a:tc>
                    <a:tc>
                      <a:txBody>
                        <a:bodyPr/>
                        <a:lstStyle/>
                        <a:p>
                          <a:r>
                            <a:rPr lang="en-US" dirty="0"/>
                            <a:t>1/s (or s</a:t>
                          </a:r>
                          <a:r>
                            <a:rPr lang="en-US" baseline="30000" dirty="0"/>
                            <a:t>−1</a:t>
                          </a:r>
                          <a:r>
                            <a:rPr lang="en-US" dirty="0"/>
                            <a:t>)</a:t>
                          </a:r>
                        </a:p>
                      </a:txBody>
                      <a:tcPr anchor="ctr"/>
                    </a:tc>
                    <a:extLst>
                      <a:ext uri="{0D108BD9-81ED-4DB2-BD59-A6C34878D82A}">
                        <a16:rowId xmlns:a16="http://schemas.microsoft.com/office/drawing/2014/main" val="765922711"/>
                      </a:ext>
                    </a:extLst>
                  </a:tr>
                  <a:tr h="365760">
                    <a:tc>
                      <a:txBody>
                        <a:bodyPr/>
                        <a:lstStyle/>
                        <a:p>
                          <a:pPr algn="ctr"/>
                          <a:r>
                            <a:rPr lang="en-US"/>
                            <a:t>2</a:t>
                          </a:r>
                        </a:p>
                      </a:txBody>
                      <a:tcPr anchor="ctr"/>
                    </a:tc>
                    <a:tc>
                      <a:txBody>
                        <a:bodyPr/>
                        <a:lstStyle/>
                        <a:p>
                          <a:r>
                            <a:rPr lang="en-US" dirty="0"/>
                            <a:t>L/</a:t>
                          </a:r>
                          <a:r>
                            <a:rPr lang="en-US" dirty="0" err="1"/>
                            <a:t>mol·s</a:t>
                          </a:r>
                          <a:r>
                            <a:rPr lang="en-US" dirty="0"/>
                            <a:t> (or L mol</a:t>
                          </a:r>
                          <a:r>
                            <a:rPr lang="en-US" baseline="30000" dirty="0"/>
                            <a:t>−1</a:t>
                          </a:r>
                          <a:r>
                            <a:rPr lang="en-US" dirty="0"/>
                            <a:t> s</a:t>
                          </a:r>
                          <a:r>
                            <a:rPr lang="en-US" baseline="30000" dirty="0"/>
                            <a:t>−1</a:t>
                          </a:r>
                          <a:r>
                            <a:rPr lang="en-US" dirty="0"/>
                            <a:t>)</a:t>
                          </a:r>
                        </a:p>
                      </a:txBody>
                      <a:tcPr anchor="ctr"/>
                    </a:tc>
                    <a:extLst>
                      <a:ext uri="{0D108BD9-81ED-4DB2-BD59-A6C34878D82A}">
                        <a16:rowId xmlns:a16="http://schemas.microsoft.com/office/drawing/2014/main" val="1332264817"/>
                      </a:ext>
                    </a:extLst>
                  </a:tr>
                  <a:tr h="365760">
                    <a:tc>
                      <a:txBody>
                        <a:bodyPr/>
                        <a:lstStyle/>
                        <a:p>
                          <a:pPr algn="ctr"/>
                          <a:r>
                            <a:rPr lang="en-US"/>
                            <a:t>3</a:t>
                          </a:r>
                        </a:p>
                      </a:txBody>
                      <a:tcPr anchor="ctr"/>
                    </a:tc>
                    <a:tc>
                      <a:txBody>
                        <a:bodyPr/>
                        <a:lstStyle/>
                        <a:p>
                          <a:r>
                            <a:rPr lang="en-US"/>
                            <a:t>L</a:t>
                          </a:r>
                          <a:r>
                            <a:rPr lang="en-US" baseline="30000"/>
                            <a:t>2</a:t>
                          </a:r>
                          <a:r>
                            <a:rPr lang="en-US"/>
                            <a:t>/mol</a:t>
                          </a:r>
                          <a:r>
                            <a:rPr lang="en-US" baseline="30000"/>
                            <a:t>2</a:t>
                          </a:r>
                          <a:r>
                            <a:rPr lang="en-US"/>
                            <a:t>·s (or L</a:t>
                          </a:r>
                          <a:r>
                            <a:rPr lang="en-US" baseline="30000"/>
                            <a:t>2</a:t>
                          </a:r>
                          <a:r>
                            <a:rPr lang="en-US"/>
                            <a:t> mol</a:t>
                          </a:r>
                          <a:r>
                            <a:rPr lang="en-US" baseline="30000"/>
                            <a:t>−2</a:t>
                          </a:r>
                          <a:r>
                            <a:rPr lang="en-US"/>
                            <a:t> s</a:t>
                          </a:r>
                          <a:r>
                            <a:rPr lang="en-US" baseline="30000"/>
                            <a:t>−1</a:t>
                          </a:r>
                          <a:r>
                            <a:rPr lang="en-US"/>
                            <a:t>)</a:t>
                          </a:r>
                        </a:p>
                      </a:txBody>
                      <a:tcPr anchor="ctr"/>
                    </a:tc>
                    <a:extLst>
                      <a:ext uri="{0D108BD9-81ED-4DB2-BD59-A6C34878D82A}">
                        <a16:rowId xmlns:a16="http://schemas.microsoft.com/office/drawing/2014/main" val="4278457562"/>
                      </a:ext>
                    </a:extLst>
                  </a:tr>
                  <a:tr h="1295400">
                    <a:tc>
                      <a:txBody>
                        <a:bodyPr/>
                        <a:lstStyle/>
                        <a:p>
                          <a:r>
                            <a:rPr lang="en-US"/>
                            <a:t>General formula:</a:t>
                          </a:r>
                        </a:p>
                      </a:txBody>
                      <a:tcPr anchor="ctr"/>
                    </a:tc>
                    <a:tc>
                      <a:txBody>
                        <a:bodyPr/>
                        <a:lstStyle/>
                        <a:p>
                          <a:endParaRPr lang="en-US"/>
                        </a:p>
                      </a:txBody>
                      <a:tcPr>
                        <a:blipFill>
                          <a:blip r:embed="rId3"/>
                          <a:stretch>
                            <a:fillRect l="-100309" t="-143192" r="-309" b="-1408"/>
                          </a:stretch>
                        </a:blipFill>
                      </a:tcPr>
                    </a:tc>
                    <a:extLst>
                      <a:ext uri="{0D108BD9-81ED-4DB2-BD59-A6C34878D82A}">
                        <a16:rowId xmlns:a16="http://schemas.microsoft.com/office/drawing/2014/main" val="3492178713"/>
                      </a:ext>
                    </a:extLst>
                  </a:tr>
                </a:tbl>
              </a:graphicData>
            </a:graphic>
          </p:graphicFrame>
        </mc:Fallback>
      </mc:AlternateContent>
      <p:sp>
        <p:nvSpPr>
          <p:cNvPr id="3" name="Content Placeholder 2"/>
          <p:cNvSpPr>
            <a:spLocks noGrp="1"/>
          </p:cNvSpPr>
          <p:nvPr>
            <p:ph idx="1"/>
          </p:nvPr>
        </p:nvSpPr>
        <p:spPr>
          <a:xfrm>
            <a:off x="457200" y="5181600"/>
            <a:ext cx="8229600" cy="1371600"/>
          </a:xfrm>
        </p:spPr>
        <p:txBody>
          <a:bodyPr/>
          <a:lstStyle/>
          <a:p>
            <a:r>
              <a:rPr lang="en-US" altLang="en-US" dirty="0"/>
              <a:t>The value of </a:t>
            </a:r>
            <a:r>
              <a:rPr lang="en-US" altLang="en-US" i="1" dirty="0"/>
              <a:t>k</a:t>
            </a:r>
            <a:r>
              <a:rPr lang="en-US" altLang="en-US" dirty="0"/>
              <a:t> is easily determined from experimental rate data. The </a:t>
            </a:r>
            <a:r>
              <a:rPr lang="en-US" altLang="en-US" b="1" i="1" dirty="0"/>
              <a:t>units</a:t>
            </a:r>
            <a:r>
              <a:rPr lang="en-US" altLang="en-US" dirty="0"/>
              <a:t> of </a:t>
            </a:r>
            <a:r>
              <a:rPr lang="en-US" altLang="en-US" i="1" dirty="0"/>
              <a:t>k</a:t>
            </a:r>
            <a:r>
              <a:rPr lang="en-US" altLang="en-US" dirty="0"/>
              <a:t> depend on the overall reaction order.</a:t>
            </a:r>
          </a:p>
          <a:p>
            <a:pPr marL="0" indent="0">
              <a:buNone/>
            </a:pPr>
            <a:r>
              <a:rPr lang="en-US" altLang="en-US" b="1" dirty="0"/>
              <a:t> </a:t>
            </a:r>
          </a:p>
        </p:txBody>
      </p:sp>
    </p:spTree>
    <p:extLst>
      <p:ext uri="{BB962C8B-B14F-4D97-AF65-F5344CB8AC3E}">
        <p14:creationId xmlns:p14="http://schemas.microsoft.com/office/powerpoint/2010/main" val="33305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Information Sequence to Determine the Kinetic Parameters of a Reaction</a:t>
            </a:r>
            <a:endParaRPr lang="en-US" dirty="0"/>
          </a:p>
        </p:txBody>
      </p:sp>
      <p:pic>
        <p:nvPicPr>
          <p:cNvPr id="6" name="Picture 5" descr="A flowchart is shown. Starting with a series of plots of concentration vs. time, determine the slope of the tangent at t0 for each plot. With the initial rates, compare initial rates when [A] changes and [B] is held constant (and vice versa). With reaction orders, substitute initial rates, orders, and concentration into rate = k[A]^m [B]^n, and solve for k. The result is the rate constant (k) and the actual rate la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92" y="2554302"/>
            <a:ext cx="8323817" cy="1857600"/>
          </a:xfrm>
          <a:prstGeom prst="rect">
            <a:avLst/>
          </a:prstGeom>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16.9</a:t>
            </a:r>
          </a:p>
        </p:txBody>
      </p:sp>
    </p:spTree>
    <p:extLst>
      <p:ext uri="{BB962C8B-B14F-4D97-AF65-F5344CB8AC3E}">
        <p14:creationId xmlns:p14="http://schemas.microsoft.com/office/powerpoint/2010/main" val="411444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16.3 – Problem</a:t>
            </a:r>
            <a:endParaRPr lang="en-US" dirty="0"/>
          </a:p>
        </p:txBody>
      </p:sp>
      <p:sp>
        <p:nvSpPr>
          <p:cNvPr id="3" name="Content Placeholder 2"/>
          <p:cNvSpPr>
            <a:spLocks noGrp="1"/>
          </p:cNvSpPr>
          <p:nvPr>
            <p:ph idx="1"/>
          </p:nvPr>
        </p:nvSpPr>
        <p:spPr>
          <a:xfrm>
            <a:off x="457200" y="990600"/>
            <a:ext cx="8229600" cy="1752600"/>
          </a:xfrm>
        </p:spPr>
        <p:txBody>
          <a:bodyPr/>
          <a:lstStyle/>
          <a:p>
            <a:pPr marL="0" indent="0" algn="ctr">
              <a:buNone/>
            </a:pPr>
            <a:r>
              <a:rPr lang="en-US" b="1" dirty="0"/>
              <a:t>Determining Reaction Orders and Rate Constants from Rate Data</a:t>
            </a:r>
            <a:endParaRPr lang="en-US" altLang="en-US" b="1" dirty="0"/>
          </a:p>
          <a:p>
            <a:r>
              <a:rPr lang="en-US" altLang="en-US" b="1" dirty="0"/>
              <a:t>PROBLEM:</a:t>
            </a:r>
            <a:r>
              <a:rPr lang="en-US" altLang="en-US" dirty="0"/>
              <a:t> </a:t>
            </a:r>
            <a:r>
              <a:rPr lang="en-US" altLang="en-US" dirty="0" smtClean="0"/>
              <a:t> </a:t>
            </a:r>
            <a:r>
              <a:rPr lang="en-US" dirty="0"/>
              <a:t>Many gaseous reactions occur in car engines and exhaust systems. One of these </a:t>
            </a:r>
            <a:r>
              <a:rPr lang="en-US" dirty="0" smtClean="0"/>
              <a:t>is</a:t>
            </a:r>
            <a:endParaRPr lang="en-US" sz="2000" dirty="0"/>
          </a:p>
        </p:txBody>
      </p:sp>
      <p:graphicFrame>
        <p:nvGraphicFramePr>
          <p:cNvPr id="7" name="Object 3"/>
          <p:cNvGraphicFramePr>
            <a:graphicFrameLocks noChangeAspect="1"/>
          </p:cNvGraphicFramePr>
          <p:nvPr>
            <p:extLst>
              <p:ext uri="{D42A27DB-BD31-4B8C-83A1-F6EECF244321}">
                <p14:modId xmlns:p14="http://schemas.microsoft.com/office/powerpoint/2010/main" val="37766540"/>
              </p:ext>
            </p:extLst>
          </p:nvPr>
        </p:nvGraphicFramePr>
        <p:xfrm>
          <a:off x="838200" y="2717800"/>
          <a:ext cx="7874000" cy="558800"/>
        </p:xfrm>
        <a:graphic>
          <a:graphicData uri="http://schemas.openxmlformats.org/presentationml/2006/ole">
            <mc:AlternateContent xmlns:mc="http://schemas.openxmlformats.org/markup-compatibility/2006">
              <mc:Choice xmlns:v="urn:schemas-microsoft-com:vml" Requires="v">
                <p:oleObj spid="_x0000_s19498" name="Equation" r:id="rId3" imgW="3936960" imgH="279360" progId="Equation.DSMT4">
                  <p:embed/>
                </p:oleObj>
              </mc:Choice>
              <mc:Fallback>
                <p:oleObj name="Equation" r:id="rId3" imgW="3936960" imgH="27936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717800"/>
                        <a:ext cx="7874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276600"/>
            <a:ext cx="8229600" cy="1219200"/>
          </a:xfrm>
        </p:spPr>
        <p:txBody>
          <a:bodyPr/>
          <a:lstStyle/>
          <a:p>
            <a:pPr marL="344488" lvl="0" indent="0" defTabSz="914400" eaLnBrk="0" fontAlgn="base" hangingPunct="0">
              <a:spcBef>
                <a:spcPct val="0"/>
              </a:spcBef>
              <a:spcAft>
                <a:spcPct val="0"/>
              </a:spcAft>
              <a:buNone/>
            </a:pPr>
            <a:r>
              <a:rPr lang="en-US" altLang="en-US" b="1" dirty="0">
                <a:solidFill>
                  <a:prstClr val="black"/>
                </a:solidFill>
              </a:rPr>
              <a:t>(a)</a:t>
            </a:r>
            <a:r>
              <a:rPr lang="en-US" altLang="en-US" dirty="0">
                <a:solidFill>
                  <a:prstClr val="black"/>
                </a:solidFill>
              </a:rPr>
              <a:t> Use the following data to determine the individual and overall reaction orders.</a:t>
            </a:r>
          </a:p>
          <a:p>
            <a:pPr marL="344488" lvl="0" indent="0" defTabSz="914400" eaLnBrk="0" fontAlgn="base" hangingPunct="0">
              <a:spcBef>
                <a:spcPct val="0"/>
              </a:spcBef>
              <a:spcAft>
                <a:spcPct val="0"/>
              </a:spcAft>
              <a:buNone/>
            </a:pPr>
            <a:r>
              <a:rPr lang="en-US" altLang="en-US" b="1" dirty="0">
                <a:solidFill>
                  <a:prstClr val="black"/>
                </a:solidFill>
              </a:rPr>
              <a:t>(b)</a:t>
            </a:r>
            <a:r>
              <a:rPr lang="en-US" altLang="en-US" dirty="0">
                <a:solidFill>
                  <a:prstClr val="black"/>
                </a:solidFill>
              </a:rPr>
              <a:t> Calculate </a:t>
            </a:r>
            <a:r>
              <a:rPr lang="en-US" altLang="en-US" i="1" dirty="0">
                <a:solidFill>
                  <a:prstClr val="black"/>
                </a:solidFill>
              </a:rPr>
              <a:t>k</a:t>
            </a:r>
            <a:r>
              <a:rPr lang="en-US" altLang="en-US" dirty="0">
                <a:solidFill>
                  <a:prstClr val="black"/>
                </a:solidFill>
              </a:rPr>
              <a:t> using the data from experiment </a:t>
            </a:r>
            <a:r>
              <a:rPr lang="en-US" altLang="en-US" dirty="0" smtClean="0">
                <a:solidFill>
                  <a:prstClr val="black"/>
                </a:solidFill>
              </a:rPr>
              <a:t>1</a:t>
            </a:r>
            <a:endParaRPr lang="en-US" altLang="en-US" dirty="0">
              <a:solidFill>
                <a:prstClr val="black"/>
              </a:solidFill>
            </a:endParaRPr>
          </a:p>
        </p:txBody>
      </p:sp>
      <p:graphicFrame>
        <p:nvGraphicFramePr>
          <p:cNvPr id="8" name="Table 5"/>
          <p:cNvGraphicFramePr>
            <a:graphicFrameLocks noGrp="1"/>
          </p:cNvGraphicFramePr>
          <p:nvPr>
            <p:extLst>
              <p:ext uri="{D42A27DB-BD31-4B8C-83A1-F6EECF244321}">
                <p14:modId xmlns:p14="http://schemas.microsoft.com/office/powerpoint/2010/main" val="2441333506"/>
              </p:ext>
            </p:extLst>
          </p:nvPr>
        </p:nvGraphicFramePr>
        <p:xfrm>
          <a:off x="628650" y="4572000"/>
          <a:ext cx="7886700" cy="1737360"/>
        </p:xfrm>
        <a:graphic>
          <a:graphicData uri="http://schemas.openxmlformats.org/drawingml/2006/table">
            <a:tbl>
              <a:tblPr firstRow="1">
                <a:tableStyleId>{5940675A-B579-460E-94D1-54222C63F5DA}</a:tableStyleId>
              </a:tblPr>
              <a:tblGrid>
                <a:gridCol w="1971675">
                  <a:extLst>
                    <a:ext uri="{9D8B030D-6E8A-4147-A177-3AD203B41FA5}">
                      <a16:colId xmlns:a16="http://schemas.microsoft.com/office/drawing/2014/main" xmlns="" val="1194479943"/>
                    </a:ext>
                  </a:extLst>
                </a:gridCol>
                <a:gridCol w="1971675">
                  <a:extLst>
                    <a:ext uri="{9D8B030D-6E8A-4147-A177-3AD203B41FA5}">
                      <a16:colId xmlns:a16="http://schemas.microsoft.com/office/drawing/2014/main" xmlns="" val="3142807363"/>
                    </a:ext>
                  </a:extLst>
                </a:gridCol>
                <a:gridCol w="1971675">
                  <a:extLst>
                    <a:ext uri="{9D8B030D-6E8A-4147-A177-3AD203B41FA5}">
                      <a16:colId xmlns:a16="http://schemas.microsoft.com/office/drawing/2014/main" xmlns="" val="3237729427"/>
                    </a:ext>
                  </a:extLst>
                </a:gridCol>
                <a:gridCol w="1971675">
                  <a:extLst>
                    <a:ext uri="{9D8B030D-6E8A-4147-A177-3AD203B41FA5}">
                      <a16:colId xmlns:a16="http://schemas.microsoft.com/office/drawing/2014/main" xmlns="" val="2361183282"/>
                    </a:ext>
                  </a:extLst>
                </a:gridCol>
              </a:tblGrid>
              <a:tr h="0">
                <a:tc>
                  <a:txBody>
                    <a:bodyPr/>
                    <a:lstStyle/>
                    <a:p>
                      <a:pPr algn="ctr"/>
                      <a:r>
                        <a:rPr lang="en-US" b="1" dirty="0"/>
                        <a:t>Experiment</a:t>
                      </a:r>
                    </a:p>
                  </a:txBody>
                  <a:tcPr anchor="ctr"/>
                </a:tc>
                <a:tc>
                  <a:txBody>
                    <a:bodyPr/>
                    <a:lstStyle/>
                    <a:p>
                      <a:pPr algn="ctr"/>
                      <a:r>
                        <a:rPr lang="en-US" b="1" dirty="0"/>
                        <a:t>Initial Rate (</a:t>
                      </a:r>
                      <a:r>
                        <a:rPr lang="en-US" b="1" dirty="0" err="1"/>
                        <a:t>mol</a:t>
                      </a:r>
                      <a:r>
                        <a:rPr lang="en-US" b="1" dirty="0"/>
                        <a:t>/L·s)</a:t>
                      </a:r>
                    </a:p>
                  </a:txBody>
                  <a:tcPr anchor="ctr"/>
                </a:tc>
                <a:tc>
                  <a:txBody>
                    <a:bodyPr/>
                    <a:lstStyle/>
                    <a:p>
                      <a:pPr algn="ctr"/>
                      <a:r>
                        <a:rPr lang="en-US" b="1" dirty="0"/>
                        <a:t>Initial [NO</a:t>
                      </a:r>
                      <a:r>
                        <a:rPr lang="en-US" b="1" baseline="-25000" dirty="0"/>
                        <a:t>2</a:t>
                      </a:r>
                      <a:r>
                        <a:rPr lang="en-US" b="1" dirty="0"/>
                        <a:t>] (</a:t>
                      </a:r>
                      <a:r>
                        <a:rPr lang="en-US" b="1" dirty="0" err="1"/>
                        <a:t>mol</a:t>
                      </a:r>
                      <a:r>
                        <a:rPr lang="en-US" b="1" dirty="0"/>
                        <a:t>/L)</a:t>
                      </a:r>
                    </a:p>
                  </a:txBody>
                  <a:tcPr anchor="ctr"/>
                </a:tc>
                <a:tc>
                  <a:txBody>
                    <a:bodyPr/>
                    <a:lstStyle/>
                    <a:p>
                      <a:pPr algn="ctr"/>
                      <a:r>
                        <a:rPr lang="en-US" b="1" dirty="0"/>
                        <a:t>Initial [CO] (</a:t>
                      </a:r>
                      <a:r>
                        <a:rPr lang="en-US" b="1" dirty="0" err="1"/>
                        <a:t>mol</a:t>
                      </a:r>
                      <a:r>
                        <a:rPr lang="en-US" b="1" dirty="0"/>
                        <a:t>/L)</a:t>
                      </a:r>
                    </a:p>
                  </a:txBody>
                  <a:tcPr anchor="ctr"/>
                </a:tc>
                <a:extLst>
                  <a:ext uri="{0D108BD9-81ED-4DB2-BD59-A6C34878D82A}">
                    <a16:rowId xmlns:a16="http://schemas.microsoft.com/office/drawing/2014/main" xmlns="" val="2065491480"/>
                  </a:ext>
                </a:extLst>
              </a:tr>
              <a:tr h="0">
                <a:tc>
                  <a:txBody>
                    <a:bodyPr/>
                    <a:lstStyle/>
                    <a:p>
                      <a:pPr algn="ctr"/>
                      <a:r>
                        <a:rPr lang="en-US"/>
                        <a:t>1</a:t>
                      </a:r>
                    </a:p>
                  </a:txBody>
                  <a:tcPr anchor="ctr"/>
                </a:tc>
                <a:tc>
                  <a:txBody>
                    <a:bodyPr/>
                    <a:lstStyle/>
                    <a:p>
                      <a:pPr algn="ctr"/>
                      <a:r>
                        <a:rPr lang="en-US"/>
                        <a:t>0.0050</a:t>
                      </a:r>
                    </a:p>
                  </a:txBody>
                  <a:tcPr anchor="ctr"/>
                </a:tc>
                <a:tc>
                  <a:txBody>
                    <a:bodyPr/>
                    <a:lstStyle/>
                    <a:p>
                      <a:pPr algn="ctr"/>
                      <a:r>
                        <a:rPr lang="en-US"/>
                        <a:t>0.10</a:t>
                      </a:r>
                    </a:p>
                  </a:txBody>
                  <a:tcPr anchor="ctr"/>
                </a:tc>
                <a:tc>
                  <a:txBody>
                    <a:bodyPr/>
                    <a:lstStyle/>
                    <a:p>
                      <a:pPr algn="ctr"/>
                      <a:r>
                        <a:rPr lang="en-US"/>
                        <a:t>0.10</a:t>
                      </a:r>
                    </a:p>
                  </a:txBody>
                  <a:tcPr anchor="ctr"/>
                </a:tc>
                <a:extLst>
                  <a:ext uri="{0D108BD9-81ED-4DB2-BD59-A6C34878D82A}">
                    <a16:rowId xmlns:a16="http://schemas.microsoft.com/office/drawing/2014/main" xmlns="" val="1722506944"/>
                  </a:ext>
                </a:extLst>
              </a:tr>
              <a:tr h="0">
                <a:tc>
                  <a:txBody>
                    <a:bodyPr/>
                    <a:lstStyle/>
                    <a:p>
                      <a:pPr algn="ctr"/>
                      <a:r>
                        <a:rPr lang="en-US"/>
                        <a:t>2</a:t>
                      </a:r>
                    </a:p>
                  </a:txBody>
                  <a:tcPr anchor="ctr"/>
                </a:tc>
                <a:tc>
                  <a:txBody>
                    <a:bodyPr/>
                    <a:lstStyle/>
                    <a:p>
                      <a:pPr algn="ctr"/>
                      <a:r>
                        <a:rPr lang="en-US"/>
                        <a:t>0.080  </a:t>
                      </a:r>
                    </a:p>
                  </a:txBody>
                  <a:tcPr anchor="ctr"/>
                </a:tc>
                <a:tc>
                  <a:txBody>
                    <a:bodyPr/>
                    <a:lstStyle/>
                    <a:p>
                      <a:pPr algn="ctr"/>
                      <a:r>
                        <a:rPr lang="en-US"/>
                        <a:t>0.40</a:t>
                      </a:r>
                    </a:p>
                  </a:txBody>
                  <a:tcPr anchor="ctr"/>
                </a:tc>
                <a:tc>
                  <a:txBody>
                    <a:bodyPr/>
                    <a:lstStyle/>
                    <a:p>
                      <a:pPr algn="ctr"/>
                      <a:r>
                        <a:rPr lang="en-US"/>
                        <a:t>0.10</a:t>
                      </a:r>
                    </a:p>
                  </a:txBody>
                  <a:tcPr anchor="ctr"/>
                </a:tc>
                <a:extLst>
                  <a:ext uri="{0D108BD9-81ED-4DB2-BD59-A6C34878D82A}">
                    <a16:rowId xmlns:a16="http://schemas.microsoft.com/office/drawing/2014/main" xmlns="" val="2295522569"/>
                  </a:ext>
                </a:extLst>
              </a:tr>
              <a:tr h="0">
                <a:tc>
                  <a:txBody>
                    <a:bodyPr/>
                    <a:lstStyle/>
                    <a:p>
                      <a:pPr algn="ctr"/>
                      <a:r>
                        <a:rPr lang="en-US"/>
                        <a:t>3</a:t>
                      </a:r>
                    </a:p>
                  </a:txBody>
                  <a:tcPr anchor="ctr"/>
                </a:tc>
                <a:tc>
                  <a:txBody>
                    <a:bodyPr/>
                    <a:lstStyle/>
                    <a:p>
                      <a:pPr algn="ctr"/>
                      <a:r>
                        <a:rPr lang="en-US"/>
                        <a:t>0.0050</a:t>
                      </a:r>
                    </a:p>
                  </a:txBody>
                  <a:tcPr anchor="ctr"/>
                </a:tc>
                <a:tc>
                  <a:txBody>
                    <a:bodyPr/>
                    <a:lstStyle/>
                    <a:p>
                      <a:pPr algn="ctr"/>
                      <a:r>
                        <a:rPr lang="en-US"/>
                        <a:t>0.10</a:t>
                      </a:r>
                    </a:p>
                  </a:txBody>
                  <a:tcPr anchor="ctr"/>
                </a:tc>
                <a:tc>
                  <a:txBody>
                    <a:bodyPr/>
                    <a:lstStyle/>
                    <a:p>
                      <a:pPr algn="ctr"/>
                      <a:r>
                        <a:rPr lang="en-US" dirty="0"/>
                        <a:t>0.20</a:t>
                      </a:r>
                    </a:p>
                  </a:txBody>
                  <a:tcPr anchor="ctr"/>
                </a:tc>
                <a:extLst>
                  <a:ext uri="{0D108BD9-81ED-4DB2-BD59-A6C34878D82A}">
                    <a16:rowId xmlns:a16="http://schemas.microsoft.com/office/drawing/2014/main" xmlns="" val="3537783677"/>
                  </a:ext>
                </a:extLst>
              </a:tr>
            </a:tbl>
          </a:graphicData>
        </a:graphic>
      </p:graphicFrame>
    </p:spTree>
    <p:extLst>
      <p:ext uri="{BB962C8B-B14F-4D97-AF65-F5344CB8AC3E}">
        <p14:creationId xmlns:p14="http://schemas.microsoft.com/office/powerpoint/2010/main" val="26655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16.3 – Plan</a:t>
            </a:r>
            <a:endParaRPr lang="en-US" dirty="0"/>
          </a:p>
        </p:txBody>
      </p:sp>
      <p:sp>
        <p:nvSpPr>
          <p:cNvPr id="3" name="Content Placeholder 2"/>
          <p:cNvSpPr>
            <a:spLocks noGrp="1"/>
          </p:cNvSpPr>
          <p:nvPr>
            <p:ph idx="1"/>
          </p:nvPr>
        </p:nvSpPr>
        <p:spPr/>
        <p:txBody>
          <a:bodyPr/>
          <a:lstStyle/>
          <a:p>
            <a:r>
              <a:rPr lang="en-US" altLang="en-US" b="1" dirty="0"/>
              <a:t>PLAN: </a:t>
            </a:r>
            <a:r>
              <a:rPr lang="en-US" b="1" dirty="0"/>
              <a:t>(a)</a:t>
            </a:r>
            <a:r>
              <a:rPr lang="en-US" dirty="0"/>
              <a:t> We need to solve the general rate law for </a:t>
            </a:r>
            <a:r>
              <a:rPr lang="en-US" i="1" dirty="0"/>
              <a:t>m</a:t>
            </a:r>
            <a:r>
              <a:rPr lang="en-US" dirty="0"/>
              <a:t> and for </a:t>
            </a:r>
            <a:r>
              <a:rPr lang="en-US" i="1" dirty="0"/>
              <a:t>n</a:t>
            </a:r>
            <a:r>
              <a:rPr lang="en-US" dirty="0"/>
              <a:t> and then add those orders to get the overall order. To solve for each exponent, we proceed as in the text, taking the ratio of the rate laws for two experiments in which only the reactant in question changes. </a:t>
            </a:r>
            <a:r>
              <a:rPr lang="en-US" b="1" dirty="0"/>
              <a:t>(b)</a:t>
            </a:r>
            <a:r>
              <a:rPr lang="en-US" dirty="0"/>
              <a:t> We substitute the values for the rate and the reactant concentrations from experiment 1 into the rate law and solve for </a:t>
            </a:r>
            <a:r>
              <a:rPr lang="en-US" i="1" dirty="0"/>
              <a:t>k</a:t>
            </a:r>
            <a:r>
              <a:rPr lang="en-US" dirty="0"/>
              <a:t>.</a:t>
            </a:r>
          </a:p>
        </p:txBody>
      </p:sp>
    </p:spTree>
    <p:extLst>
      <p:ext uri="{BB962C8B-B14F-4D97-AF65-F5344CB8AC3E}">
        <p14:creationId xmlns:p14="http://schemas.microsoft.com/office/powerpoint/2010/main" val="210776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16.3 – Solution (a), Part 1</a:t>
            </a:r>
            <a:endParaRPr lang="en-US" dirty="0"/>
          </a:p>
        </p:txBody>
      </p:sp>
      <p:sp>
        <p:nvSpPr>
          <p:cNvPr id="3" name="Content Placeholder 2"/>
          <p:cNvSpPr>
            <a:spLocks noGrp="1"/>
          </p:cNvSpPr>
          <p:nvPr>
            <p:ph idx="1"/>
          </p:nvPr>
        </p:nvSpPr>
        <p:spPr/>
        <p:txBody>
          <a:bodyPr/>
          <a:lstStyle/>
          <a:p>
            <a:r>
              <a:rPr lang="en-US" altLang="en-US" b="1" dirty="0"/>
              <a:t>SOLUTION:   </a:t>
            </a:r>
            <a:r>
              <a:rPr lang="en-US" b="1" dirty="0"/>
              <a:t>(a)</a:t>
            </a:r>
            <a:r>
              <a:rPr lang="en-US" dirty="0"/>
              <a:t> Calculating </a:t>
            </a:r>
            <a:r>
              <a:rPr lang="en-US" i="1" dirty="0"/>
              <a:t>m</a:t>
            </a:r>
            <a:r>
              <a:rPr lang="en-US" dirty="0"/>
              <a:t> in [NO</a:t>
            </a:r>
            <a:r>
              <a:rPr lang="en-US" baseline="-25000" dirty="0"/>
              <a:t>2</a:t>
            </a:r>
            <a:r>
              <a:rPr lang="en-US" dirty="0"/>
              <a:t>]</a:t>
            </a:r>
            <a:r>
              <a:rPr lang="en-US" i="1" baseline="30000" dirty="0"/>
              <a:t>m</a:t>
            </a:r>
            <a:r>
              <a:rPr lang="en-US" dirty="0"/>
              <a:t>: We take the ratio of the rate laws for experiments 1 and 2, in which [NO</a:t>
            </a:r>
            <a:r>
              <a:rPr lang="en-US" baseline="-25000" dirty="0"/>
              <a:t>2</a:t>
            </a:r>
            <a:r>
              <a:rPr lang="en-US" dirty="0"/>
              <a:t>] varies but [CO] is constant</a:t>
            </a:r>
            <a:r>
              <a:rPr 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2073663910"/>
              </p:ext>
            </p:extLst>
          </p:nvPr>
        </p:nvGraphicFramePr>
        <p:xfrm>
          <a:off x="688975" y="2362200"/>
          <a:ext cx="8251825" cy="1006475"/>
        </p:xfrm>
        <a:graphic>
          <a:graphicData uri="http://schemas.openxmlformats.org/presentationml/2006/ole">
            <mc:AlternateContent xmlns:mc="http://schemas.openxmlformats.org/markup-compatibility/2006">
              <mc:Choice xmlns:v="urn:schemas-microsoft-com:vml" Requires="v">
                <p:oleObj spid="_x0000_s20521" name="Equation" r:id="rId3" imgW="4584600" imgH="558720" progId="Equation.DSMT4">
                  <p:embed/>
                </p:oleObj>
              </mc:Choice>
              <mc:Fallback>
                <p:oleObj name="Equation" r:id="rId3" imgW="4584600" imgH="558720" progId="Equation.DSMT4">
                  <p:embed/>
                  <p:pic>
                    <p:nvPicPr>
                      <p:cNvPr id="0" name="Object 9"/>
                      <p:cNvPicPr>
                        <a:picLocks noChangeAspect="1" noChangeArrowheads="1"/>
                      </p:cNvPicPr>
                      <p:nvPr/>
                    </p:nvPicPr>
                    <p:blipFill>
                      <a:blip r:embed="rId4"/>
                      <a:srcRect/>
                      <a:stretch>
                        <a:fillRect/>
                      </a:stretch>
                    </p:blipFill>
                    <p:spPr bwMode="auto">
                      <a:xfrm>
                        <a:off x="688975" y="2362200"/>
                        <a:ext cx="8251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581400"/>
            <a:ext cx="8229600" cy="1054100"/>
          </a:xfrm>
        </p:spPr>
        <p:txBody>
          <a:bodyPr/>
          <a:lstStyle/>
          <a:p>
            <a:pPr marL="344488" lvl="0" indent="0">
              <a:buNone/>
            </a:pPr>
            <a:r>
              <a:rPr lang="en-US" dirty="0">
                <a:solidFill>
                  <a:prstClr val="black"/>
                </a:solidFill>
              </a:rPr>
              <a:t>This gives 16 = (4.0)</a:t>
            </a:r>
            <a:r>
              <a:rPr lang="en-US" i="1" baseline="30000" dirty="0">
                <a:solidFill>
                  <a:prstClr val="black"/>
                </a:solidFill>
              </a:rPr>
              <a:t>m</a:t>
            </a:r>
            <a:r>
              <a:rPr lang="en-US" i="1" dirty="0">
                <a:solidFill>
                  <a:prstClr val="black"/>
                </a:solidFill>
              </a:rPr>
              <a:t>,</a:t>
            </a:r>
            <a:r>
              <a:rPr lang="en-US" dirty="0">
                <a:solidFill>
                  <a:prstClr val="black"/>
                </a:solidFill>
              </a:rPr>
              <a:t> so we have </a:t>
            </a:r>
            <a:r>
              <a:rPr lang="en-US" i="1" dirty="0">
                <a:solidFill>
                  <a:prstClr val="black"/>
                </a:solidFill>
              </a:rPr>
              <a:t>m</a:t>
            </a:r>
            <a:r>
              <a:rPr lang="en-US" dirty="0">
                <a:solidFill>
                  <a:prstClr val="black"/>
                </a:solidFill>
              </a:rPr>
              <a:t> = log 16/log 4.0 = 2.0.</a:t>
            </a:r>
          </a:p>
          <a:p>
            <a:pPr marL="344488" lvl="0" indent="0">
              <a:buNone/>
            </a:pPr>
            <a:r>
              <a:rPr lang="en-US" dirty="0">
                <a:solidFill>
                  <a:prstClr val="black"/>
                </a:solidFill>
              </a:rPr>
              <a:t>The reaction is second order in NO</a:t>
            </a:r>
            <a:r>
              <a:rPr lang="en-US" baseline="-25000" dirty="0">
                <a:solidFill>
                  <a:prstClr val="black"/>
                </a:solidFill>
              </a:rPr>
              <a:t>2</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79264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16.3 – Solution (a), Part 2</a:t>
            </a:r>
            <a:endParaRPr lang="en-US" dirty="0"/>
          </a:p>
        </p:txBody>
      </p:sp>
      <p:sp>
        <p:nvSpPr>
          <p:cNvPr id="3" name="Content Placeholder 2"/>
          <p:cNvSpPr>
            <a:spLocks noGrp="1"/>
          </p:cNvSpPr>
          <p:nvPr>
            <p:ph idx="1"/>
          </p:nvPr>
        </p:nvSpPr>
        <p:spPr>
          <a:xfrm>
            <a:off x="457200" y="990600"/>
            <a:ext cx="8229600" cy="1219200"/>
          </a:xfrm>
        </p:spPr>
        <p:txBody>
          <a:bodyPr/>
          <a:lstStyle/>
          <a:p>
            <a:r>
              <a:rPr lang="en-US" altLang="en-US" b="1" dirty="0"/>
              <a:t>SOLUTION:   (a) </a:t>
            </a:r>
            <a:r>
              <a:rPr lang="en-US" dirty="0"/>
              <a:t>Calculating </a:t>
            </a:r>
            <a:r>
              <a:rPr lang="en-US" i="1" dirty="0"/>
              <a:t>n</a:t>
            </a:r>
            <a:r>
              <a:rPr lang="en-US" dirty="0"/>
              <a:t> in [CO]</a:t>
            </a:r>
            <a:r>
              <a:rPr lang="en-US" i="1" baseline="30000" dirty="0"/>
              <a:t>n</a:t>
            </a:r>
            <a:r>
              <a:rPr lang="en-US" dirty="0"/>
              <a:t>: We take the ratio of the rate laws for experiments 1 and 3, in which [CO] varies but [NO</a:t>
            </a:r>
            <a:r>
              <a:rPr lang="en-US" baseline="-25000" dirty="0"/>
              <a:t>2</a:t>
            </a:r>
            <a:r>
              <a:rPr lang="en-US" dirty="0"/>
              <a:t>] is constant</a:t>
            </a:r>
            <a:r>
              <a:rPr lang="en-US" dirty="0" smtClean="0"/>
              <a:t>:</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921105879"/>
              </p:ext>
            </p:extLst>
          </p:nvPr>
        </p:nvGraphicFramePr>
        <p:xfrm>
          <a:off x="1181100" y="2209800"/>
          <a:ext cx="6781800" cy="1092200"/>
        </p:xfrm>
        <a:graphic>
          <a:graphicData uri="http://schemas.openxmlformats.org/presentationml/2006/ole">
            <mc:AlternateContent xmlns:mc="http://schemas.openxmlformats.org/markup-compatibility/2006">
              <mc:Choice xmlns:v="urn:schemas-microsoft-com:vml" Requires="v">
                <p:oleObj spid="_x0000_s21583" name="Equation" r:id="rId3" imgW="3390840" imgH="545760" progId="Equation.DSMT4">
                  <p:embed/>
                </p:oleObj>
              </mc:Choice>
              <mc:Fallback>
                <p:oleObj name="Equation" r:id="rId3" imgW="3390840" imgH="54576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2209800"/>
                        <a:ext cx="6781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393440"/>
            <a:ext cx="8229600" cy="1280160"/>
          </a:xfrm>
        </p:spPr>
        <p:txBody>
          <a:bodyPr/>
          <a:lstStyle/>
          <a:p>
            <a:pPr marL="344488" lvl="0" indent="0">
              <a:buNone/>
            </a:pPr>
            <a:r>
              <a:rPr lang="en-US" dirty="0">
                <a:solidFill>
                  <a:prstClr val="black"/>
                </a:solidFill>
              </a:rPr>
              <a:t>We have 1.0 = (2.0)</a:t>
            </a:r>
            <a:r>
              <a:rPr lang="en-US" i="1" baseline="30000" dirty="0">
                <a:solidFill>
                  <a:prstClr val="black"/>
                </a:solidFill>
              </a:rPr>
              <a:t>n</a:t>
            </a:r>
            <a:r>
              <a:rPr lang="en-US" i="1" dirty="0">
                <a:solidFill>
                  <a:prstClr val="black"/>
                </a:solidFill>
              </a:rPr>
              <a:t>,</a:t>
            </a:r>
            <a:r>
              <a:rPr lang="en-US" dirty="0">
                <a:solidFill>
                  <a:prstClr val="black"/>
                </a:solidFill>
              </a:rPr>
              <a:t> so </a:t>
            </a:r>
            <a:r>
              <a:rPr lang="en-US" i="1" dirty="0">
                <a:solidFill>
                  <a:prstClr val="black"/>
                </a:solidFill>
              </a:rPr>
              <a:t>n</a:t>
            </a:r>
            <a:r>
              <a:rPr lang="en-US" dirty="0">
                <a:solidFill>
                  <a:prstClr val="black"/>
                </a:solidFill>
              </a:rPr>
              <a:t> = 0. The rate does not change when [CO] varies, so the reaction is zero order in CO.</a:t>
            </a:r>
          </a:p>
          <a:p>
            <a:pPr marL="344488" lvl="0" indent="0">
              <a:buNone/>
            </a:pPr>
            <a:r>
              <a:rPr lang="en-US" dirty="0">
                <a:solidFill>
                  <a:prstClr val="black"/>
                </a:solidFill>
              </a:rPr>
              <a:t>Therefore, the rate law is</a:t>
            </a:r>
            <a:r>
              <a:rPr lang="en-US" dirty="0" smtClean="0">
                <a:solidFill>
                  <a:prstClr val="black"/>
                </a:solidFill>
              </a:rPr>
              <a:t>:</a:t>
            </a:r>
            <a:endParaRPr lang="en-US" dirty="0">
              <a:solidFill>
                <a:prstClr val="black"/>
              </a:solidFill>
            </a:endParaRPr>
          </a:p>
        </p:txBody>
      </p:sp>
      <p:graphicFrame>
        <p:nvGraphicFramePr>
          <p:cNvPr id="10" name="Object 5"/>
          <p:cNvGraphicFramePr>
            <a:graphicFrameLocks noChangeAspect="1"/>
          </p:cNvGraphicFramePr>
          <p:nvPr>
            <p:extLst>
              <p:ext uri="{D42A27DB-BD31-4B8C-83A1-F6EECF244321}">
                <p14:modId xmlns:p14="http://schemas.microsoft.com/office/powerpoint/2010/main" val="2214901361"/>
              </p:ext>
            </p:extLst>
          </p:nvPr>
        </p:nvGraphicFramePr>
        <p:xfrm>
          <a:off x="838200" y="4876800"/>
          <a:ext cx="4241800" cy="558800"/>
        </p:xfrm>
        <a:graphic>
          <a:graphicData uri="http://schemas.openxmlformats.org/presentationml/2006/ole">
            <mc:AlternateContent xmlns:mc="http://schemas.openxmlformats.org/markup-compatibility/2006">
              <mc:Choice xmlns:v="urn:schemas-microsoft-com:vml" Requires="v">
                <p:oleObj spid="_x0000_s21584" name="Equation" r:id="rId5" imgW="2120760" imgH="279360" progId="Equation.DSMT4">
                  <p:embed/>
                </p:oleObj>
              </mc:Choice>
              <mc:Fallback>
                <p:oleObj name="Equation" r:id="rId5" imgW="2120760" imgH="27936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876800"/>
                        <a:ext cx="4241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8"/>
          </p:nvPr>
        </p:nvSpPr>
        <p:spPr>
          <a:xfrm>
            <a:off x="457200" y="5539740"/>
            <a:ext cx="8229600" cy="480060"/>
          </a:xfrm>
        </p:spPr>
        <p:txBody>
          <a:bodyPr/>
          <a:lstStyle/>
          <a:p>
            <a:pPr marL="344488" lvl="0" indent="0">
              <a:buNone/>
            </a:pPr>
            <a:r>
              <a:rPr lang="en-US" dirty="0">
                <a:solidFill>
                  <a:prstClr val="black"/>
                </a:solidFill>
              </a:rPr>
              <a:t>The reaction is second order overall</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98210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16.3 – Solution (b)</a:t>
            </a:r>
            <a:endParaRPr lang="en-US" dirty="0"/>
          </a:p>
        </p:txBody>
      </p:sp>
      <p:sp>
        <p:nvSpPr>
          <p:cNvPr id="3" name="Content Placeholder 2"/>
          <p:cNvSpPr>
            <a:spLocks noGrp="1"/>
          </p:cNvSpPr>
          <p:nvPr>
            <p:ph idx="1"/>
          </p:nvPr>
        </p:nvSpPr>
        <p:spPr>
          <a:xfrm>
            <a:off x="457200" y="838200"/>
            <a:ext cx="8610600" cy="5562600"/>
          </a:xfrm>
        </p:spPr>
        <p:txBody>
          <a:bodyPr/>
          <a:lstStyle/>
          <a:p>
            <a:r>
              <a:rPr lang="en-US" altLang="en-US" b="1" dirty="0"/>
              <a:t>SOLUTION: (b) </a:t>
            </a:r>
            <a:r>
              <a:rPr lang="en-US" dirty="0"/>
              <a:t>From experiment 1, rate = 0.0050 </a:t>
            </a:r>
            <a:r>
              <a:rPr lang="en-US" dirty="0" err="1"/>
              <a:t>mol</a:t>
            </a:r>
            <a:r>
              <a:rPr lang="en-US" dirty="0"/>
              <a:t>/L</a:t>
            </a:r>
            <a:r>
              <a:rPr lang="en-US" b="1" dirty="0"/>
              <a:t>·</a:t>
            </a:r>
            <a:r>
              <a:rPr lang="en-US" dirty="0"/>
              <a:t>s and [NO</a:t>
            </a:r>
            <a:r>
              <a:rPr lang="en-US" baseline="-25000" dirty="0"/>
              <a:t>2</a:t>
            </a:r>
            <a:r>
              <a:rPr lang="en-US" dirty="0"/>
              <a:t>] = 0.10 </a:t>
            </a:r>
            <a:r>
              <a:rPr lang="en-US" dirty="0" err="1"/>
              <a:t>mol</a:t>
            </a:r>
            <a:r>
              <a:rPr lang="en-US" dirty="0"/>
              <a:t>/L. Calculating </a:t>
            </a:r>
            <a:r>
              <a:rPr lang="en-US" i="1" dirty="0"/>
              <a:t>k</a:t>
            </a:r>
            <a:r>
              <a:rPr lang="en-US" dirty="0" smtClean="0"/>
              <a: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63942487"/>
              </p:ext>
            </p:extLst>
          </p:nvPr>
        </p:nvGraphicFramePr>
        <p:xfrm>
          <a:off x="838200" y="1701800"/>
          <a:ext cx="4038600" cy="2108200"/>
        </p:xfrm>
        <a:graphic>
          <a:graphicData uri="http://schemas.openxmlformats.org/presentationml/2006/ole">
            <mc:AlternateContent xmlns:mc="http://schemas.openxmlformats.org/markup-compatibility/2006">
              <mc:Choice xmlns:v="urn:schemas-microsoft-com:vml" Requires="v">
                <p:oleObj spid="_x0000_s22570" name="Equation" r:id="rId3" imgW="2019240" imgH="1054080" progId="Equation.DSMT4">
                  <p:embed/>
                </p:oleObj>
              </mc:Choice>
              <mc:Fallback>
                <p:oleObj name="Equation" r:id="rId3" imgW="2019240" imgH="1054080" progId="Equation.DSMT4">
                  <p:embed/>
                  <p:pic>
                    <p:nvPicPr>
                      <p:cNvPr id="0" name="Object 3"/>
                      <p:cNvPicPr>
                        <a:picLocks noChangeAspect="1" noChangeArrowheads="1"/>
                      </p:cNvPicPr>
                      <p:nvPr/>
                    </p:nvPicPr>
                    <p:blipFill>
                      <a:blip r:embed="rId4"/>
                      <a:srcRect/>
                      <a:stretch>
                        <a:fillRect/>
                      </a:stretch>
                    </p:blipFill>
                    <p:spPr bwMode="auto">
                      <a:xfrm>
                        <a:off x="838200" y="1701800"/>
                        <a:ext cx="40386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97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16.4 – Problem</a:t>
            </a:r>
            <a:endParaRPr lang="en-US" dirty="0"/>
          </a:p>
        </p:txBody>
      </p:sp>
      <p:sp>
        <p:nvSpPr>
          <p:cNvPr id="3" name="Content Placeholder 2"/>
          <p:cNvSpPr>
            <a:spLocks noGrp="1"/>
          </p:cNvSpPr>
          <p:nvPr>
            <p:ph idx="1"/>
          </p:nvPr>
        </p:nvSpPr>
        <p:spPr>
          <a:xfrm>
            <a:off x="457200" y="990600"/>
            <a:ext cx="8229600" cy="5562600"/>
          </a:xfrm>
        </p:spPr>
        <p:txBody>
          <a:bodyPr/>
          <a:lstStyle/>
          <a:p>
            <a:pPr marL="0" indent="0" algn="ctr">
              <a:buNone/>
            </a:pPr>
            <a:r>
              <a:rPr lang="en-US" b="1" dirty="0"/>
              <a:t>Determining Reaction Orders from Molecular Scenes</a:t>
            </a:r>
            <a:endParaRPr lang="en-US" altLang="en-US" b="1" dirty="0"/>
          </a:p>
          <a:p>
            <a:r>
              <a:rPr lang="en-US" altLang="en-US" b="1" dirty="0"/>
              <a:t>PROBLEM:</a:t>
            </a:r>
            <a:r>
              <a:rPr lang="en-US" altLang="en-US" dirty="0"/>
              <a:t>    </a:t>
            </a:r>
            <a:r>
              <a:rPr lang="en-US" dirty="0"/>
              <a:t>At a particular temperature and volume, two gases, A </a:t>
            </a:r>
            <a:r>
              <a:rPr lang="en-US" i="1" dirty="0"/>
              <a:t>(red)</a:t>
            </a:r>
            <a:r>
              <a:rPr lang="en-US" dirty="0"/>
              <a:t> and B </a:t>
            </a:r>
            <a:r>
              <a:rPr lang="en-US" i="1" dirty="0"/>
              <a:t>(blue),</a:t>
            </a:r>
            <a:r>
              <a:rPr lang="en-US" dirty="0"/>
              <a:t> react. The following molecular scenes represent starting mixtures for four experiments:</a:t>
            </a:r>
          </a:p>
          <a:p>
            <a:endParaRPr lang="en-US" altLang="en-US" dirty="0"/>
          </a:p>
          <a:p>
            <a:endParaRPr lang="en-US" altLang="en-US" dirty="0"/>
          </a:p>
          <a:p>
            <a:endParaRPr lang="en-US" altLang="en-US" dirty="0"/>
          </a:p>
          <a:p>
            <a:pPr marL="344488" indent="0">
              <a:buNone/>
            </a:pPr>
            <a:r>
              <a:rPr lang="en-US" altLang="en-US" b="1" dirty="0"/>
              <a:t>(a) </a:t>
            </a:r>
            <a:r>
              <a:rPr lang="en-US" altLang="en-US" dirty="0"/>
              <a:t>What is the reaction order with respect to A? With respect to B? The overall order?</a:t>
            </a:r>
          </a:p>
          <a:p>
            <a:pPr marL="344488" indent="0">
              <a:buNone/>
            </a:pPr>
            <a:r>
              <a:rPr lang="en-US" altLang="en-US" b="1" dirty="0"/>
              <a:t>(b) </a:t>
            </a:r>
            <a:r>
              <a:rPr lang="en-US" altLang="en-US" dirty="0"/>
              <a:t>Write the rate law for the reaction.</a:t>
            </a:r>
          </a:p>
          <a:p>
            <a:pPr marL="344488" indent="0">
              <a:buNone/>
            </a:pPr>
            <a:r>
              <a:rPr lang="en-US" altLang="en-US" b="1" dirty="0"/>
              <a:t>(c) </a:t>
            </a:r>
            <a:r>
              <a:rPr lang="en-US" altLang="en-US" dirty="0"/>
              <a:t>Predict the initial rate of </a:t>
            </a:r>
            <a:r>
              <a:rPr lang="en-US" altLang="en-US" dirty="0" err="1"/>
              <a:t>Expt</a:t>
            </a:r>
            <a:r>
              <a:rPr lang="en-US" altLang="en-US" dirty="0"/>
              <a:t> 4.</a:t>
            </a:r>
          </a:p>
          <a:p>
            <a:endParaRPr lang="en-US" sz="2000" dirty="0"/>
          </a:p>
        </p:txBody>
      </p:sp>
      <p:pic>
        <p:nvPicPr>
          <p:cNvPr id="5" name="Picture 4" descr="Four scenes are shown, one for each experiment. Experiment 1 shows 2 red particles and 2 blue particles, with a rate of 0.50x10^-4. Experiment 2 shows 4 red particles and 2 blue, with a rate of 1.0x10^-4. Experiment 3 shows 2 red particles and 4 blue, with a rate of 2.0x10^-4. Experiment 4 shows 4 red particles and 4 blue, but the rate is unknown. All rates are expressed in mol/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098" y="2700880"/>
            <a:ext cx="5309802" cy="1668795"/>
          </a:xfrm>
          <a:prstGeom prst="rect">
            <a:avLst/>
          </a:prstGeom>
        </p:spPr>
      </p:pic>
    </p:spTree>
    <p:extLst>
      <p:ext uri="{BB962C8B-B14F-4D97-AF65-F5344CB8AC3E}">
        <p14:creationId xmlns:p14="http://schemas.microsoft.com/office/powerpoint/2010/main" val="411554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Arial" panose="020B0604020202020204" pitchFamily="34" charset="0"/>
              </a:rPr>
              <a:t>The Wide Range of Reaction Rates</a:t>
            </a:r>
            <a:endParaRPr lang="en-US" dirty="0"/>
          </a:p>
        </p:txBody>
      </p:sp>
      <p:pic>
        <p:nvPicPr>
          <p:cNvPr id="6" name="Picture 5" descr="Chemical processes occur over a wide range of rates. Some—like a neutralization, a precipitation, or an explosion—may take a second or less. Processes that include many reactions—like the ripening of fruit—take days to months. Human aging continues for decades, and the formation of coal from dead plants takes hundreds of millions of ye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86" y="2203479"/>
            <a:ext cx="8151226" cy="2451041"/>
          </a:xfrm>
          <a:prstGeom prst="rect">
            <a:avLst/>
          </a:prstGeom>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16.2</a:t>
            </a:r>
          </a:p>
        </p:txBody>
      </p:sp>
      <p:sp>
        <p:nvSpPr>
          <p:cNvPr id="4" name="Text Placeholder 3"/>
          <p:cNvSpPr>
            <a:spLocks noGrp="1"/>
          </p:cNvSpPr>
          <p:nvPr>
            <p:ph type="body" sz="quarter" idx="11"/>
          </p:nvPr>
        </p:nvSpPr>
        <p:spPr/>
        <p:txBody>
          <a:bodyPr/>
          <a:lstStyle/>
          <a:p>
            <a:r>
              <a:rPr lang="en-US" i="1" dirty="0"/>
              <a:t>Source: (explosion): © Crown Copyright/Health &amp; Safety Lab./Science Source; (fruit and baby): © Ruth </a:t>
            </a:r>
            <a:r>
              <a:rPr lang="en-US" i="1" dirty="0" err="1"/>
              <a:t>Melnick</a:t>
            </a:r>
            <a:r>
              <a:rPr lang="en-US" i="1" dirty="0"/>
              <a:t>; (landscape): © </a:t>
            </a:r>
            <a:r>
              <a:rPr lang="en-US" i="1" dirty="0" err="1"/>
              <a:t>Publiphoto</a:t>
            </a:r>
            <a:r>
              <a:rPr lang="en-US" i="1" dirty="0"/>
              <a:t>/Science Source</a:t>
            </a:r>
            <a:endParaRPr lang="en-US" dirty="0"/>
          </a:p>
        </p:txBody>
      </p:sp>
    </p:spTree>
    <p:extLst>
      <p:ext uri="{BB962C8B-B14F-4D97-AF65-F5344CB8AC3E}">
        <p14:creationId xmlns:p14="http://schemas.microsoft.com/office/powerpoint/2010/main" val="123262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16.4 – Plan</a:t>
            </a:r>
            <a:endParaRPr lang="en-US" dirty="0"/>
          </a:p>
        </p:txBody>
      </p:sp>
      <p:sp>
        <p:nvSpPr>
          <p:cNvPr id="3" name="Content Placeholder 2"/>
          <p:cNvSpPr>
            <a:spLocks noGrp="1"/>
          </p:cNvSpPr>
          <p:nvPr>
            <p:ph idx="1"/>
          </p:nvPr>
        </p:nvSpPr>
        <p:spPr/>
        <p:txBody>
          <a:bodyPr/>
          <a:lstStyle/>
          <a:p>
            <a:r>
              <a:rPr lang="en-US" altLang="en-US" b="1" dirty="0"/>
              <a:t>PLAN: </a:t>
            </a:r>
            <a:r>
              <a:rPr lang="en-US" b="1" dirty="0"/>
              <a:t>(a)</a:t>
            </a:r>
            <a:r>
              <a:rPr lang="en-US" dirty="0"/>
              <a:t> As before, we find the individual reaction orders by seeing how a change in each reactant changes the rate. In this case, however, instead of using concentration data, we count numbers of particles. The sum of the individual orders is the overall order. </a:t>
            </a:r>
            <a:r>
              <a:rPr lang="en-US" b="1" dirty="0"/>
              <a:t>(b)</a:t>
            </a:r>
            <a:r>
              <a:rPr lang="en-US" dirty="0"/>
              <a:t> To write the rate law, we use the orders from part (a) as exponents in the general rate law. </a:t>
            </a:r>
            <a:r>
              <a:rPr lang="en-US" b="1" dirty="0"/>
              <a:t>(c)</a:t>
            </a:r>
            <a:r>
              <a:rPr lang="en-US" dirty="0"/>
              <a:t> Using the results from </a:t>
            </a:r>
            <a:r>
              <a:rPr lang="en-US" dirty="0" err="1"/>
              <a:t>Expts</a:t>
            </a:r>
            <a:r>
              <a:rPr lang="en-US" dirty="0"/>
              <a:t> 1 through 3 and the rate law from part (b), we find the unknown initial rate of </a:t>
            </a:r>
            <a:r>
              <a:rPr lang="en-US" dirty="0" err="1"/>
              <a:t>Expt</a:t>
            </a:r>
            <a:r>
              <a:rPr lang="en-US" dirty="0"/>
              <a:t> 4.</a:t>
            </a:r>
            <a:r>
              <a:rPr lang="en-US" altLang="en-US" b="1" dirty="0"/>
              <a:t> </a:t>
            </a:r>
          </a:p>
          <a:p>
            <a:endParaRPr lang="en-US" sz="2000" dirty="0"/>
          </a:p>
        </p:txBody>
      </p:sp>
    </p:spTree>
    <p:extLst>
      <p:ext uri="{BB962C8B-B14F-4D97-AF65-F5344CB8AC3E}">
        <p14:creationId xmlns:p14="http://schemas.microsoft.com/office/powerpoint/2010/main" val="308665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16.4 – Solution (a)</a:t>
            </a:r>
            <a:endParaRPr lang="en-US" dirty="0"/>
          </a:p>
        </p:txBody>
      </p:sp>
      <p:sp>
        <p:nvSpPr>
          <p:cNvPr id="3" name="Content Placeholder 2"/>
          <p:cNvSpPr>
            <a:spLocks noGrp="1"/>
          </p:cNvSpPr>
          <p:nvPr>
            <p:ph idx="1"/>
          </p:nvPr>
        </p:nvSpPr>
        <p:spPr/>
        <p:txBody>
          <a:bodyPr/>
          <a:lstStyle/>
          <a:p>
            <a:r>
              <a:rPr lang="en-US" altLang="en-US" b="1" dirty="0"/>
              <a:t>SOLUTION: (a) </a:t>
            </a:r>
            <a:r>
              <a:rPr lang="en-US" dirty="0"/>
              <a:t>The rate law is rate = </a:t>
            </a:r>
            <a:r>
              <a:rPr lang="en-US" i="1" dirty="0"/>
              <a:t>k</a:t>
            </a:r>
            <a:r>
              <a:rPr lang="en-US" dirty="0"/>
              <a:t>[A]</a:t>
            </a:r>
            <a:r>
              <a:rPr lang="en-US" i="1" baseline="30000" dirty="0"/>
              <a:t>m</a:t>
            </a:r>
            <a:r>
              <a:rPr lang="en-US" dirty="0"/>
              <a:t>[B]</a:t>
            </a:r>
            <a:r>
              <a:rPr lang="en-US" i="1" baseline="30000" dirty="0"/>
              <a:t>n</a:t>
            </a:r>
            <a:r>
              <a:rPr lang="en-US" dirty="0"/>
              <a:t>.  For reactant A </a:t>
            </a:r>
            <a:r>
              <a:rPr lang="en-US" i="1" dirty="0"/>
              <a:t>(red)</a:t>
            </a:r>
            <a:r>
              <a:rPr lang="en-US" dirty="0"/>
              <a:t> in </a:t>
            </a:r>
            <a:r>
              <a:rPr lang="en-US" dirty="0" err="1"/>
              <a:t>Expts</a:t>
            </a:r>
            <a:r>
              <a:rPr lang="en-US" dirty="0"/>
              <a:t> 1 and 2 (</a:t>
            </a:r>
            <a:r>
              <a:rPr lang="en-US" i="1" dirty="0"/>
              <a:t>k</a:t>
            </a:r>
            <a:r>
              <a:rPr lang="en-US" dirty="0"/>
              <a:t> and number of  B particles are constant</a:t>
            </a:r>
            <a:r>
              <a:rPr lang="en-US" dirty="0" smtClean="0"/>
              <a:t>):</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1349574859"/>
              </p:ext>
            </p:extLst>
          </p:nvPr>
        </p:nvGraphicFramePr>
        <p:xfrm>
          <a:off x="811644" y="2209800"/>
          <a:ext cx="8179956" cy="1061568"/>
        </p:xfrm>
        <a:graphic>
          <a:graphicData uri="http://schemas.openxmlformats.org/presentationml/2006/ole">
            <mc:AlternateContent xmlns:mc="http://schemas.openxmlformats.org/markup-compatibility/2006">
              <mc:Choice xmlns:v="urn:schemas-microsoft-com:vml" Requires="v">
                <p:oleObj spid="_x0000_s23627" name="Equation" r:id="rId3" imgW="4305240" imgH="558720" progId="Equation.DSMT4">
                  <p:embed/>
                </p:oleObj>
              </mc:Choice>
              <mc:Fallback>
                <p:oleObj name="Equation" r:id="rId3" imgW="4305240" imgH="55872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644" y="2209800"/>
                        <a:ext cx="8179956" cy="10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352800"/>
            <a:ext cx="8229600" cy="863600"/>
          </a:xfrm>
        </p:spPr>
        <p:txBody>
          <a:bodyPr/>
          <a:lstStyle/>
          <a:p>
            <a:r>
              <a:rPr lang="en-US" dirty="0">
                <a:solidFill>
                  <a:prstClr val="black"/>
                </a:solidFill>
              </a:rPr>
              <a:t>Thus, 2 = (2)</a:t>
            </a:r>
            <a:r>
              <a:rPr lang="en-US" i="1" baseline="30000" dirty="0">
                <a:solidFill>
                  <a:prstClr val="black"/>
                </a:solidFill>
              </a:rPr>
              <a:t>m</a:t>
            </a:r>
            <a:r>
              <a:rPr lang="en-US" dirty="0">
                <a:solidFill>
                  <a:prstClr val="black"/>
                </a:solidFill>
              </a:rPr>
              <a:t> so the order with respect to A is 1. For reactant B in </a:t>
            </a:r>
            <a:r>
              <a:rPr lang="en-US" dirty="0" err="1">
                <a:solidFill>
                  <a:prstClr val="black"/>
                </a:solidFill>
              </a:rPr>
              <a:t>Expts</a:t>
            </a:r>
            <a:r>
              <a:rPr lang="en-US" dirty="0">
                <a:solidFill>
                  <a:prstClr val="black"/>
                </a:solidFill>
              </a:rPr>
              <a:t> 1 and 3 (</a:t>
            </a:r>
            <a:r>
              <a:rPr lang="en-US" i="1" dirty="0">
                <a:solidFill>
                  <a:prstClr val="black"/>
                </a:solidFill>
              </a:rPr>
              <a:t>k </a:t>
            </a:r>
            <a:r>
              <a:rPr lang="en-US" dirty="0">
                <a:solidFill>
                  <a:prstClr val="black"/>
                </a:solidFill>
              </a:rPr>
              <a:t>and number of A particles are constant):</a:t>
            </a:r>
            <a:endParaRPr lang="en-US" dirty="0"/>
          </a:p>
        </p:txBody>
      </p:sp>
      <p:graphicFrame>
        <p:nvGraphicFramePr>
          <p:cNvPr id="10" name="Object 5"/>
          <p:cNvGraphicFramePr>
            <a:graphicFrameLocks noChangeAspect="1"/>
          </p:cNvGraphicFramePr>
          <p:nvPr>
            <p:extLst>
              <p:ext uri="{D42A27DB-BD31-4B8C-83A1-F6EECF244321}">
                <p14:modId xmlns:p14="http://schemas.microsoft.com/office/powerpoint/2010/main" val="4261178061"/>
              </p:ext>
            </p:extLst>
          </p:nvPr>
        </p:nvGraphicFramePr>
        <p:xfrm>
          <a:off x="811644" y="4191000"/>
          <a:ext cx="8058888" cy="1061568"/>
        </p:xfrm>
        <a:graphic>
          <a:graphicData uri="http://schemas.openxmlformats.org/presentationml/2006/ole">
            <mc:AlternateContent xmlns:mc="http://schemas.openxmlformats.org/markup-compatibility/2006">
              <mc:Choice xmlns:v="urn:schemas-microsoft-com:vml" Requires="v">
                <p:oleObj spid="_x0000_s23628" name="Equation" r:id="rId5" imgW="4241520" imgH="558720" progId="Equation.DSMT4">
                  <p:embed/>
                </p:oleObj>
              </mc:Choice>
              <mc:Fallback>
                <p:oleObj name="Equation" r:id="rId5" imgW="4241520" imgH="55872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644" y="4191000"/>
                        <a:ext cx="8058888" cy="10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8"/>
          </p:nvPr>
        </p:nvSpPr>
        <p:spPr>
          <a:xfrm>
            <a:off x="457200" y="5334000"/>
            <a:ext cx="8229600" cy="838200"/>
          </a:xfrm>
        </p:spPr>
        <p:txBody>
          <a:bodyPr/>
          <a:lstStyle/>
          <a:p>
            <a:r>
              <a:rPr lang="en-US" dirty="0">
                <a:solidFill>
                  <a:prstClr val="black"/>
                </a:solidFill>
              </a:rPr>
              <a:t>Thus, 4 = (2)</a:t>
            </a:r>
            <a:r>
              <a:rPr lang="en-US" i="1" baseline="30000" dirty="0">
                <a:solidFill>
                  <a:prstClr val="black"/>
                </a:solidFill>
              </a:rPr>
              <a:t>n</a:t>
            </a:r>
            <a:r>
              <a:rPr lang="en-US" dirty="0">
                <a:solidFill>
                  <a:prstClr val="black"/>
                </a:solidFill>
              </a:rPr>
              <a:t> so the order with respect to B is 2. The overall order is 1 + 2 = </a:t>
            </a:r>
            <a:r>
              <a:rPr lang="en-US" b="1" dirty="0">
                <a:solidFill>
                  <a:prstClr val="black"/>
                </a:solidFill>
              </a:rPr>
              <a:t>3</a:t>
            </a:r>
            <a:r>
              <a:rPr lang="en-US" dirty="0">
                <a:solidFill>
                  <a:prstClr val="black"/>
                </a:solidFill>
              </a:rPr>
              <a:t>.</a:t>
            </a:r>
            <a:endParaRPr lang="en-US" dirty="0"/>
          </a:p>
        </p:txBody>
      </p:sp>
    </p:spTree>
    <p:extLst>
      <p:ext uri="{BB962C8B-B14F-4D97-AF65-F5344CB8AC3E}">
        <p14:creationId xmlns:p14="http://schemas.microsoft.com/office/powerpoint/2010/main" val="62670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16.4 – Solution (b) and (c)</a:t>
            </a:r>
            <a:endParaRPr lang="en-US" dirty="0"/>
          </a:p>
        </p:txBody>
      </p:sp>
      <p:sp>
        <p:nvSpPr>
          <p:cNvPr id="3" name="Content Placeholder 2"/>
          <p:cNvSpPr>
            <a:spLocks noGrp="1"/>
          </p:cNvSpPr>
          <p:nvPr>
            <p:ph idx="1"/>
          </p:nvPr>
        </p:nvSpPr>
        <p:spPr>
          <a:xfrm>
            <a:off x="457200" y="990600"/>
            <a:ext cx="8229600" cy="838200"/>
          </a:xfrm>
        </p:spPr>
        <p:txBody>
          <a:bodyPr/>
          <a:lstStyle/>
          <a:p>
            <a:r>
              <a:rPr lang="en-US" altLang="en-US" b="1" dirty="0"/>
              <a:t>SOLUTION: (b) </a:t>
            </a:r>
            <a:r>
              <a:rPr lang="en-US" dirty="0"/>
              <a:t>Writing the rate law: The general rate law is rate = </a:t>
            </a:r>
            <a:r>
              <a:rPr lang="en-US" i="1" dirty="0"/>
              <a:t>k</a:t>
            </a:r>
            <a:r>
              <a:rPr lang="en-US" dirty="0"/>
              <a:t>[A]</a:t>
            </a:r>
            <a:r>
              <a:rPr lang="en-US" i="1" baseline="30000" dirty="0"/>
              <a:t>m</a:t>
            </a:r>
            <a:r>
              <a:rPr lang="en-US" dirty="0"/>
              <a:t>[B]</a:t>
            </a:r>
            <a:r>
              <a:rPr lang="en-US" i="1" baseline="30000" dirty="0"/>
              <a:t>n</a:t>
            </a:r>
            <a:r>
              <a:rPr lang="en-US" dirty="0"/>
              <a:t>, so we have</a:t>
            </a:r>
            <a:r>
              <a:rPr 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1610809856"/>
              </p:ext>
            </p:extLst>
          </p:nvPr>
        </p:nvGraphicFramePr>
        <p:xfrm>
          <a:off x="4546600" y="1320800"/>
          <a:ext cx="2184400" cy="533400"/>
        </p:xfrm>
        <a:graphic>
          <a:graphicData uri="http://schemas.openxmlformats.org/presentationml/2006/ole">
            <mc:AlternateContent xmlns:mc="http://schemas.openxmlformats.org/markup-compatibility/2006">
              <mc:Choice xmlns:v="urn:schemas-microsoft-com:vml" Requires="v">
                <p:oleObj spid="_x0000_s24614" name="Equation" r:id="rId3" imgW="1091880" imgH="266400" progId="Equation.DSMT4">
                  <p:embed/>
                </p:oleObj>
              </mc:Choice>
              <mc:Fallback>
                <p:oleObj name="Equation" r:id="rId3" imgW="1091880" imgH="266400" progId="Equation.DSMT4">
                  <p:embed/>
                  <p:pic>
                    <p:nvPicPr>
                      <p:cNvPr id="0" name="Object 3"/>
                      <p:cNvPicPr>
                        <a:picLocks noChangeAspect="1" noChangeArrowheads="1"/>
                      </p:cNvPicPr>
                      <p:nvPr/>
                    </p:nvPicPr>
                    <p:blipFill>
                      <a:blip r:embed="rId4"/>
                      <a:srcRect/>
                      <a:stretch>
                        <a:fillRect/>
                      </a:stretch>
                    </p:blipFill>
                    <p:spPr bwMode="auto">
                      <a:xfrm>
                        <a:off x="4546600" y="1320800"/>
                        <a:ext cx="218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1905000"/>
            <a:ext cx="8229600" cy="2743200"/>
          </a:xfrm>
        </p:spPr>
        <p:txBody>
          <a:bodyPr/>
          <a:lstStyle/>
          <a:p>
            <a:pPr marL="344488" lvl="0" indent="0">
              <a:buNone/>
            </a:pPr>
            <a:r>
              <a:rPr lang="en-US" b="1" dirty="0">
                <a:solidFill>
                  <a:prstClr val="black"/>
                </a:solidFill>
              </a:rPr>
              <a:t>(c) </a:t>
            </a:r>
            <a:r>
              <a:rPr lang="en-US" dirty="0">
                <a:solidFill>
                  <a:prstClr val="black"/>
                </a:solidFill>
              </a:rPr>
              <a:t>Finding the initial rate of </a:t>
            </a:r>
            <a:r>
              <a:rPr lang="en-US" dirty="0" err="1">
                <a:solidFill>
                  <a:prstClr val="black"/>
                </a:solidFill>
              </a:rPr>
              <a:t>Expt</a:t>
            </a:r>
            <a:r>
              <a:rPr lang="en-US" dirty="0">
                <a:solidFill>
                  <a:prstClr val="black"/>
                </a:solidFill>
              </a:rPr>
              <a:t> 4: There are several possibilities, but let’s compare </a:t>
            </a:r>
            <a:r>
              <a:rPr lang="en-US" dirty="0" err="1">
                <a:solidFill>
                  <a:prstClr val="black"/>
                </a:solidFill>
              </a:rPr>
              <a:t>Expts</a:t>
            </a:r>
            <a:r>
              <a:rPr lang="en-US" dirty="0">
                <a:solidFill>
                  <a:prstClr val="black"/>
                </a:solidFill>
              </a:rPr>
              <a:t> 3 and 4, in which the number of particles of A doubles (from 2 to 4) and the number of particles of B doesn’t change. Since the rate law shows that the reaction is first order in A, the initial rate in </a:t>
            </a:r>
            <a:r>
              <a:rPr lang="en-US" dirty="0" err="1">
                <a:solidFill>
                  <a:prstClr val="black"/>
                </a:solidFill>
              </a:rPr>
              <a:t>Expt</a:t>
            </a:r>
            <a:r>
              <a:rPr lang="en-US" dirty="0">
                <a:solidFill>
                  <a:prstClr val="black"/>
                </a:solidFill>
              </a:rPr>
              <a:t> 4 should be double the initial rate in </a:t>
            </a:r>
            <a:r>
              <a:rPr lang="en-US" dirty="0" err="1">
                <a:solidFill>
                  <a:prstClr val="black"/>
                </a:solidFill>
              </a:rPr>
              <a:t>Expt</a:t>
            </a:r>
            <a:r>
              <a:rPr lang="en-US" dirty="0">
                <a:solidFill>
                  <a:prstClr val="black"/>
                </a:solidFill>
              </a:rPr>
              <a:t> 3, or </a:t>
            </a:r>
            <a:r>
              <a:rPr lang="en-US" b="1" dirty="0">
                <a:solidFill>
                  <a:prstClr val="black"/>
                </a:solidFill>
              </a:rPr>
              <a:t>4.0×10</a:t>
            </a:r>
            <a:r>
              <a:rPr lang="en-US" b="1" baseline="30000" dirty="0">
                <a:solidFill>
                  <a:prstClr val="black"/>
                </a:solidFill>
              </a:rPr>
              <a:t>−4</a:t>
            </a:r>
            <a:r>
              <a:rPr lang="en-US" b="1" dirty="0">
                <a:solidFill>
                  <a:prstClr val="black"/>
                </a:solidFill>
              </a:rPr>
              <a:t> </a:t>
            </a:r>
            <a:r>
              <a:rPr lang="en-US" b="1" dirty="0" err="1">
                <a:solidFill>
                  <a:prstClr val="black"/>
                </a:solidFill>
              </a:rPr>
              <a:t>mol</a:t>
            </a:r>
            <a:r>
              <a:rPr lang="en-US" b="1" dirty="0">
                <a:solidFill>
                  <a:prstClr val="black"/>
                </a:solidFill>
              </a:rPr>
              <a:t>/L·s</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91389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Integrated Rate Laws</a:t>
            </a:r>
            <a:br>
              <a:rPr lang="en-US" altLang="en-US" b="1" dirty="0"/>
            </a:br>
            <a:endParaRPr lang="en-US" dirty="0"/>
          </a:p>
        </p:txBody>
      </p:sp>
      <p:sp>
        <p:nvSpPr>
          <p:cNvPr id="3" name="Content Placeholder 2"/>
          <p:cNvSpPr>
            <a:spLocks noGrp="1"/>
          </p:cNvSpPr>
          <p:nvPr>
            <p:ph idx="1"/>
          </p:nvPr>
        </p:nvSpPr>
        <p:spPr>
          <a:xfrm>
            <a:off x="457200" y="990600"/>
            <a:ext cx="8229600" cy="914400"/>
          </a:xfrm>
        </p:spPr>
        <p:txBody>
          <a:bodyPr/>
          <a:lstStyle/>
          <a:p>
            <a:r>
              <a:rPr lang="en-US" altLang="en-US" dirty="0"/>
              <a:t>An integrated rate law includes </a:t>
            </a:r>
            <a:r>
              <a:rPr lang="en-US" altLang="en-US" b="1" i="1" dirty="0"/>
              <a:t>time</a:t>
            </a:r>
            <a:r>
              <a:rPr lang="en-US" altLang="en-US" dirty="0"/>
              <a:t> as a variable.</a:t>
            </a:r>
          </a:p>
          <a:p>
            <a:r>
              <a:rPr lang="en-US" altLang="en-US" b="1" dirty="0"/>
              <a:t>First-order rate equation</a:t>
            </a:r>
            <a:r>
              <a:rPr lang="en-US" altLang="en-US" b="1" dirty="0" smtClean="0"/>
              <a:t>:</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1346969014"/>
              </p:ext>
            </p:extLst>
          </p:nvPr>
        </p:nvGraphicFramePr>
        <p:xfrm>
          <a:off x="990600" y="1943100"/>
          <a:ext cx="5410200" cy="990600"/>
        </p:xfrm>
        <a:graphic>
          <a:graphicData uri="http://schemas.openxmlformats.org/presentationml/2006/ole">
            <mc:AlternateContent xmlns:mc="http://schemas.openxmlformats.org/markup-compatibility/2006">
              <mc:Choice xmlns:v="urn:schemas-microsoft-com:vml" Requires="v">
                <p:oleObj spid="_x0000_s25705" name="Equation" r:id="rId4" imgW="2705040" imgH="495000" progId="Equation.DSMT4">
                  <p:embed/>
                </p:oleObj>
              </mc:Choice>
              <mc:Fallback>
                <p:oleObj name="Equation" r:id="rId4" imgW="2705040" imgH="4950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431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2768600"/>
            <a:ext cx="8229600" cy="482600"/>
          </a:xfrm>
        </p:spPr>
        <p:txBody>
          <a:bodyPr/>
          <a:lstStyle/>
          <a:p>
            <a:pPr lvl="0"/>
            <a:r>
              <a:rPr lang="en-US" altLang="en-US" b="1" dirty="0">
                <a:solidFill>
                  <a:prstClr val="black"/>
                </a:solidFill>
              </a:rPr>
              <a:t>Second-order rate equation</a:t>
            </a:r>
            <a:r>
              <a:rPr lang="en-US" altLang="en-US" b="1" dirty="0" smtClean="0">
                <a:solidFill>
                  <a:prstClr val="black"/>
                </a:solidFill>
              </a:rPr>
              <a:t>:</a:t>
            </a:r>
            <a:endParaRPr lang="en-US" altLang="en-US" b="1" dirty="0">
              <a:solidFill>
                <a:prstClr val="black"/>
              </a:solidFill>
            </a:endParaRPr>
          </a:p>
        </p:txBody>
      </p:sp>
      <p:graphicFrame>
        <p:nvGraphicFramePr>
          <p:cNvPr id="10" name="Object 5"/>
          <p:cNvGraphicFramePr>
            <a:graphicFrameLocks noChangeAspect="1"/>
          </p:cNvGraphicFramePr>
          <p:nvPr>
            <p:extLst>
              <p:ext uri="{D42A27DB-BD31-4B8C-83A1-F6EECF244321}">
                <p14:modId xmlns:p14="http://schemas.microsoft.com/office/powerpoint/2010/main" val="2793381340"/>
              </p:ext>
            </p:extLst>
          </p:nvPr>
        </p:nvGraphicFramePr>
        <p:xfrm>
          <a:off x="990600" y="3276600"/>
          <a:ext cx="6146800" cy="965200"/>
        </p:xfrm>
        <a:graphic>
          <a:graphicData uri="http://schemas.openxmlformats.org/presentationml/2006/ole">
            <mc:AlternateContent xmlns:mc="http://schemas.openxmlformats.org/markup-compatibility/2006">
              <mc:Choice xmlns:v="urn:schemas-microsoft-com:vml" Requires="v">
                <p:oleObj spid="_x0000_s25706" name="Equation" r:id="rId6" imgW="3073320" imgH="482400" progId="Equation.DSMT4">
                  <p:embed/>
                </p:oleObj>
              </mc:Choice>
              <mc:Fallback>
                <p:oleObj name="Equation" r:id="rId6" imgW="3073320" imgH="482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276600"/>
                        <a:ext cx="6146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8"/>
          </p:nvPr>
        </p:nvSpPr>
        <p:spPr>
          <a:xfrm>
            <a:off x="457200" y="4229100"/>
            <a:ext cx="8229600" cy="508000"/>
          </a:xfrm>
        </p:spPr>
        <p:txBody>
          <a:bodyPr/>
          <a:lstStyle/>
          <a:p>
            <a:pPr lvl="0"/>
            <a:r>
              <a:rPr lang="en-US" altLang="en-US" b="1" dirty="0">
                <a:solidFill>
                  <a:prstClr val="black"/>
                </a:solidFill>
              </a:rPr>
              <a:t>Zero-order rate equation</a:t>
            </a:r>
            <a:r>
              <a:rPr lang="en-US" altLang="en-US" b="1" dirty="0" smtClean="0">
                <a:solidFill>
                  <a:prstClr val="black"/>
                </a:solidFill>
              </a:rPr>
              <a:t>:</a:t>
            </a:r>
            <a:endParaRPr lang="en-US" altLang="en-US" dirty="0">
              <a:solidFill>
                <a:prstClr val="black"/>
              </a:solidFill>
            </a:endParaRPr>
          </a:p>
        </p:txBody>
      </p:sp>
      <p:graphicFrame>
        <p:nvGraphicFramePr>
          <p:cNvPr id="11" name="Object 7"/>
          <p:cNvGraphicFramePr>
            <a:graphicFrameLocks noChangeAspect="1"/>
          </p:cNvGraphicFramePr>
          <p:nvPr>
            <p:extLst>
              <p:ext uri="{D42A27DB-BD31-4B8C-83A1-F6EECF244321}">
                <p14:modId xmlns:p14="http://schemas.microsoft.com/office/powerpoint/2010/main" val="1445687019"/>
              </p:ext>
            </p:extLst>
          </p:nvPr>
        </p:nvGraphicFramePr>
        <p:xfrm>
          <a:off x="990600" y="4724400"/>
          <a:ext cx="6197600" cy="838200"/>
        </p:xfrm>
        <a:graphic>
          <a:graphicData uri="http://schemas.openxmlformats.org/presentationml/2006/ole">
            <mc:AlternateContent xmlns:mc="http://schemas.openxmlformats.org/markup-compatibility/2006">
              <mc:Choice xmlns:v="urn:schemas-microsoft-com:vml" Requires="v">
                <p:oleObj spid="_x0000_s25707" name="Equation" r:id="rId8" imgW="3098520" imgH="419040" progId="Equation.DSMT4">
                  <p:embed/>
                </p:oleObj>
              </mc:Choice>
              <mc:Fallback>
                <p:oleObj name="Equation" r:id="rId8" imgW="3098520" imgH="41904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724400"/>
                        <a:ext cx="619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402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16.5 – Problem</a:t>
            </a:r>
            <a:endParaRPr lang="en-US" dirty="0"/>
          </a:p>
        </p:txBody>
      </p:sp>
      <p:sp>
        <p:nvSpPr>
          <p:cNvPr id="3" name="Content Placeholder 2"/>
          <p:cNvSpPr>
            <a:spLocks noGrp="1"/>
          </p:cNvSpPr>
          <p:nvPr>
            <p:ph idx="1"/>
          </p:nvPr>
        </p:nvSpPr>
        <p:spPr/>
        <p:txBody>
          <a:bodyPr/>
          <a:lstStyle/>
          <a:p>
            <a:pPr marL="0" indent="0" algn="ctr">
              <a:buNone/>
            </a:pPr>
            <a:r>
              <a:rPr lang="en-US" b="1" dirty="0"/>
              <a:t>Determining the Reactant Concentration After a Given Time</a:t>
            </a:r>
            <a:endParaRPr lang="en-US" altLang="en-US" b="1" dirty="0"/>
          </a:p>
          <a:p>
            <a:r>
              <a:rPr lang="en-US" altLang="en-US" b="1" dirty="0"/>
              <a:t>PROBLEM:</a:t>
            </a:r>
            <a:r>
              <a:rPr lang="en-US" altLang="en-US" dirty="0"/>
              <a:t>    </a:t>
            </a:r>
            <a:r>
              <a:rPr lang="en-US" dirty="0"/>
              <a:t>At 1000°C, </a:t>
            </a:r>
            <a:r>
              <a:rPr lang="en-US" dirty="0" err="1"/>
              <a:t>cyclobutane</a:t>
            </a:r>
            <a:r>
              <a:rPr lang="en-US" dirty="0"/>
              <a:t> (C</a:t>
            </a:r>
            <a:r>
              <a:rPr lang="en-US" baseline="-25000" dirty="0"/>
              <a:t>4</a:t>
            </a:r>
            <a:r>
              <a:rPr lang="en-US" dirty="0"/>
              <a:t>H</a:t>
            </a:r>
            <a:r>
              <a:rPr lang="en-US" baseline="-25000" dirty="0"/>
              <a:t>8</a:t>
            </a:r>
            <a:r>
              <a:rPr lang="en-US" dirty="0"/>
              <a:t>) decomposes in a first-order reaction, with the very high rate constant of 87 s</a:t>
            </a:r>
            <a:r>
              <a:rPr lang="en-US" baseline="30000" dirty="0"/>
              <a:t>−1</a:t>
            </a:r>
            <a:r>
              <a:rPr lang="en-US" dirty="0"/>
              <a:t>, to two molecules of ethylene (C</a:t>
            </a:r>
            <a:r>
              <a:rPr lang="en-US" baseline="-25000" dirty="0"/>
              <a:t>2</a:t>
            </a:r>
            <a:r>
              <a:rPr lang="en-US" dirty="0"/>
              <a:t>H</a:t>
            </a:r>
            <a:r>
              <a:rPr lang="en-US" baseline="-25000" dirty="0"/>
              <a:t>4</a:t>
            </a:r>
            <a:r>
              <a:rPr lang="en-US" dirty="0"/>
              <a:t>).</a:t>
            </a:r>
          </a:p>
          <a:p>
            <a:pPr marL="344488" indent="0">
              <a:buNone/>
            </a:pPr>
            <a:r>
              <a:rPr lang="en-US" b="1" dirty="0"/>
              <a:t>(a)</a:t>
            </a:r>
            <a:r>
              <a:rPr lang="en-US" dirty="0"/>
              <a:t> The initial C</a:t>
            </a:r>
            <a:r>
              <a:rPr lang="en-US" baseline="-25000" dirty="0"/>
              <a:t>4</a:t>
            </a:r>
            <a:r>
              <a:rPr lang="en-US" dirty="0"/>
              <a:t>H</a:t>
            </a:r>
            <a:r>
              <a:rPr lang="en-US" baseline="-25000" dirty="0"/>
              <a:t>8</a:t>
            </a:r>
            <a:r>
              <a:rPr lang="en-US" dirty="0"/>
              <a:t> concentration is 2.00 </a:t>
            </a:r>
            <a:r>
              <a:rPr lang="en-US" i="1" dirty="0"/>
              <a:t>M</a:t>
            </a:r>
            <a:r>
              <a:rPr lang="en-US" dirty="0"/>
              <a:t>. What is the concentration after 0.010 s?</a:t>
            </a:r>
          </a:p>
          <a:p>
            <a:pPr marL="344488" indent="0">
              <a:buNone/>
            </a:pPr>
            <a:r>
              <a:rPr lang="en-US" b="1" dirty="0"/>
              <a:t>(b)</a:t>
            </a:r>
            <a:r>
              <a:rPr lang="en-US" dirty="0"/>
              <a:t> How long will it take for 70.0% of the C</a:t>
            </a:r>
            <a:r>
              <a:rPr lang="en-US" baseline="-25000" dirty="0"/>
              <a:t>4</a:t>
            </a:r>
            <a:r>
              <a:rPr lang="en-US" dirty="0"/>
              <a:t>H</a:t>
            </a:r>
            <a:r>
              <a:rPr lang="en-US" baseline="-25000" dirty="0"/>
              <a:t>8</a:t>
            </a:r>
            <a:r>
              <a:rPr lang="en-US" dirty="0"/>
              <a:t> to decompose?</a:t>
            </a:r>
          </a:p>
          <a:p>
            <a:pPr marL="344488" indent="0">
              <a:buNone/>
            </a:pPr>
            <a:endParaRPr lang="en-US" altLang="en-US" dirty="0"/>
          </a:p>
          <a:p>
            <a:pPr marL="344488" indent="0">
              <a:buNone/>
            </a:pPr>
            <a:endParaRPr lang="en-US" altLang="en-US" dirty="0"/>
          </a:p>
          <a:p>
            <a:endParaRPr lang="en-US" sz="2000" dirty="0"/>
          </a:p>
        </p:txBody>
      </p:sp>
    </p:spTree>
    <p:extLst>
      <p:ext uri="{BB962C8B-B14F-4D97-AF65-F5344CB8AC3E}">
        <p14:creationId xmlns:p14="http://schemas.microsoft.com/office/powerpoint/2010/main" val="77105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16.5 – Plan</a:t>
            </a:r>
            <a:endParaRPr lang="en-US" dirty="0"/>
          </a:p>
        </p:txBody>
      </p:sp>
      <p:sp>
        <p:nvSpPr>
          <p:cNvPr id="3" name="Content Placeholder 2"/>
          <p:cNvSpPr>
            <a:spLocks noGrp="1"/>
          </p:cNvSpPr>
          <p:nvPr>
            <p:ph idx="1"/>
          </p:nvPr>
        </p:nvSpPr>
        <p:spPr>
          <a:xfrm>
            <a:off x="457200" y="990600"/>
            <a:ext cx="8229600" cy="1143000"/>
          </a:xfrm>
        </p:spPr>
        <p:txBody>
          <a:bodyPr/>
          <a:lstStyle/>
          <a:p>
            <a:r>
              <a:rPr lang="en-US" altLang="en-US" b="1" dirty="0"/>
              <a:t>PLAN: </a:t>
            </a:r>
            <a:r>
              <a:rPr lang="en-US" b="1" dirty="0"/>
              <a:t>(a)</a:t>
            </a:r>
            <a:r>
              <a:rPr lang="en-US" dirty="0"/>
              <a:t> We must find the concentration of </a:t>
            </a:r>
            <a:r>
              <a:rPr lang="en-US" dirty="0" err="1"/>
              <a:t>cyclobutane</a:t>
            </a:r>
            <a:r>
              <a:rPr lang="en-US" dirty="0"/>
              <a:t> at time </a:t>
            </a:r>
            <a:r>
              <a:rPr lang="en-US" i="1" dirty="0"/>
              <a:t>t</a:t>
            </a:r>
            <a:r>
              <a:rPr lang="en-US" dirty="0"/>
              <a:t>, [C</a:t>
            </a:r>
            <a:r>
              <a:rPr lang="en-US" baseline="-25000" dirty="0"/>
              <a:t>4</a:t>
            </a:r>
            <a:r>
              <a:rPr lang="en-US" dirty="0"/>
              <a:t>H</a:t>
            </a:r>
            <a:r>
              <a:rPr lang="en-US" baseline="-25000" dirty="0"/>
              <a:t>8</a:t>
            </a:r>
            <a:r>
              <a:rPr lang="en-US" dirty="0"/>
              <a:t>]</a:t>
            </a:r>
            <a:r>
              <a:rPr lang="en-US" i="1" baseline="-25000" dirty="0"/>
              <a:t>t</a:t>
            </a:r>
            <a:r>
              <a:rPr lang="en-US" dirty="0"/>
              <a:t>. We are told that this is a first-order reaction, so we use the integrated first-order rate law</a:t>
            </a:r>
            <a:r>
              <a:rPr 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4079808786"/>
              </p:ext>
            </p:extLst>
          </p:nvPr>
        </p:nvGraphicFramePr>
        <p:xfrm>
          <a:off x="3454400" y="2209800"/>
          <a:ext cx="1955800" cy="990600"/>
        </p:xfrm>
        <a:graphic>
          <a:graphicData uri="http://schemas.openxmlformats.org/presentationml/2006/ole">
            <mc:AlternateContent xmlns:mc="http://schemas.openxmlformats.org/markup-compatibility/2006">
              <mc:Choice xmlns:v="urn:schemas-microsoft-com:vml" Requires="v">
                <p:oleObj spid="_x0000_s26660" name="Equation" r:id="rId3" imgW="977760" imgH="495000" progId="Equation.DSMT4">
                  <p:embed/>
                </p:oleObj>
              </mc:Choice>
              <mc:Fallback>
                <p:oleObj name="Equation" r:id="rId3" imgW="977760" imgH="495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2209800"/>
                        <a:ext cx="195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213100"/>
            <a:ext cx="8229600" cy="2120900"/>
          </a:xfrm>
        </p:spPr>
        <p:txBody>
          <a:bodyPr/>
          <a:lstStyle/>
          <a:p>
            <a:pPr marL="344488" lvl="0" indent="0">
              <a:buNone/>
            </a:pPr>
            <a:r>
              <a:rPr lang="en-US" dirty="0">
                <a:solidFill>
                  <a:prstClr val="black"/>
                </a:solidFill>
              </a:rPr>
              <a:t>We know </a:t>
            </a:r>
            <a:r>
              <a:rPr lang="en-US" i="1" dirty="0">
                <a:solidFill>
                  <a:prstClr val="black"/>
                </a:solidFill>
              </a:rPr>
              <a:t>k</a:t>
            </a:r>
            <a:r>
              <a:rPr lang="en-US" dirty="0">
                <a:solidFill>
                  <a:prstClr val="black"/>
                </a:solidFill>
              </a:rPr>
              <a:t> (87 s</a:t>
            </a:r>
            <a:r>
              <a:rPr lang="en-US" baseline="30000" dirty="0">
                <a:solidFill>
                  <a:prstClr val="black"/>
                </a:solidFill>
              </a:rPr>
              <a:t>−1</a:t>
            </a:r>
            <a:r>
              <a:rPr lang="en-US" dirty="0">
                <a:solidFill>
                  <a:prstClr val="black"/>
                </a:solidFill>
              </a:rPr>
              <a:t>), </a:t>
            </a:r>
            <a:r>
              <a:rPr lang="en-US" i="1" dirty="0">
                <a:solidFill>
                  <a:prstClr val="black"/>
                </a:solidFill>
              </a:rPr>
              <a:t>t</a:t>
            </a:r>
            <a:r>
              <a:rPr lang="en-US" dirty="0">
                <a:solidFill>
                  <a:prstClr val="black"/>
                </a:solidFill>
              </a:rPr>
              <a:t> (0.010 s), and [C</a:t>
            </a:r>
            <a:r>
              <a:rPr lang="en-US" baseline="-25000" dirty="0">
                <a:solidFill>
                  <a:prstClr val="black"/>
                </a:solidFill>
              </a:rPr>
              <a:t>4</a:t>
            </a:r>
            <a:r>
              <a:rPr lang="en-US" dirty="0">
                <a:solidFill>
                  <a:prstClr val="black"/>
                </a:solidFill>
              </a:rPr>
              <a:t>H</a:t>
            </a:r>
            <a:r>
              <a:rPr lang="en-US" baseline="-25000" dirty="0">
                <a:solidFill>
                  <a:prstClr val="black"/>
                </a:solidFill>
              </a:rPr>
              <a:t>8</a:t>
            </a:r>
            <a:r>
              <a:rPr lang="en-US" dirty="0">
                <a:solidFill>
                  <a:prstClr val="black"/>
                </a:solidFill>
              </a:rPr>
              <a:t>]</a:t>
            </a:r>
            <a:r>
              <a:rPr lang="en-US" baseline="-25000" dirty="0">
                <a:solidFill>
                  <a:prstClr val="black"/>
                </a:solidFill>
              </a:rPr>
              <a:t>0</a:t>
            </a:r>
            <a:r>
              <a:rPr lang="en-US" dirty="0">
                <a:solidFill>
                  <a:prstClr val="black"/>
                </a:solidFill>
              </a:rPr>
              <a:t> (2.00 </a:t>
            </a:r>
            <a:r>
              <a:rPr lang="en-US" i="1" dirty="0">
                <a:solidFill>
                  <a:prstClr val="black"/>
                </a:solidFill>
              </a:rPr>
              <a:t>M</a:t>
            </a:r>
            <a:r>
              <a:rPr lang="en-US" dirty="0">
                <a:solidFill>
                  <a:prstClr val="black"/>
                </a:solidFill>
              </a:rPr>
              <a:t>), so we can solve for [C</a:t>
            </a:r>
            <a:r>
              <a:rPr lang="en-US" baseline="-25000" dirty="0">
                <a:solidFill>
                  <a:prstClr val="black"/>
                </a:solidFill>
              </a:rPr>
              <a:t>4</a:t>
            </a:r>
            <a:r>
              <a:rPr lang="en-US" dirty="0">
                <a:solidFill>
                  <a:prstClr val="black"/>
                </a:solidFill>
              </a:rPr>
              <a:t>H</a:t>
            </a:r>
            <a:r>
              <a:rPr lang="en-US" baseline="-25000" dirty="0">
                <a:solidFill>
                  <a:prstClr val="black"/>
                </a:solidFill>
              </a:rPr>
              <a:t>8</a:t>
            </a:r>
            <a:r>
              <a:rPr lang="en-US" dirty="0">
                <a:solidFill>
                  <a:prstClr val="black"/>
                </a:solidFill>
              </a:rPr>
              <a:t>]</a:t>
            </a:r>
            <a:r>
              <a:rPr lang="en-US" i="1" baseline="-25000" dirty="0">
                <a:solidFill>
                  <a:prstClr val="black"/>
                </a:solidFill>
              </a:rPr>
              <a:t>t</a:t>
            </a:r>
            <a:r>
              <a:rPr lang="en-US" dirty="0">
                <a:solidFill>
                  <a:prstClr val="black"/>
                </a:solidFill>
              </a:rPr>
              <a:t>.</a:t>
            </a:r>
          </a:p>
          <a:p>
            <a:pPr marL="344488" lvl="0" indent="0">
              <a:buNone/>
            </a:pPr>
            <a:r>
              <a:rPr lang="en-US" b="1" dirty="0">
                <a:solidFill>
                  <a:prstClr val="black"/>
                </a:solidFill>
              </a:rPr>
              <a:t>(b)</a:t>
            </a:r>
            <a:r>
              <a:rPr lang="en-US" dirty="0">
                <a:solidFill>
                  <a:prstClr val="black"/>
                </a:solidFill>
              </a:rPr>
              <a:t> If 70.0% of the C</a:t>
            </a:r>
            <a:r>
              <a:rPr lang="en-US" baseline="-25000" dirty="0">
                <a:solidFill>
                  <a:prstClr val="black"/>
                </a:solidFill>
              </a:rPr>
              <a:t>4</a:t>
            </a:r>
            <a:r>
              <a:rPr lang="en-US" dirty="0">
                <a:solidFill>
                  <a:prstClr val="black"/>
                </a:solidFill>
              </a:rPr>
              <a:t>H</a:t>
            </a:r>
            <a:r>
              <a:rPr lang="en-US" baseline="-25000" dirty="0">
                <a:solidFill>
                  <a:prstClr val="black"/>
                </a:solidFill>
              </a:rPr>
              <a:t>8</a:t>
            </a:r>
            <a:r>
              <a:rPr lang="en-US" dirty="0">
                <a:solidFill>
                  <a:prstClr val="black"/>
                </a:solidFill>
              </a:rPr>
              <a:t> has decomposed, 30.0% of it remains ([C</a:t>
            </a:r>
            <a:r>
              <a:rPr lang="en-US" baseline="-25000" dirty="0">
                <a:solidFill>
                  <a:prstClr val="black"/>
                </a:solidFill>
              </a:rPr>
              <a:t>4</a:t>
            </a:r>
            <a:r>
              <a:rPr lang="en-US" dirty="0">
                <a:solidFill>
                  <a:prstClr val="black"/>
                </a:solidFill>
              </a:rPr>
              <a:t>H</a:t>
            </a:r>
            <a:r>
              <a:rPr lang="en-US" baseline="-25000" dirty="0">
                <a:solidFill>
                  <a:prstClr val="black"/>
                </a:solidFill>
              </a:rPr>
              <a:t>8</a:t>
            </a:r>
            <a:r>
              <a:rPr lang="en-US" dirty="0">
                <a:solidFill>
                  <a:prstClr val="black"/>
                </a:solidFill>
              </a:rPr>
              <a:t>]</a:t>
            </a:r>
            <a:r>
              <a:rPr lang="en-US" i="1" baseline="-25000" dirty="0">
                <a:solidFill>
                  <a:prstClr val="black"/>
                </a:solidFill>
              </a:rPr>
              <a:t>t</a:t>
            </a:r>
            <a:r>
              <a:rPr lang="en-US" dirty="0">
                <a:solidFill>
                  <a:prstClr val="black"/>
                </a:solidFill>
              </a:rPr>
              <a:t>). We know </a:t>
            </a:r>
            <a:r>
              <a:rPr lang="en-US" i="1" dirty="0">
                <a:solidFill>
                  <a:prstClr val="black"/>
                </a:solidFill>
              </a:rPr>
              <a:t>k</a:t>
            </a:r>
            <a:r>
              <a:rPr lang="en-US" dirty="0">
                <a:solidFill>
                  <a:prstClr val="black"/>
                </a:solidFill>
              </a:rPr>
              <a:t> (87 s</a:t>
            </a:r>
            <a:r>
              <a:rPr lang="en-US" baseline="30000" dirty="0">
                <a:solidFill>
                  <a:prstClr val="black"/>
                </a:solidFill>
              </a:rPr>
              <a:t>−1</a:t>
            </a:r>
            <a:r>
              <a:rPr lang="en-US" dirty="0">
                <a:solidFill>
                  <a:prstClr val="black"/>
                </a:solidFill>
              </a:rPr>
              <a:t>), [C</a:t>
            </a:r>
            <a:r>
              <a:rPr lang="en-US" baseline="-25000" dirty="0">
                <a:solidFill>
                  <a:prstClr val="black"/>
                </a:solidFill>
              </a:rPr>
              <a:t>4</a:t>
            </a:r>
            <a:r>
              <a:rPr lang="en-US" dirty="0">
                <a:solidFill>
                  <a:prstClr val="black"/>
                </a:solidFill>
              </a:rPr>
              <a:t>H</a:t>
            </a:r>
            <a:r>
              <a:rPr lang="en-US" baseline="-25000" dirty="0">
                <a:solidFill>
                  <a:prstClr val="black"/>
                </a:solidFill>
              </a:rPr>
              <a:t>8</a:t>
            </a:r>
            <a:r>
              <a:rPr lang="en-US" dirty="0">
                <a:solidFill>
                  <a:prstClr val="black"/>
                </a:solidFill>
              </a:rPr>
              <a:t>]</a:t>
            </a:r>
            <a:r>
              <a:rPr lang="en-US" baseline="-25000" dirty="0">
                <a:solidFill>
                  <a:prstClr val="black"/>
                </a:solidFill>
              </a:rPr>
              <a:t>0</a:t>
            </a:r>
            <a:r>
              <a:rPr lang="en-US" dirty="0">
                <a:solidFill>
                  <a:prstClr val="black"/>
                </a:solidFill>
              </a:rPr>
              <a:t> (2.00 </a:t>
            </a:r>
            <a:r>
              <a:rPr lang="en-US" i="1" dirty="0">
                <a:solidFill>
                  <a:prstClr val="black"/>
                </a:solidFill>
              </a:rPr>
              <a:t>M</a:t>
            </a:r>
            <a:r>
              <a:rPr lang="en-US" dirty="0">
                <a:solidFill>
                  <a:prstClr val="black"/>
                </a:solidFill>
              </a:rPr>
              <a:t>), and [C</a:t>
            </a:r>
            <a:r>
              <a:rPr lang="en-US" baseline="-25000" dirty="0">
                <a:solidFill>
                  <a:prstClr val="black"/>
                </a:solidFill>
              </a:rPr>
              <a:t>4</a:t>
            </a:r>
            <a:r>
              <a:rPr lang="en-US" dirty="0">
                <a:solidFill>
                  <a:prstClr val="black"/>
                </a:solidFill>
              </a:rPr>
              <a:t>H</a:t>
            </a:r>
            <a:r>
              <a:rPr lang="en-US" baseline="-25000" dirty="0">
                <a:solidFill>
                  <a:prstClr val="black"/>
                </a:solidFill>
              </a:rPr>
              <a:t>8</a:t>
            </a:r>
            <a:r>
              <a:rPr lang="en-US" dirty="0">
                <a:solidFill>
                  <a:prstClr val="black"/>
                </a:solidFill>
              </a:rPr>
              <a:t>]</a:t>
            </a:r>
            <a:r>
              <a:rPr lang="en-US" i="1" baseline="-25000" dirty="0">
                <a:solidFill>
                  <a:prstClr val="black"/>
                </a:solidFill>
              </a:rPr>
              <a:t>t </a:t>
            </a:r>
            <a:r>
              <a:rPr lang="en-US" dirty="0">
                <a:solidFill>
                  <a:prstClr val="black"/>
                </a:solidFill>
              </a:rPr>
              <a:t>(0.300 × 2.00 </a:t>
            </a:r>
            <a:r>
              <a:rPr lang="en-US" i="1" dirty="0">
                <a:solidFill>
                  <a:prstClr val="black"/>
                </a:solidFill>
              </a:rPr>
              <a:t>M</a:t>
            </a:r>
            <a:r>
              <a:rPr lang="en-US" dirty="0">
                <a:solidFill>
                  <a:prstClr val="black"/>
                </a:solidFill>
              </a:rPr>
              <a:t> = 0.600 </a:t>
            </a:r>
            <a:r>
              <a:rPr lang="en-US" i="1" dirty="0">
                <a:solidFill>
                  <a:prstClr val="black"/>
                </a:solidFill>
              </a:rPr>
              <a:t>M</a:t>
            </a:r>
            <a:r>
              <a:rPr lang="en-US" dirty="0">
                <a:solidFill>
                  <a:prstClr val="black"/>
                </a:solidFill>
              </a:rPr>
              <a:t>), so we can solve for </a:t>
            </a:r>
            <a:r>
              <a:rPr lang="en-US" i="1" dirty="0">
                <a:solidFill>
                  <a:prstClr val="black"/>
                </a:solidFill>
              </a:rPr>
              <a:t>t</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223181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16.5 - Solution</a:t>
            </a:r>
            <a:endParaRPr lang="en-US" dirty="0"/>
          </a:p>
        </p:txBody>
      </p:sp>
      <p:sp>
        <p:nvSpPr>
          <p:cNvPr id="3" name="Content Placeholder 2"/>
          <p:cNvSpPr>
            <a:spLocks noGrp="1"/>
          </p:cNvSpPr>
          <p:nvPr>
            <p:ph idx="1"/>
          </p:nvPr>
        </p:nvSpPr>
        <p:spPr>
          <a:xfrm>
            <a:off x="457200" y="990600"/>
            <a:ext cx="8613648" cy="533400"/>
          </a:xfrm>
        </p:spPr>
        <p:txBody>
          <a:bodyPr/>
          <a:lstStyle/>
          <a:p>
            <a:r>
              <a:rPr lang="en-US" altLang="en-US" b="1" dirty="0"/>
              <a:t>SOLUTION: </a:t>
            </a:r>
            <a:r>
              <a:rPr lang="en-US" b="1" dirty="0"/>
              <a:t>(a)</a:t>
            </a:r>
            <a:r>
              <a:rPr lang="en-US" dirty="0"/>
              <a:t> Substituting the data into the integrated rate law</a:t>
            </a:r>
            <a:r>
              <a:rPr lang="en-US" dirty="0" smtClean="0"/>
              <a: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49481740"/>
              </p:ext>
            </p:extLst>
          </p:nvPr>
        </p:nvGraphicFramePr>
        <p:xfrm>
          <a:off x="914400" y="1524000"/>
          <a:ext cx="5029200" cy="914400"/>
        </p:xfrm>
        <a:graphic>
          <a:graphicData uri="http://schemas.openxmlformats.org/presentationml/2006/ole">
            <mc:AlternateContent xmlns:mc="http://schemas.openxmlformats.org/markup-compatibility/2006">
              <mc:Choice xmlns:v="urn:schemas-microsoft-com:vml" Requires="v">
                <p:oleObj spid="_x0000_s27779" name="Equation" r:id="rId3" imgW="2514600" imgH="457200" progId="Equation.DSMT4">
                  <p:embed/>
                </p:oleObj>
              </mc:Choice>
              <mc:Fallback>
                <p:oleObj name="Equation" r:id="rId3" imgW="25146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502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ontent Placeholder 4"/>
          <p:cNvSpPr>
            <a:spLocks noGrp="1"/>
          </p:cNvSpPr>
          <p:nvPr>
            <p:ph idx="17"/>
          </p:nvPr>
        </p:nvSpPr>
        <p:spPr>
          <a:xfrm>
            <a:off x="457200" y="2527300"/>
            <a:ext cx="8613648" cy="558800"/>
          </a:xfrm>
        </p:spPr>
        <p:txBody>
          <a:bodyPr/>
          <a:lstStyle/>
          <a:p>
            <a:pPr marL="344488" lvl="0" indent="0">
              <a:buNone/>
            </a:pPr>
            <a:r>
              <a:rPr lang="en-US" dirty="0">
                <a:solidFill>
                  <a:prstClr val="black"/>
                </a:solidFill>
              </a:rPr>
              <a:t>Taking the antilog of both sides and solving for [C</a:t>
            </a:r>
            <a:r>
              <a:rPr lang="en-US" baseline="-25000" dirty="0">
                <a:solidFill>
                  <a:prstClr val="black"/>
                </a:solidFill>
              </a:rPr>
              <a:t>4</a:t>
            </a:r>
            <a:r>
              <a:rPr lang="en-US" dirty="0">
                <a:solidFill>
                  <a:prstClr val="black"/>
                </a:solidFill>
              </a:rPr>
              <a:t>H</a:t>
            </a:r>
            <a:r>
              <a:rPr lang="en-US" baseline="-25000" dirty="0">
                <a:solidFill>
                  <a:prstClr val="black"/>
                </a:solidFill>
              </a:rPr>
              <a:t>8</a:t>
            </a:r>
            <a:r>
              <a:rPr lang="en-US" dirty="0">
                <a:solidFill>
                  <a:prstClr val="black"/>
                </a:solidFill>
              </a:rPr>
              <a:t>]</a:t>
            </a:r>
            <a:r>
              <a:rPr lang="en-US" i="1" baseline="-25000" dirty="0">
                <a:solidFill>
                  <a:prstClr val="black"/>
                </a:solidFill>
              </a:rPr>
              <a:t>t</a:t>
            </a:r>
            <a:r>
              <a:rPr lang="en-US" dirty="0" smtClean="0">
                <a:solidFill>
                  <a:prstClr val="black"/>
                </a:solidFill>
              </a:rPr>
              <a:t>:</a:t>
            </a:r>
            <a:endParaRPr lang="en-US" dirty="0">
              <a:solidFill>
                <a:prstClr val="black"/>
              </a:solidFill>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3201027147"/>
              </p:ext>
            </p:extLst>
          </p:nvPr>
        </p:nvGraphicFramePr>
        <p:xfrm>
          <a:off x="914400" y="3225800"/>
          <a:ext cx="8077200" cy="889000"/>
        </p:xfrm>
        <a:graphic>
          <a:graphicData uri="http://schemas.openxmlformats.org/presentationml/2006/ole">
            <mc:AlternateContent xmlns:mc="http://schemas.openxmlformats.org/markup-compatibility/2006">
              <mc:Choice xmlns:v="urn:schemas-microsoft-com:vml" Requires="v">
                <p:oleObj spid="_x0000_s27780" name="Equation" r:id="rId5" imgW="4038480" imgH="444240" progId="Equation.DSMT4">
                  <p:embed/>
                </p:oleObj>
              </mc:Choice>
              <mc:Fallback>
                <p:oleObj name="Equation" r:id="rId5" imgW="4038480" imgH="444240" progId="Equation.DSMT4">
                  <p:embed/>
                  <p:pic>
                    <p:nvPicPr>
                      <p:cNvPr id="0" name="Object 2"/>
                      <p:cNvPicPr>
                        <a:picLocks noChangeAspect="1" noChangeArrowheads="1"/>
                      </p:cNvPicPr>
                      <p:nvPr/>
                    </p:nvPicPr>
                    <p:blipFill>
                      <a:blip r:embed="rId6"/>
                      <a:srcRect/>
                      <a:stretch>
                        <a:fillRect/>
                      </a:stretch>
                    </p:blipFill>
                    <p:spPr bwMode="auto">
                      <a:xfrm>
                        <a:off x="914400" y="3225800"/>
                        <a:ext cx="8077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ontent Placeholder 6"/>
          <p:cNvSpPr>
            <a:spLocks noGrp="1"/>
          </p:cNvSpPr>
          <p:nvPr>
            <p:ph idx="18"/>
          </p:nvPr>
        </p:nvSpPr>
        <p:spPr>
          <a:xfrm>
            <a:off x="457200" y="4229100"/>
            <a:ext cx="8613648" cy="431800"/>
          </a:xfrm>
        </p:spPr>
        <p:txBody>
          <a:bodyPr/>
          <a:lstStyle/>
          <a:p>
            <a:pPr marL="344488" lvl="0" indent="0">
              <a:buNone/>
            </a:pPr>
            <a:r>
              <a:rPr lang="en-US" b="1" dirty="0">
                <a:solidFill>
                  <a:prstClr val="black"/>
                </a:solidFill>
              </a:rPr>
              <a:t>(b)</a:t>
            </a:r>
            <a:r>
              <a:rPr lang="en-US" dirty="0">
                <a:solidFill>
                  <a:prstClr val="black"/>
                </a:solidFill>
              </a:rPr>
              <a:t> Substituting the data into the integrated rate law</a:t>
            </a:r>
            <a:r>
              <a:rPr lang="en-US" dirty="0" smtClean="0">
                <a:solidFill>
                  <a:prstClr val="black"/>
                </a:solidFill>
              </a:rPr>
              <a:t>:</a:t>
            </a:r>
            <a:endParaRPr lang="en-US" dirty="0">
              <a:solidFill>
                <a:prstClr val="black"/>
              </a:solidFill>
            </a:endParaRPr>
          </a:p>
        </p:txBody>
      </p:sp>
      <p:graphicFrame>
        <p:nvGraphicFramePr>
          <p:cNvPr id="6" name="Object 7"/>
          <p:cNvGraphicFramePr>
            <a:graphicFrameLocks noChangeAspect="1"/>
          </p:cNvGraphicFramePr>
          <p:nvPr>
            <p:extLst>
              <p:ext uri="{D42A27DB-BD31-4B8C-83A1-F6EECF244321}">
                <p14:modId xmlns:p14="http://schemas.microsoft.com/office/powerpoint/2010/main" val="1941048070"/>
              </p:ext>
            </p:extLst>
          </p:nvPr>
        </p:nvGraphicFramePr>
        <p:xfrm>
          <a:off x="914400" y="4775200"/>
          <a:ext cx="3556000" cy="787400"/>
        </p:xfrm>
        <a:graphic>
          <a:graphicData uri="http://schemas.openxmlformats.org/presentationml/2006/ole">
            <mc:AlternateContent xmlns:mc="http://schemas.openxmlformats.org/markup-compatibility/2006">
              <mc:Choice xmlns:v="urn:schemas-microsoft-com:vml" Requires="v">
                <p:oleObj spid="_x0000_s27781" name="Equation" r:id="rId7" imgW="1777680" imgH="393480" progId="Equation.DSMT4">
                  <p:embed/>
                </p:oleObj>
              </mc:Choice>
              <mc:Fallback>
                <p:oleObj name="Equation" r:id="rId7" imgW="1777680" imgH="39348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775200"/>
                        <a:ext cx="3556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8"/>
          <p:cNvGraphicFramePr>
            <a:graphicFrameLocks noChangeAspect="1"/>
          </p:cNvGraphicFramePr>
          <p:nvPr>
            <p:extLst>
              <p:ext uri="{D42A27DB-BD31-4B8C-83A1-F6EECF244321}">
                <p14:modId xmlns:p14="http://schemas.microsoft.com/office/powerpoint/2010/main" val="738603953"/>
              </p:ext>
            </p:extLst>
          </p:nvPr>
        </p:nvGraphicFramePr>
        <p:xfrm>
          <a:off x="927100" y="5740400"/>
          <a:ext cx="1371600" cy="355600"/>
        </p:xfrm>
        <a:graphic>
          <a:graphicData uri="http://schemas.openxmlformats.org/presentationml/2006/ole">
            <mc:AlternateContent xmlns:mc="http://schemas.openxmlformats.org/markup-compatibility/2006">
              <mc:Choice xmlns:v="urn:schemas-microsoft-com:vml" Requires="v">
                <p:oleObj spid="_x0000_s27782" name="Equation" r:id="rId9" imgW="685800" imgH="177480" progId="Equation.DSMT4">
                  <p:embed/>
                </p:oleObj>
              </mc:Choice>
              <mc:Fallback>
                <p:oleObj name="Equation" r:id="rId9" imgW="685800" imgH="177480" progId="Equation.DSMT4">
                  <p:embed/>
                  <p:pic>
                    <p:nvPicPr>
                      <p:cNvPr id="0" name="Object 8"/>
                      <p:cNvPicPr>
                        <a:picLocks noChangeAspect="1" noChangeArrowheads="1"/>
                      </p:cNvPicPr>
                      <p:nvPr/>
                    </p:nvPicPr>
                    <p:blipFill>
                      <a:blip r:embed="rId10"/>
                      <a:srcRect/>
                      <a:stretch>
                        <a:fillRect/>
                      </a:stretch>
                    </p:blipFill>
                    <p:spPr bwMode="auto">
                      <a:xfrm>
                        <a:off x="927100" y="5740400"/>
                        <a:ext cx="1371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2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t>Graphical Method for Finding the Reaction Order from the Integrated Rate Law: First Order Reactions</a:t>
            </a:r>
            <a:endParaRPr lang="en-US" sz="3200" dirty="0"/>
          </a:p>
        </p:txBody>
      </p:sp>
      <p:pic>
        <p:nvPicPr>
          <p:cNvPr id="5" name="Picture 2" descr="If you obtain a straight line when you plot ln [reactant] vs. t, the reaction is first order with respect to that reactant. The y-intercept is ln[A]0, and the slope is -k."/>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7160" y="2206441"/>
            <a:ext cx="4125280" cy="325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3"/>
          <p:cNvSpPr>
            <a:spLocks noGrp="1"/>
          </p:cNvSpPr>
          <p:nvPr>
            <p:ph idx="1"/>
          </p:nvPr>
        </p:nvSpPr>
        <p:spPr>
          <a:xfrm>
            <a:off x="4343400" y="1666240"/>
            <a:ext cx="4572000" cy="540201"/>
          </a:xfrm>
        </p:spPr>
        <p:txBody>
          <a:bodyPr/>
          <a:lstStyle/>
          <a:p>
            <a:r>
              <a:rPr lang="en-US" altLang="en-US" dirty="0"/>
              <a:t>Integrated rate law</a:t>
            </a:r>
            <a:r>
              <a:rPr lang="en-US" altLang="en-US" dirty="0" smtClean="0"/>
              <a:t>:</a:t>
            </a:r>
            <a:endParaRPr lang="en-US" dirty="0"/>
          </a:p>
        </p:txBody>
      </p:sp>
      <p:graphicFrame>
        <p:nvGraphicFramePr>
          <p:cNvPr id="12" name="Object 4"/>
          <p:cNvGraphicFramePr>
            <a:graphicFrameLocks noChangeAspect="1"/>
          </p:cNvGraphicFramePr>
          <p:nvPr>
            <p:extLst>
              <p:ext uri="{D42A27DB-BD31-4B8C-83A1-F6EECF244321}">
                <p14:modId xmlns:p14="http://schemas.microsoft.com/office/powerpoint/2010/main" val="3897642897"/>
              </p:ext>
            </p:extLst>
          </p:nvPr>
        </p:nvGraphicFramePr>
        <p:xfrm>
          <a:off x="4876800" y="2199640"/>
          <a:ext cx="1524000" cy="965200"/>
        </p:xfrm>
        <a:graphic>
          <a:graphicData uri="http://schemas.openxmlformats.org/presentationml/2006/ole">
            <mc:AlternateContent xmlns:mc="http://schemas.openxmlformats.org/markup-compatibility/2006">
              <mc:Choice xmlns:v="urn:schemas-microsoft-com:vml" Requires="v">
                <p:oleObj spid="_x0000_s28737" name="Equation" r:id="rId5" imgW="761760" imgH="482400" progId="Equation.DSMT4">
                  <p:embed/>
                </p:oleObj>
              </mc:Choice>
              <mc:Fallback>
                <p:oleObj name="Equation" r:id="rId5" imgW="761760" imgH="482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199640"/>
                        <a:ext cx="152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ontent Placeholder 5"/>
          <p:cNvSpPr>
            <a:spLocks noGrp="1"/>
          </p:cNvSpPr>
          <p:nvPr>
            <p:ph idx="17"/>
          </p:nvPr>
        </p:nvSpPr>
        <p:spPr>
          <a:xfrm>
            <a:off x="4343400" y="3202940"/>
            <a:ext cx="4572000" cy="416560"/>
          </a:xfrm>
        </p:spPr>
        <p:txBody>
          <a:bodyPr/>
          <a:lstStyle/>
          <a:p>
            <a:pPr lvl="0"/>
            <a:r>
              <a:rPr lang="en-US" altLang="en-US" dirty="0">
                <a:solidFill>
                  <a:prstClr val="black"/>
                </a:solidFill>
              </a:rPr>
              <a:t>Straight-line form</a:t>
            </a:r>
            <a:r>
              <a:rPr lang="en-US" altLang="en-US" dirty="0" smtClean="0">
                <a:solidFill>
                  <a:prstClr val="black"/>
                </a:solidFill>
              </a:rPr>
              <a:t>:</a:t>
            </a:r>
            <a:endParaRPr lang="en-US" altLang="en-US" dirty="0">
              <a:solidFill>
                <a:prstClr val="black"/>
              </a:solidFill>
            </a:endParaRPr>
          </a:p>
        </p:txBody>
      </p:sp>
      <p:graphicFrame>
        <p:nvGraphicFramePr>
          <p:cNvPr id="13" name="Object 6"/>
          <p:cNvGraphicFramePr>
            <a:graphicFrameLocks noChangeAspect="1"/>
          </p:cNvGraphicFramePr>
          <p:nvPr>
            <p:extLst>
              <p:ext uri="{D42A27DB-BD31-4B8C-83A1-F6EECF244321}">
                <p14:modId xmlns:p14="http://schemas.microsoft.com/office/powerpoint/2010/main" val="689260594"/>
              </p:ext>
            </p:extLst>
          </p:nvPr>
        </p:nvGraphicFramePr>
        <p:xfrm>
          <a:off x="4876800" y="3749040"/>
          <a:ext cx="2768600" cy="508000"/>
        </p:xfrm>
        <a:graphic>
          <a:graphicData uri="http://schemas.openxmlformats.org/presentationml/2006/ole">
            <mc:AlternateContent xmlns:mc="http://schemas.openxmlformats.org/markup-compatibility/2006">
              <mc:Choice xmlns:v="urn:schemas-microsoft-com:vml" Requires="v">
                <p:oleObj spid="_x0000_s28738" name="Equation" r:id="rId7" imgW="1384200" imgH="253800" progId="Equation.DSMT4">
                  <p:embed/>
                </p:oleObj>
              </mc:Choice>
              <mc:Fallback>
                <p:oleObj name="Equation" r:id="rId7" imgW="1384200" imgH="2538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749040"/>
                        <a:ext cx="2768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ontent Placeholder 7"/>
          <p:cNvSpPr>
            <a:spLocks noGrp="1"/>
          </p:cNvSpPr>
          <p:nvPr>
            <p:ph idx="18"/>
          </p:nvPr>
        </p:nvSpPr>
        <p:spPr>
          <a:xfrm>
            <a:off x="4343400" y="4358640"/>
            <a:ext cx="4572000" cy="1280160"/>
          </a:xfrm>
        </p:spPr>
        <p:txBody>
          <a:bodyPr/>
          <a:lstStyle/>
          <a:p>
            <a:pPr lvl="0"/>
            <a:r>
              <a:rPr lang="en-US" altLang="en-US" dirty="0">
                <a:solidFill>
                  <a:prstClr val="black"/>
                </a:solidFill>
              </a:rPr>
              <a:t>A plot of </a:t>
            </a:r>
            <a:r>
              <a:rPr lang="en-US" altLang="en-US" dirty="0" err="1">
                <a:solidFill>
                  <a:prstClr val="black"/>
                </a:solidFill>
              </a:rPr>
              <a:t>ln</a:t>
            </a:r>
            <a:r>
              <a:rPr lang="en-US" altLang="en-US" dirty="0">
                <a:solidFill>
                  <a:prstClr val="black"/>
                </a:solidFill>
              </a:rPr>
              <a:t>[A] vs. time gives a straight line for a first-order reaction</a:t>
            </a:r>
            <a:r>
              <a:rPr lang="en-US" altLang="en-US" dirty="0" smtClean="0">
                <a:solidFill>
                  <a:prstClr val="black"/>
                </a:solidFill>
              </a:rPr>
              <a:t>.</a:t>
            </a:r>
            <a:endParaRPr lang="en-US" altLang="en-US" dirty="0">
              <a:solidFill>
                <a:prstClr val="black"/>
              </a:solidFill>
            </a:endParaRPr>
          </a:p>
        </p:txBody>
      </p:sp>
    </p:spTree>
    <p:extLst>
      <p:ext uri="{BB962C8B-B14F-4D97-AF65-F5344CB8AC3E}">
        <p14:creationId xmlns:p14="http://schemas.microsoft.com/office/powerpoint/2010/main" val="41057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t>Graphical Method for Finding the Reaction Order from the Integrated Rate Law: Second Order Reactions</a:t>
            </a:r>
            <a:endParaRPr lang="en-US" sz="3200" dirty="0"/>
          </a:p>
        </p:txBody>
      </p:sp>
      <p:pic>
        <p:nvPicPr>
          <p:cNvPr id="6" name="Picture 2" descr="If you obtain a straight line when you plot 1/[reactant] vs. t, the reaction is second order with respect to that reactant. The y-intercept is 1/[A]0, and the slope is k."/>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0466" y="2212787"/>
            <a:ext cx="4076748" cy="321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3"/>
          <p:cNvSpPr>
            <a:spLocks noGrp="1"/>
          </p:cNvSpPr>
          <p:nvPr>
            <p:ph idx="1"/>
          </p:nvPr>
        </p:nvSpPr>
        <p:spPr>
          <a:xfrm>
            <a:off x="4343400" y="1828800"/>
            <a:ext cx="4572000" cy="533400"/>
          </a:xfrm>
        </p:spPr>
        <p:txBody>
          <a:bodyPr/>
          <a:lstStyle/>
          <a:p>
            <a:r>
              <a:rPr lang="en-US" altLang="en-US" dirty="0"/>
              <a:t>Integrated rate law</a:t>
            </a:r>
            <a:r>
              <a:rPr lang="en-US" altLang="en-US" dirty="0" smtClean="0"/>
              <a:t>:</a:t>
            </a:r>
            <a:endParaRPr lang="en-US" dirty="0"/>
          </a:p>
        </p:txBody>
      </p:sp>
      <p:graphicFrame>
        <p:nvGraphicFramePr>
          <p:cNvPr id="10" name="Object 4"/>
          <p:cNvGraphicFramePr>
            <a:graphicFrameLocks noChangeAspect="1"/>
          </p:cNvGraphicFramePr>
          <p:nvPr>
            <p:extLst>
              <p:ext uri="{D42A27DB-BD31-4B8C-83A1-F6EECF244321}">
                <p14:modId xmlns:p14="http://schemas.microsoft.com/office/powerpoint/2010/main" val="3149499736"/>
              </p:ext>
            </p:extLst>
          </p:nvPr>
        </p:nvGraphicFramePr>
        <p:xfrm>
          <a:off x="4851400" y="2288987"/>
          <a:ext cx="2057400" cy="914400"/>
        </p:xfrm>
        <a:graphic>
          <a:graphicData uri="http://schemas.openxmlformats.org/presentationml/2006/ole">
            <mc:AlternateContent xmlns:mc="http://schemas.openxmlformats.org/markup-compatibility/2006">
              <mc:Choice xmlns:v="urn:schemas-microsoft-com:vml" Requires="v">
                <p:oleObj spid="_x0000_s29759" name="Equation" r:id="rId5" imgW="1028520" imgH="457200" progId="Equation.DSMT4">
                  <p:embed/>
                </p:oleObj>
              </mc:Choice>
              <mc:Fallback>
                <p:oleObj name="Equation" r:id="rId5" imgW="1028520" imgH="4572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2288987"/>
                        <a:ext cx="205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5"/>
          <p:cNvSpPr>
            <a:spLocks noGrp="1"/>
          </p:cNvSpPr>
          <p:nvPr>
            <p:ph idx="17"/>
          </p:nvPr>
        </p:nvSpPr>
        <p:spPr>
          <a:xfrm>
            <a:off x="4343400" y="3200400"/>
            <a:ext cx="4572000" cy="568247"/>
          </a:xfrm>
        </p:spPr>
        <p:txBody>
          <a:bodyPr/>
          <a:lstStyle/>
          <a:p>
            <a:pPr lvl="0"/>
            <a:r>
              <a:rPr lang="en-US" altLang="en-US" dirty="0">
                <a:solidFill>
                  <a:prstClr val="black"/>
                </a:solidFill>
              </a:rPr>
              <a:t>Straight-line form</a:t>
            </a:r>
            <a:r>
              <a:rPr lang="en-US" altLang="en-US" dirty="0" smtClean="0">
                <a:solidFill>
                  <a:prstClr val="black"/>
                </a:solidFill>
              </a:rPr>
              <a:t>:</a:t>
            </a:r>
            <a:endParaRPr lang="en-US" altLang="en-US" dirty="0">
              <a:solidFill>
                <a:prstClr val="black"/>
              </a:solidFill>
            </a:endParaRPr>
          </a:p>
        </p:txBody>
      </p:sp>
      <p:graphicFrame>
        <p:nvGraphicFramePr>
          <p:cNvPr id="11" name="Object 6"/>
          <p:cNvGraphicFramePr>
            <a:graphicFrameLocks noChangeAspect="1"/>
          </p:cNvGraphicFramePr>
          <p:nvPr>
            <p:extLst>
              <p:ext uri="{D42A27DB-BD31-4B8C-83A1-F6EECF244321}">
                <p14:modId xmlns:p14="http://schemas.microsoft.com/office/powerpoint/2010/main" val="1262909394"/>
              </p:ext>
            </p:extLst>
          </p:nvPr>
        </p:nvGraphicFramePr>
        <p:xfrm>
          <a:off x="4851400" y="3810000"/>
          <a:ext cx="2082800" cy="914400"/>
        </p:xfrm>
        <a:graphic>
          <a:graphicData uri="http://schemas.openxmlformats.org/presentationml/2006/ole">
            <mc:AlternateContent xmlns:mc="http://schemas.openxmlformats.org/markup-compatibility/2006">
              <mc:Choice xmlns:v="urn:schemas-microsoft-com:vml" Requires="v">
                <p:oleObj spid="_x0000_s29760" name="Equation" r:id="rId7" imgW="1041120" imgH="457200" progId="Equation.DSMT4">
                  <p:embed/>
                </p:oleObj>
              </mc:Choice>
              <mc:Fallback>
                <p:oleObj name="Equation" r:id="rId7" imgW="1041120" imgH="4572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1400" y="3810000"/>
                        <a:ext cx="208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8" name="Content Placeholder 7"/>
              <p:cNvSpPr>
                <a:spLocks noGrp="1"/>
              </p:cNvSpPr>
              <p:nvPr>
                <p:ph idx="18"/>
              </p:nvPr>
            </p:nvSpPr>
            <p:spPr>
              <a:xfrm>
                <a:off x="4343400" y="4737100"/>
                <a:ext cx="4572000" cy="1358900"/>
              </a:xfrm>
            </p:spPr>
            <p:txBody>
              <a:bodyPr/>
              <a:lstStyle/>
              <a:p>
                <a:pPr lvl="0"/>
                <a:r>
                  <a:rPr lang="en-US" altLang="en-US" dirty="0">
                    <a:solidFill>
                      <a:prstClr val="black"/>
                    </a:solidFill>
                  </a:rPr>
                  <a:t>A plot of </a:t>
                </a:r>
                <a14:m>
                  <m:oMath xmlns:m="http://schemas.openxmlformats.org/officeDocument/2006/math" xmlns="">
                    <m:f>
                      <m:fPr>
                        <m:ctrlPr>
                          <a:rPr lang="en-US" altLang="en-US" i="1">
                            <a:solidFill>
                              <a:prstClr val="black"/>
                            </a:solidFill>
                            <a:latin typeface="Cambria Math"/>
                          </a:rPr>
                        </m:ctrlPr>
                      </m:fPr>
                      <m:num>
                        <m:r>
                          <a:rPr lang="en-US" altLang="en-US">
                            <a:solidFill>
                              <a:prstClr val="black"/>
                            </a:solidFill>
                            <a:latin typeface="Cambria Math" panose="02040503050406030204" pitchFamily="18" charset="0"/>
                          </a:rPr>
                          <m:t>1</m:t>
                        </m:r>
                        <m:r>
                          <a:rPr lang="en-US" altLang="en-US">
                            <a:solidFill>
                              <a:prstClr val="black"/>
                            </a:solidFill>
                            <a:latin typeface="Cambria Math" panose="02040503050406030204" pitchFamily="18" charset="0"/>
                          </a:rPr>
                          <m:t> </m:t>
                        </m:r>
                      </m:num>
                      <m:den>
                        <m:sSub>
                          <m:sSubPr>
                            <m:ctrlPr>
                              <a:rPr lang="en-US" altLang="en-US" i="1">
                                <a:solidFill>
                                  <a:prstClr val="black"/>
                                </a:solidFill>
                                <a:latin typeface="Cambria Math"/>
                              </a:rPr>
                            </m:ctrlPr>
                          </m:sSubPr>
                          <m:e>
                            <m:d>
                              <m:dPr>
                                <m:begChr m:val="["/>
                                <m:endChr m:val="]"/>
                                <m:ctrlPr>
                                  <a:rPr lang="en-US" altLang="en-US" i="1">
                                    <a:solidFill>
                                      <a:prstClr val="black"/>
                                    </a:solidFill>
                                    <a:latin typeface="Cambria Math"/>
                                  </a:rPr>
                                </m:ctrlPr>
                              </m:dPr>
                              <m:e>
                                <m:r>
                                  <m:rPr>
                                    <m:sty m:val="p"/>
                                  </m:rPr>
                                  <a:rPr lang="en-US" altLang="en-US">
                                    <a:solidFill>
                                      <a:prstClr val="black"/>
                                    </a:solidFill>
                                    <a:latin typeface="Cambria Math" panose="02040503050406030204" pitchFamily="18" charset="0"/>
                                  </a:rPr>
                                  <m:t>A</m:t>
                                </m:r>
                              </m:e>
                            </m:d>
                          </m:e>
                          <m:sub>
                            <m:r>
                              <a:rPr lang="en-US" altLang="en-US" i="1">
                                <a:solidFill>
                                  <a:prstClr val="black"/>
                                </a:solidFill>
                                <a:latin typeface="Cambria Math" panose="02040503050406030204" pitchFamily="18" charset="0"/>
                              </a:rPr>
                              <m:t> </m:t>
                            </m:r>
                          </m:sub>
                        </m:sSub>
                      </m:den>
                    </m:f>
                  </m:oMath>
                </a14:m>
                <a:r>
                  <a:rPr lang="en-US" altLang="en-US" dirty="0">
                    <a:solidFill>
                      <a:prstClr val="black"/>
                    </a:solidFill>
                  </a:rPr>
                  <a:t> vs. time gives a straight line for a second-order reaction</a:t>
                </a:r>
                <a:r>
                  <a:rPr lang="en-US" altLang="en-US" dirty="0" smtClean="0">
                    <a:solidFill>
                      <a:prstClr val="black"/>
                    </a:solidFill>
                  </a:rPr>
                  <a:t>.</a:t>
                </a:r>
                <a:endParaRPr lang="en-US" altLang="en-US" dirty="0">
                  <a:solidFill>
                    <a:prstClr val="black"/>
                  </a:solidFill>
                </a:endParaRPr>
              </a:p>
            </p:txBody>
          </p:sp>
        </mc:Choice>
        <mc:Fallback xmlns="">
          <p:sp>
            <p:nvSpPr>
              <p:cNvPr id="8" name="Content Placeholder 7"/>
              <p:cNvSpPr>
                <a:spLocks noGrp="1" noRot="1" noChangeAspect="1" noMove="1" noResize="1" noEditPoints="1" noAdjustHandles="1" noChangeArrowheads="1" noChangeShapeType="1" noTextEdit="1"/>
              </p:cNvSpPr>
              <p:nvPr>
                <p:ph idx="18"/>
              </p:nvPr>
            </p:nvSpPr>
            <p:spPr>
              <a:xfrm>
                <a:off x="4343400" y="4737100"/>
                <a:ext cx="4572000" cy="1358900"/>
              </a:xfrm>
              <a:blipFill rotWithShape="1">
                <a:blip r:embed="rId9"/>
                <a:stretch>
                  <a:fillRect l="-1867" b="-12108"/>
                </a:stretch>
              </a:blipFill>
            </p:spPr>
            <p:txBody>
              <a:bodyPr/>
              <a:lstStyle/>
              <a:p>
                <a:r>
                  <a:rPr lang="en-US">
                    <a:noFill/>
                  </a:rPr>
                  <a:t> </a:t>
                </a:r>
              </a:p>
            </p:txBody>
          </p:sp>
        </mc:Fallback>
      </mc:AlternateContent>
    </p:spTree>
    <p:extLst>
      <p:ext uri="{BB962C8B-B14F-4D97-AF65-F5344CB8AC3E}">
        <p14:creationId xmlns:p14="http://schemas.microsoft.com/office/powerpoint/2010/main" val="117411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t>Graphical Method for Finding the Reaction Order from the Integrated Rate Law: Zero Order Reactions</a:t>
            </a:r>
            <a:endParaRPr lang="en-US" sz="3200" dirty="0"/>
          </a:p>
        </p:txBody>
      </p:sp>
      <p:pic>
        <p:nvPicPr>
          <p:cNvPr id="5" name="Picture 2" descr="If you obtain a straight line when you plot [reactant] vs. t, the reaction is zero order with respect to that reactant. The y-intercept is [A]0 and the slope is -k."/>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2984" y="2284075"/>
            <a:ext cx="4084436" cy="32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3"/>
          <p:cNvSpPr>
            <a:spLocks noGrp="1"/>
          </p:cNvSpPr>
          <p:nvPr>
            <p:ph idx="1"/>
          </p:nvPr>
        </p:nvSpPr>
        <p:spPr>
          <a:xfrm>
            <a:off x="4343400" y="1752600"/>
            <a:ext cx="4572000" cy="531475"/>
          </a:xfrm>
        </p:spPr>
        <p:txBody>
          <a:bodyPr/>
          <a:lstStyle/>
          <a:p>
            <a:r>
              <a:rPr lang="en-US" altLang="en-US" dirty="0"/>
              <a:t>Integrated rate law</a:t>
            </a:r>
            <a:r>
              <a:rPr lang="en-US" altLang="en-US" dirty="0" smtClean="0"/>
              <a:t>:</a:t>
            </a:r>
            <a:endParaRPr lang="en-US" dirty="0"/>
          </a:p>
        </p:txBody>
      </p:sp>
      <p:graphicFrame>
        <p:nvGraphicFramePr>
          <p:cNvPr id="10" name="Object 4"/>
          <p:cNvGraphicFramePr>
            <a:graphicFrameLocks noChangeAspect="1"/>
          </p:cNvGraphicFramePr>
          <p:nvPr>
            <p:extLst>
              <p:ext uri="{D42A27DB-BD31-4B8C-83A1-F6EECF244321}">
                <p14:modId xmlns:p14="http://schemas.microsoft.com/office/powerpoint/2010/main" val="1849138515"/>
              </p:ext>
            </p:extLst>
          </p:nvPr>
        </p:nvGraphicFramePr>
        <p:xfrm>
          <a:off x="4800600" y="2322175"/>
          <a:ext cx="2159000" cy="508000"/>
        </p:xfrm>
        <a:graphic>
          <a:graphicData uri="http://schemas.openxmlformats.org/presentationml/2006/ole">
            <mc:AlternateContent xmlns:mc="http://schemas.openxmlformats.org/markup-compatibility/2006">
              <mc:Choice xmlns:v="urn:schemas-microsoft-com:vml" Requires="v">
                <p:oleObj spid="_x0000_s30781" name="Equation" r:id="rId5" imgW="1079280" imgH="253800" progId="Equation.DSMT4">
                  <p:embed/>
                </p:oleObj>
              </mc:Choice>
              <mc:Fallback>
                <p:oleObj name="Equation" r:id="rId5" imgW="1079280" imgH="2538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322175"/>
                        <a:ext cx="215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5"/>
          <p:cNvSpPr>
            <a:spLocks noGrp="1"/>
          </p:cNvSpPr>
          <p:nvPr>
            <p:ph idx="17"/>
          </p:nvPr>
        </p:nvSpPr>
        <p:spPr>
          <a:xfrm>
            <a:off x="4343400" y="2908300"/>
            <a:ext cx="4572000" cy="482600"/>
          </a:xfrm>
        </p:spPr>
        <p:txBody>
          <a:bodyPr/>
          <a:lstStyle/>
          <a:p>
            <a:pPr lvl="0"/>
            <a:r>
              <a:rPr lang="en-US" altLang="en-US" dirty="0">
                <a:solidFill>
                  <a:prstClr val="black"/>
                </a:solidFill>
              </a:rPr>
              <a:t>Straight-line form</a:t>
            </a:r>
            <a:r>
              <a:rPr lang="en-US" altLang="en-US" dirty="0" smtClean="0">
                <a:solidFill>
                  <a:prstClr val="black"/>
                </a:solidFill>
              </a:rPr>
              <a:t>:</a:t>
            </a:r>
            <a:endParaRPr lang="en-US" altLang="en-US" dirty="0">
              <a:solidFill>
                <a:prstClr val="black"/>
              </a:solidFill>
            </a:endParaRPr>
          </a:p>
        </p:txBody>
      </p:sp>
      <p:graphicFrame>
        <p:nvGraphicFramePr>
          <p:cNvPr id="11" name="Object 6"/>
          <p:cNvGraphicFramePr>
            <a:graphicFrameLocks noChangeAspect="1"/>
          </p:cNvGraphicFramePr>
          <p:nvPr>
            <p:extLst>
              <p:ext uri="{D42A27DB-BD31-4B8C-83A1-F6EECF244321}">
                <p14:modId xmlns:p14="http://schemas.microsoft.com/office/powerpoint/2010/main" val="59756099"/>
              </p:ext>
            </p:extLst>
          </p:nvPr>
        </p:nvGraphicFramePr>
        <p:xfrm>
          <a:off x="4800600" y="3492500"/>
          <a:ext cx="2133600" cy="508000"/>
        </p:xfrm>
        <a:graphic>
          <a:graphicData uri="http://schemas.openxmlformats.org/presentationml/2006/ole">
            <mc:AlternateContent xmlns:mc="http://schemas.openxmlformats.org/markup-compatibility/2006">
              <mc:Choice xmlns:v="urn:schemas-microsoft-com:vml" Requires="v">
                <p:oleObj spid="_x0000_s30782" name="Equation" r:id="rId7" imgW="1066680" imgH="253800" progId="Equation.DSMT4">
                  <p:embed/>
                </p:oleObj>
              </mc:Choice>
              <mc:Fallback>
                <p:oleObj name="Equation" r:id="rId7" imgW="1066680" imgH="2538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492500"/>
                        <a:ext cx="213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7"/>
          <p:cNvSpPr>
            <a:spLocks noGrp="1"/>
          </p:cNvSpPr>
          <p:nvPr>
            <p:ph idx="18"/>
          </p:nvPr>
        </p:nvSpPr>
        <p:spPr>
          <a:xfrm>
            <a:off x="4343400" y="4140200"/>
            <a:ext cx="4572000" cy="1193800"/>
          </a:xfrm>
        </p:spPr>
        <p:txBody>
          <a:bodyPr/>
          <a:lstStyle/>
          <a:p>
            <a:pPr lvl="0"/>
            <a:r>
              <a:rPr lang="en-US" altLang="en-US" dirty="0">
                <a:solidFill>
                  <a:prstClr val="black"/>
                </a:solidFill>
              </a:rPr>
              <a:t>A plot of [A] vs. time gives a straight line for a zero-order reaction</a:t>
            </a:r>
            <a:r>
              <a:rPr lang="en-US" altLang="en-US" dirty="0" smtClean="0">
                <a:solidFill>
                  <a:prstClr val="black"/>
                </a:solidFill>
              </a:rPr>
              <a:t>.</a:t>
            </a:r>
            <a:endParaRPr lang="en-US" altLang="en-US" dirty="0">
              <a:solidFill>
                <a:prstClr val="black"/>
              </a:solidFill>
            </a:endParaRPr>
          </a:p>
        </p:txBody>
      </p:sp>
    </p:spTree>
    <p:extLst>
      <p:ext uri="{BB962C8B-B14F-4D97-AF65-F5344CB8AC3E}">
        <p14:creationId xmlns:p14="http://schemas.microsoft.com/office/powerpoint/2010/main" val="6247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Factors That Influence Reaction Rate</a:t>
            </a:r>
            <a:br>
              <a:rPr lang="en-US" altLang="en-US" b="1" dirty="0"/>
            </a:br>
            <a:endParaRPr lang="en-US" dirty="0"/>
          </a:p>
        </p:txBody>
      </p:sp>
      <p:sp>
        <p:nvSpPr>
          <p:cNvPr id="3" name="Content Placeholder 2"/>
          <p:cNvSpPr>
            <a:spLocks noGrp="1"/>
          </p:cNvSpPr>
          <p:nvPr>
            <p:ph idx="1"/>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Particles must collide in order to react.</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higher the </a:t>
            </a:r>
            <a:r>
              <a:rPr lang="en-US" altLang="en-US" b="1" i="1" dirty="0">
                <a:latin typeface="Arial" panose="020B0604020202020204" pitchFamily="34" charset="0"/>
                <a:ea typeface="ＭＳ Ｐゴシック" panose="020B0600070205080204" pitchFamily="34" charset="-128"/>
                <a:cs typeface="Arial" panose="020B0604020202020204" pitchFamily="34" charset="0"/>
              </a:rPr>
              <a:t>concentration</a:t>
            </a:r>
            <a:r>
              <a:rPr lang="en-US" altLang="en-US" dirty="0">
                <a:latin typeface="Arial" panose="020B0604020202020204" pitchFamily="34" charset="0"/>
                <a:ea typeface="ＭＳ Ｐゴシック" panose="020B0600070205080204" pitchFamily="34" charset="-128"/>
                <a:cs typeface="Arial" panose="020B0604020202020204" pitchFamily="34" charset="0"/>
              </a:rPr>
              <a:t> of reactants, the greater the reaction rate.</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A higher concentration of reactant particles allows a greater number of collisions.</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a:t>
            </a:r>
            <a:r>
              <a:rPr lang="en-US" altLang="en-US" b="1" i="1" dirty="0">
                <a:latin typeface="Arial" panose="020B0604020202020204" pitchFamily="34" charset="0"/>
                <a:ea typeface="ＭＳ Ｐゴシック" panose="020B0600070205080204" pitchFamily="34" charset="-128"/>
                <a:cs typeface="Arial" panose="020B0604020202020204" pitchFamily="34" charset="0"/>
              </a:rPr>
              <a:t>physical state</a:t>
            </a:r>
            <a:r>
              <a:rPr lang="en-US" altLang="en-US" dirty="0">
                <a:latin typeface="Arial" panose="020B0604020202020204" pitchFamily="34" charset="0"/>
                <a:ea typeface="ＭＳ Ｐゴシック" panose="020B0600070205080204" pitchFamily="34" charset="-128"/>
                <a:cs typeface="Arial" panose="020B0604020202020204" pitchFamily="34" charset="0"/>
              </a:rPr>
              <a:t> of the reactants influences reaction rate.</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Substances must mix in order for particles to collide.</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The higher the </a:t>
            </a:r>
            <a:r>
              <a:rPr lang="en-US" altLang="en-US" b="1" i="1" dirty="0">
                <a:latin typeface="Arial" panose="020B0604020202020204" pitchFamily="34" charset="0"/>
                <a:ea typeface="ＭＳ Ｐゴシック" panose="020B0600070205080204" pitchFamily="34" charset="-128"/>
                <a:cs typeface="Arial" panose="020B0604020202020204" pitchFamily="34" charset="0"/>
              </a:rPr>
              <a:t>temperature</a:t>
            </a:r>
            <a:r>
              <a:rPr lang="en-US" altLang="en-US" dirty="0">
                <a:latin typeface="Arial" panose="020B0604020202020204" pitchFamily="34" charset="0"/>
                <a:ea typeface="ＭＳ Ｐゴシック" panose="020B0600070205080204" pitchFamily="34" charset="-128"/>
                <a:cs typeface="Arial" panose="020B0604020202020204" pitchFamily="34" charset="0"/>
              </a:rPr>
              <a:t>, the greater the reaction rate.</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At higher temperatures particles have more energy and therefore collide more often and more effectively.</a:t>
            </a:r>
          </a:p>
          <a:p>
            <a:endParaRPr lang="en-US" dirty="0"/>
          </a:p>
        </p:txBody>
      </p:sp>
    </p:spTree>
    <p:extLst>
      <p:ext uri="{BB962C8B-B14F-4D97-AF65-F5344CB8AC3E}">
        <p14:creationId xmlns:p14="http://schemas.microsoft.com/office/powerpoint/2010/main" val="30762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b="1" dirty="0"/>
              <a:t>Graphical Determination of the Reaction Order for the Decomposition of N</a:t>
            </a:r>
            <a:r>
              <a:rPr lang="en-US" altLang="en-US" sz="2800" b="1" baseline="-25000" dirty="0"/>
              <a:t>2</a:t>
            </a:r>
            <a:r>
              <a:rPr lang="en-US" altLang="en-US" sz="2800" b="1" dirty="0"/>
              <a:t>O</a:t>
            </a:r>
            <a:r>
              <a:rPr lang="en-US" altLang="en-US" sz="2800" b="1" baseline="-25000" dirty="0"/>
              <a:t>5</a:t>
            </a:r>
            <a:r>
              <a:rPr lang="en-US" altLang="en-US" sz="2800" b="1" dirty="0"/>
              <a:t>: Data Table</a:t>
            </a:r>
            <a:br>
              <a:rPr lang="en-US" altLang="en-US" sz="2800" b="1" dirty="0"/>
            </a:b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1280076746"/>
              </p:ext>
            </p:extLst>
          </p:nvPr>
        </p:nvGraphicFramePr>
        <p:xfrm>
          <a:off x="1524000" y="2209800"/>
          <a:ext cx="6096000" cy="2966720"/>
        </p:xfrm>
        <a:graphic>
          <a:graphicData uri="http://schemas.openxmlformats.org/drawingml/2006/table">
            <a:tbl>
              <a:tblPr firstRow="1">
                <a:tableStyleId>{5940675A-B579-460E-94D1-54222C63F5DA}</a:tableStyleId>
              </a:tblPr>
              <a:tblGrid>
                <a:gridCol w="1524000">
                  <a:extLst>
                    <a:ext uri="{9D8B030D-6E8A-4147-A177-3AD203B41FA5}">
                      <a16:colId xmlns:a16="http://schemas.microsoft.com/office/drawing/2014/main" xmlns="" val="3899469204"/>
                    </a:ext>
                  </a:extLst>
                </a:gridCol>
                <a:gridCol w="1524000">
                  <a:extLst>
                    <a:ext uri="{9D8B030D-6E8A-4147-A177-3AD203B41FA5}">
                      <a16:colId xmlns:a16="http://schemas.microsoft.com/office/drawing/2014/main" xmlns="" val="225594229"/>
                    </a:ext>
                  </a:extLst>
                </a:gridCol>
                <a:gridCol w="1524000">
                  <a:extLst>
                    <a:ext uri="{9D8B030D-6E8A-4147-A177-3AD203B41FA5}">
                      <a16:colId xmlns:a16="http://schemas.microsoft.com/office/drawing/2014/main" xmlns="" val="1887409374"/>
                    </a:ext>
                  </a:extLst>
                </a:gridCol>
                <a:gridCol w="1524000">
                  <a:extLst>
                    <a:ext uri="{9D8B030D-6E8A-4147-A177-3AD203B41FA5}">
                      <a16:colId xmlns:a16="http://schemas.microsoft.com/office/drawing/2014/main" xmlns="" val="1547271146"/>
                    </a:ext>
                  </a:extLst>
                </a:gridCol>
              </a:tblGrid>
              <a:tr h="370840">
                <a:tc>
                  <a:txBody>
                    <a:bodyPr/>
                    <a:lstStyle/>
                    <a:p>
                      <a:pPr algn="ctr"/>
                      <a:r>
                        <a:rPr lang="en-US" b="1" dirty="0"/>
                        <a:t>Time (min)</a:t>
                      </a:r>
                    </a:p>
                  </a:txBody>
                  <a:tcPr/>
                </a:tc>
                <a:tc>
                  <a:txBody>
                    <a:bodyPr/>
                    <a:lstStyle/>
                    <a:p>
                      <a:pPr algn="ctr"/>
                      <a:r>
                        <a:rPr lang="en-US" b="1" dirty="0"/>
                        <a:t>[N</a:t>
                      </a:r>
                      <a:r>
                        <a:rPr lang="en-US" b="1" baseline="-25000" dirty="0"/>
                        <a:t>2</a:t>
                      </a:r>
                      <a:r>
                        <a:rPr lang="en-US" b="1" baseline="0" dirty="0"/>
                        <a:t>O</a:t>
                      </a:r>
                      <a:r>
                        <a:rPr lang="en-US" b="1" baseline="-25000" dirty="0"/>
                        <a:t>5</a:t>
                      </a:r>
                      <a:r>
                        <a:rPr lang="en-US" b="1" baseline="0" dirty="0"/>
                        <a:t>]</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ln[N</a:t>
                      </a:r>
                      <a:r>
                        <a:rPr lang="en-US" b="1" baseline="-25000" dirty="0"/>
                        <a:t>2</a:t>
                      </a:r>
                      <a:r>
                        <a:rPr lang="en-US" b="1" baseline="0" dirty="0"/>
                        <a:t>O</a:t>
                      </a:r>
                      <a:r>
                        <a:rPr lang="en-US" b="1" baseline="-25000" dirty="0"/>
                        <a:t>5</a:t>
                      </a:r>
                      <a:r>
                        <a:rPr lang="en-US" b="1" baseline="0" dirty="0"/>
                        <a:t>]</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1/[N</a:t>
                      </a:r>
                      <a:r>
                        <a:rPr lang="en-US" b="1" baseline="-25000" dirty="0"/>
                        <a:t>2</a:t>
                      </a:r>
                      <a:r>
                        <a:rPr lang="en-US" b="1" baseline="0" dirty="0"/>
                        <a:t>O</a:t>
                      </a:r>
                      <a:r>
                        <a:rPr lang="en-US" b="1" baseline="-25000" dirty="0"/>
                        <a:t>5</a:t>
                      </a:r>
                      <a:r>
                        <a:rPr lang="en-US" b="1" baseline="0" dirty="0"/>
                        <a:t>]</a:t>
                      </a:r>
                      <a:endParaRPr lang="en-US" b="1" dirty="0"/>
                    </a:p>
                  </a:txBody>
                  <a:tcPr/>
                </a:tc>
                <a:extLst>
                  <a:ext uri="{0D108BD9-81ED-4DB2-BD59-A6C34878D82A}">
                    <a16:rowId xmlns:a16="http://schemas.microsoft.com/office/drawing/2014/main" xmlns="" val="965264099"/>
                  </a:ext>
                </a:extLst>
              </a:tr>
              <a:tr h="370840">
                <a:tc>
                  <a:txBody>
                    <a:bodyPr/>
                    <a:lstStyle/>
                    <a:p>
                      <a:pPr algn="ctr"/>
                      <a:r>
                        <a:rPr lang="en-US" dirty="0"/>
                        <a:t>0</a:t>
                      </a:r>
                    </a:p>
                  </a:txBody>
                  <a:tcPr/>
                </a:tc>
                <a:tc>
                  <a:txBody>
                    <a:bodyPr/>
                    <a:lstStyle/>
                    <a:p>
                      <a:pPr algn="ctr"/>
                      <a:r>
                        <a:rPr lang="en-US" dirty="0"/>
                        <a:t>0.0165</a:t>
                      </a:r>
                    </a:p>
                  </a:txBody>
                  <a:tcPr/>
                </a:tc>
                <a:tc>
                  <a:txBody>
                    <a:bodyPr/>
                    <a:lstStyle/>
                    <a:p>
                      <a:pPr algn="ctr"/>
                      <a:r>
                        <a:rPr lang="en-US" dirty="0"/>
                        <a:t>-4.104</a:t>
                      </a:r>
                    </a:p>
                  </a:txBody>
                  <a:tcPr/>
                </a:tc>
                <a:tc>
                  <a:txBody>
                    <a:bodyPr/>
                    <a:lstStyle/>
                    <a:p>
                      <a:pPr algn="ctr"/>
                      <a:r>
                        <a:rPr lang="en-US" dirty="0"/>
                        <a:t>60.6</a:t>
                      </a:r>
                    </a:p>
                  </a:txBody>
                  <a:tcPr/>
                </a:tc>
                <a:extLst>
                  <a:ext uri="{0D108BD9-81ED-4DB2-BD59-A6C34878D82A}">
                    <a16:rowId xmlns:a16="http://schemas.microsoft.com/office/drawing/2014/main" xmlns="" val="1337756951"/>
                  </a:ext>
                </a:extLst>
              </a:tr>
              <a:tr h="370840">
                <a:tc>
                  <a:txBody>
                    <a:bodyPr/>
                    <a:lstStyle/>
                    <a:p>
                      <a:pPr algn="ctr"/>
                      <a:r>
                        <a:rPr lang="en-US" dirty="0"/>
                        <a:t>10</a:t>
                      </a:r>
                    </a:p>
                  </a:txBody>
                  <a:tcPr/>
                </a:tc>
                <a:tc>
                  <a:txBody>
                    <a:bodyPr/>
                    <a:lstStyle/>
                    <a:p>
                      <a:pPr algn="ctr"/>
                      <a:r>
                        <a:rPr lang="en-US" dirty="0"/>
                        <a:t>0.0124</a:t>
                      </a:r>
                    </a:p>
                  </a:txBody>
                  <a:tcPr/>
                </a:tc>
                <a:tc>
                  <a:txBody>
                    <a:bodyPr/>
                    <a:lstStyle/>
                    <a:p>
                      <a:pPr algn="ctr"/>
                      <a:r>
                        <a:rPr lang="en-US" dirty="0"/>
                        <a:t>-4.390</a:t>
                      </a:r>
                    </a:p>
                  </a:txBody>
                  <a:tcPr/>
                </a:tc>
                <a:tc>
                  <a:txBody>
                    <a:bodyPr/>
                    <a:lstStyle/>
                    <a:p>
                      <a:pPr algn="ctr"/>
                      <a:r>
                        <a:rPr lang="en-US" dirty="0"/>
                        <a:t>80.6</a:t>
                      </a:r>
                    </a:p>
                  </a:txBody>
                  <a:tcPr/>
                </a:tc>
                <a:extLst>
                  <a:ext uri="{0D108BD9-81ED-4DB2-BD59-A6C34878D82A}">
                    <a16:rowId xmlns:a16="http://schemas.microsoft.com/office/drawing/2014/main" xmlns="" val="2594514451"/>
                  </a:ext>
                </a:extLst>
              </a:tr>
              <a:tr h="370840">
                <a:tc>
                  <a:txBody>
                    <a:bodyPr/>
                    <a:lstStyle/>
                    <a:p>
                      <a:pPr algn="ctr"/>
                      <a:r>
                        <a:rPr lang="en-US" dirty="0"/>
                        <a:t>20</a:t>
                      </a:r>
                    </a:p>
                  </a:txBody>
                  <a:tcPr/>
                </a:tc>
                <a:tc>
                  <a:txBody>
                    <a:bodyPr/>
                    <a:lstStyle/>
                    <a:p>
                      <a:pPr algn="ctr"/>
                      <a:r>
                        <a:rPr lang="en-US" dirty="0"/>
                        <a:t>0.0093</a:t>
                      </a:r>
                    </a:p>
                  </a:txBody>
                  <a:tcPr/>
                </a:tc>
                <a:tc>
                  <a:txBody>
                    <a:bodyPr/>
                    <a:lstStyle/>
                    <a:p>
                      <a:pPr algn="ctr"/>
                      <a:r>
                        <a:rPr lang="en-US" dirty="0"/>
                        <a:t>-4.68</a:t>
                      </a:r>
                    </a:p>
                  </a:txBody>
                  <a:tcPr/>
                </a:tc>
                <a:tc>
                  <a:txBody>
                    <a:bodyPr/>
                    <a:lstStyle/>
                    <a:p>
                      <a:pPr algn="ctr"/>
                      <a:r>
                        <a:rPr lang="en-US" dirty="0"/>
                        <a:t>110</a:t>
                      </a:r>
                    </a:p>
                  </a:txBody>
                  <a:tcPr/>
                </a:tc>
                <a:extLst>
                  <a:ext uri="{0D108BD9-81ED-4DB2-BD59-A6C34878D82A}">
                    <a16:rowId xmlns:a16="http://schemas.microsoft.com/office/drawing/2014/main" xmlns="" val="187415915"/>
                  </a:ext>
                </a:extLst>
              </a:tr>
              <a:tr h="370840">
                <a:tc>
                  <a:txBody>
                    <a:bodyPr/>
                    <a:lstStyle/>
                    <a:p>
                      <a:pPr algn="ctr"/>
                      <a:r>
                        <a:rPr lang="en-US" dirty="0"/>
                        <a:t>30</a:t>
                      </a:r>
                    </a:p>
                  </a:txBody>
                  <a:tcPr/>
                </a:tc>
                <a:tc>
                  <a:txBody>
                    <a:bodyPr/>
                    <a:lstStyle/>
                    <a:p>
                      <a:pPr algn="ctr"/>
                      <a:r>
                        <a:rPr lang="en-US" dirty="0"/>
                        <a:t>0.0071</a:t>
                      </a:r>
                    </a:p>
                  </a:txBody>
                  <a:tcPr/>
                </a:tc>
                <a:tc>
                  <a:txBody>
                    <a:bodyPr/>
                    <a:lstStyle/>
                    <a:p>
                      <a:pPr algn="ctr"/>
                      <a:r>
                        <a:rPr lang="en-US" dirty="0"/>
                        <a:t>-4.95</a:t>
                      </a:r>
                    </a:p>
                  </a:txBody>
                  <a:tcPr/>
                </a:tc>
                <a:tc>
                  <a:txBody>
                    <a:bodyPr/>
                    <a:lstStyle/>
                    <a:p>
                      <a:pPr algn="ctr"/>
                      <a:r>
                        <a:rPr lang="en-US" dirty="0"/>
                        <a:t>140</a:t>
                      </a:r>
                    </a:p>
                  </a:txBody>
                  <a:tcPr/>
                </a:tc>
                <a:extLst>
                  <a:ext uri="{0D108BD9-81ED-4DB2-BD59-A6C34878D82A}">
                    <a16:rowId xmlns:a16="http://schemas.microsoft.com/office/drawing/2014/main" xmlns="" val="3825564753"/>
                  </a:ext>
                </a:extLst>
              </a:tr>
              <a:tr h="370840">
                <a:tc>
                  <a:txBody>
                    <a:bodyPr/>
                    <a:lstStyle/>
                    <a:p>
                      <a:pPr algn="ctr"/>
                      <a:r>
                        <a:rPr lang="en-US" dirty="0"/>
                        <a:t>40</a:t>
                      </a:r>
                    </a:p>
                  </a:txBody>
                  <a:tcPr/>
                </a:tc>
                <a:tc>
                  <a:txBody>
                    <a:bodyPr/>
                    <a:lstStyle/>
                    <a:p>
                      <a:pPr algn="ctr"/>
                      <a:r>
                        <a:rPr lang="en-US" dirty="0"/>
                        <a:t>0.0053</a:t>
                      </a:r>
                    </a:p>
                  </a:txBody>
                  <a:tcPr/>
                </a:tc>
                <a:tc>
                  <a:txBody>
                    <a:bodyPr/>
                    <a:lstStyle/>
                    <a:p>
                      <a:pPr algn="ctr"/>
                      <a:r>
                        <a:rPr lang="en-US" dirty="0"/>
                        <a:t>-5.24</a:t>
                      </a:r>
                    </a:p>
                  </a:txBody>
                  <a:tcPr/>
                </a:tc>
                <a:tc>
                  <a:txBody>
                    <a:bodyPr/>
                    <a:lstStyle/>
                    <a:p>
                      <a:pPr algn="ctr"/>
                      <a:r>
                        <a:rPr lang="en-US" dirty="0"/>
                        <a:t>190</a:t>
                      </a:r>
                    </a:p>
                  </a:txBody>
                  <a:tcPr/>
                </a:tc>
                <a:extLst>
                  <a:ext uri="{0D108BD9-81ED-4DB2-BD59-A6C34878D82A}">
                    <a16:rowId xmlns:a16="http://schemas.microsoft.com/office/drawing/2014/main" xmlns="" val="1722494506"/>
                  </a:ext>
                </a:extLst>
              </a:tr>
              <a:tr h="370840">
                <a:tc>
                  <a:txBody>
                    <a:bodyPr/>
                    <a:lstStyle/>
                    <a:p>
                      <a:pPr algn="ctr"/>
                      <a:r>
                        <a:rPr lang="en-US" dirty="0"/>
                        <a:t>50</a:t>
                      </a:r>
                    </a:p>
                  </a:txBody>
                  <a:tcPr/>
                </a:tc>
                <a:tc>
                  <a:txBody>
                    <a:bodyPr/>
                    <a:lstStyle/>
                    <a:p>
                      <a:pPr algn="ctr"/>
                      <a:r>
                        <a:rPr lang="en-US" dirty="0"/>
                        <a:t>0.0039</a:t>
                      </a:r>
                    </a:p>
                  </a:txBody>
                  <a:tcPr/>
                </a:tc>
                <a:tc>
                  <a:txBody>
                    <a:bodyPr/>
                    <a:lstStyle/>
                    <a:p>
                      <a:pPr algn="ctr"/>
                      <a:r>
                        <a:rPr lang="en-US" dirty="0"/>
                        <a:t>-5.55</a:t>
                      </a:r>
                    </a:p>
                  </a:txBody>
                  <a:tcPr/>
                </a:tc>
                <a:tc>
                  <a:txBody>
                    <a:bodyPr/>
                    <a:lstStyle/>
                    <a:p>
                      <a:pPr algn="ctr"/>
                      <a:r>
                        <a:rPr lang="en-US" dirty="0"/>
                        <a:t>260</a:t>
                      </a:r>
                    </a:p>
                  </a:txBody>
                  <a:tcPr/>
                </a:tc>
                <a:extLst>
                  <a:ext uri="{0D108BD9-81ED-4DB2-BD59-A6C34878D82A}">
                    <a16:rowId xmlns:a16="http://schemas.microsoft.com/office/drawing/2014/main" xmlns="" val="1379956195"/>
                  </a:ext>
                </a:extLst>
              </a:tr>
              <a:tr h="370840">
                <a:tc>
                  <a:txBody>
                    <a:bodyPr/>
                    <a:lstStyle/>
                    <a:p>
                      <a:pPr algn="ctr"/>
                      <a:r>
                        <a:rPr lang="en-US" dirty="0"/>
                        <a:t>60</a:t>
                      </a:r>
                    </a:p>
                  </a:txBody>
                  <a:tcPr/>
                </a:tc>
                <a:tc>
                  <a:txBody>
                    <a:bodyPr/>
                    <a:lstStyle/>
                    <a:p>
                      <a:pPr algn="ctr"/>
                      <a:r>
                        <a:rPr lang="en-US" dirty="0"/>
                        <a:t>0.0029</a:t>
                      </a:r>
                    </a:p>
                  </a:txBody>
                  <a:tcPr/>
                </a:tc>
                <a:tc>
                  <a:txBody>
                    <a:bodyPr/>
                    <a:lstStyle/>
                    <a:p>
                      <a:pPr algn="ctr"/>
                      <a:r>
                        <a:rPr lang="en-US" dirty="0"/>
                        <a:t>-5.84</a:t>
                      </a:r>
                    </a:p>
                  </a:txBody>
                  <a:tcPr/>
                </a:tc>
                <a:tc>
                  <a:txBody>
                    <a:bodyPr/>
                    <a:lstStyle/>
                    <a:p>
                      <a:pPr algn="ctr"/>
                      <a:r>
                        <a:rPr lang="en-US" dirty="0"/>
                        <a:t>340</a:t>
                      </a:r>
                    </a:p>
                  </a:txBody>
                  <a:tcPr/>
                </a:tc>
                <a:extLst>
                  <a:ext uri="{0D108BD9-81ED-4DB2-BD59-A6C34878D82A}">
                    <a16:rowId xmlns:a16="http://schemas.microsoft.com/office/drawing/2014/main" xmlns="" val="654626918"/>
                  </a:ext>
                </a:extLst>
              </a:tr>
            </a:tbl>
          </a:graphicData>
        </a:graphic>
      </p:graphicFrame>
    </p:spTree>
    <p:extLst>
      <p:ext uri="{BB962C8B-B14F-4D97-AF65-F5344CB8AC3E}">
        <p14:creationId xmlns:p14="http://schemas.microsoft.com/office/powerpoint/2010/main" val="271888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Graphical Determination of the Reaction Order for the Decomposition of N</a:t>
            </a:r>
            <a:r>
              <a:rPr lang="en-US" altLang="en-US" b="1" baseline="-25000" dirty="0"/>
              <a:t>2</a:t>
            </a:r>
            <a:r>
              <a:rPr lang="en-US" altLang="en-US" b="1" dirty="0"/>
              <a:t>O</a:t>
            </a:r>
            <a:r>
              <a:rPr lang="en-US" altLang="en-US" b="1" baseline="-25000" dirty="0"/>
              <a:t>5</a:t>
            </a:r>
            <a:r>
              <a:rPr lang="en-US" altLang="en-US" b="1" dirty="0"/>
              <a:t/>
            </a:r>
            <a:br>
              <a:rPr lang="en-US" altLang="en-US" b="1" dirty="0"/>
            </a:br>
            <a:endParaRPr lang="en-US" dirty="0"/>
          </a:p>
        </p:txBody>
      </p:sp>
      <p:sp>
        <p:nvSpPr>
          <p:cNvPr id="3" name="Content Placeholder 2"/>
          <p:cNvSpPr>
            <a:spLocks noGrp="1"/>
          </p:cNvSpPr>
          <p:nvPr>
            <p:ph idx="1"/>
          </p:nvPr>
        </p:nvSpPr>
        <p:spPr>
          <a:xfrm>
            <a:off x="381000" y="1590675"/>
            <a:ext cx="8305800" cy="5257800"/>
          </a:xfrm>
        </p:spPr>
        <p:txBody>
          <a:bodyPr/>
          <a:lstStyle/>
          <a:p>
            <a:r>
              <a:rPr lang="en-US" altLang="en-US" dirty="0"/>
              <a:t>The concentration data is used to construct three different plots.</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Since the plot of ln [N</a:t>
            </a:r>
            <a:r>
              <a:rPr lang="en-US" altLang="en-US" baseline="-25000" dirty="0"/>
              <a:t>2</a:t>
            </a:r>
            <a:r>
              <a:rPr lang="en-US" altLang="en-US" dirty="0"/>
              <a:t>O</a:t>
            </a:r>
            <a:r>
              <a:rPr lang="en-US" altLang="en-US" baseline="-25000" dirty="0"/>
              <a:t>5</a:t>
            </a:r>
            <a:r>
              <a:rPr lang="en-US" altLang="en-US" dirty="0"/>
              <a:t>] vs. time gives a straight line, the reaction is first order.</a:t>
            </a:r>
          </a:p>
          <a:p>
            <a:pPr marL="0" indent="0">
              <a:buNone/>
            </a:pPr>
            <a:r>
              <a:rPr lang="en-US" b="1" dirty="0"/>
              <a:t>Figure 16.11</a:t>
            </a:r>
          </a:p>
        </p:txBody>
      </p:sp>
      <p:pic>
        <p:nvPicPr>
          <p:cNvPr id="5" name="Picture 9" descr="Plotting the data from the table in the previous slide with respect to time. The plot of [N2O5] results in a curved line, so the reaction is not zero order. The plot of ln[N2O5] results in a straight line, so the reaction *is* first order. The plot of 1/[N2O5] is a curved line, so the reaction is not second ord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26949" y="2371302"/>
            <a:ext cx="7013901" cy="282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Reaction Half-Life</a:t>
            </a:r>
            <a:br>
              <a:rPr lang="en-US" altLang="en-US" b="1" dirty="0"/>
            </a:br>
            <a:endParaRPr lang="en-US" dirty="0"/>
          </a:p>
        </p:txBody>
      </p:sp>
      <p:sp>
        <p:nvSpPr>
          <p:cNvPr id="3" name="Content Placeholder 2"/>
          <p:cNvSpPr>
            <a:spLocks noGrp="1"/>
          </p:cNvSpPr>
          <p:nvPr>
            <p:ph idx="1"/>
          </p:nvPr>
        </p:nvSpPr>
        <p:spPr>
          <a:xfrm>
            <a:off x="457200" y="990600"/>
            <a:ext cx="8229600" cy="1752600"/>
          </a:xfrm>
        </p:spPr>
        <p:txBody>
          <a:bodyPr/>
          <a:lstStyle/>
          <a:p>
            <a:r>
              <a:rPr lang="en-US" altLang="en-US" dirty="0"/>
              <a:t>The </a:t>
            </a:r>
            <a:r>
              <a:rPr lang="en-US" altLang="en-US" b="1" i="1" dirty="0"/>
              <a:t>half-life</a:t>
            </a:r>
            <a:r>
              <a:rPr lang="en-US" altLang="en-US" dirty="0"/>
              <a:t> (</a:t>
            </a:r>
            <a:r>
              <a:rPr lang="en-US" altLang="en-US" i="1" dirty="0"/>
              <a:t>t</a:t>
            </a:r>
            <a:r>
              <a:rPr lang="en-US" altLang="en-US" baseline="-25000" dirty="0"/>
              <a:t>½ </a:t>
            </a:r>
            <a:r>
              <a:rPr lang="en-US" altLang="en-US" i="1" dirty="0"/>
              <a:t>)</a:t>
            </a:r>
            <a:r>
              <a:rPr lang="en-US" altLang="en-US" i="1" baseline="-25000" dirty="0"/>
              <a:t> </a:t>
            </a:r>
            <a:r>
              <a:rPr lang="en-US" altLang="en-US" dirty="0"/>
              <a:t> for a reaction is the time taken for the concentration of a reactant to drop to </a:t>
            </a:r>
            <a:r>
              <a:rPr lang="en-US" altLang="en-US" b="1" i="1" dirty="0"/>
              <a:t>half its initial value</a:t>
            </a:r>
            <a:r>
              <a:rPr lang="en-US" altLang="en-US" dirty="0"/>
              <a:t>.</a:t>
            </a:r>
          </a:p>
          <a:p>
            <a:r>
              <a:rPr lang="en-US" altLang="en-US" dirty="0"/>
              <a:t>For a </a:t>
            </a:r>
            <a:r>
              <a:rPr lang="en-US" altLang="en-US" b="1" i="1" dirty="0"/>
              <a:t>first-order</a:t>
            </a:r>
            <a:r>
              <a:rPr lang="en-US" altLang="en-US" dirty="0"/>
              <a:t> reaction, </a:t>
            </a:r>
            <a:r>
              <a:rPr lang="en-US" altLang="en-US" i="1" dirty="0"/>
              <a:t>t</a:t>
            </a:r>
            <a:r>
              <a:rPr lang="en-US" altLang="en-US" baseline="-25000" dirty="0"/>
              <a:t>1/2</a:t>
            </a:r>
            <a:r>
              <a:rPr lang="en-US" altLang="en-US" i="1" baseline="-25000" dirty="0"/>
              <a:t> </a:t>
            </a:r>
            <a:r>
              <a:rPr lang="en-US" altLang="en-US" dirty="0"/>
              <a:t>does not depend on the starting concentration</a:t>
            </a:r>
            <a:r>
              <a:rPr lang="en-US" alt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674038004"/>
              </p:ext>
            </p:extLst>
          </p:nvPr>
        </p:nvGraphicFramePr>
        <p:xfrm>
          <a:off x="939800" y="2806700"/>
          <a:ext cx="2260600" cy="787400"/>
        </p:xfrm>
        <a:graphic>
          <a:graphicData uri="http://schemas.openxmlformats.org/presentationml/2006/ole">
            <mc:AlternateContent xmlns:mc="http://schemas.openxmlformats.org/markup-compatibility/2006">
              <mc:Choice xmlns:v="urn:schemas-microsoft-com:vml" Requires="v">
                <p:oleObj spid="_x0000_s31774" name="Equation" r:id="rId4" imgW="1130040" imgH="393480" progId="Equation.DSMT4">
                  <p:embed/>
                </p:oleObj>
              </mc:Choice>
              <mc:Fallback>
                <p:oleObj name="Equation" r:id="rId4" imgW="1130040" imgH="393480" progId="Equation.DSMT4">
                  <p:embed/>
                  <p:pic>
                    <p:nvPicPr>
                      <p:cNvPr id="0" name="Object 9"/>
                      <p:cNvPicPr>
                        <a:picLocks noChangeAspect="1" noChangeArrowheads="1"/>
                      </p:cNvPicPr>
                      <p:nvPr/>
                    </p:nvPicPr>
                    <p:blipFill>
                      <a:blip r:embed="rId5"/>
                      <a:srcRect/>
                      <a:stretch>
                        <a:fillRect/>
                      </a:stretch>
                    </p:blipFill>
                    <p:spPr bwMode="auto">
                      <a:xfrm>
                        <a:off x="939800" y="2806700"/>
                        <a:ext cx="2260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657600"/>
            <a:ext cx="8229600" cy="1219200"/>
          </a:xfrm>
        </p:spPr>
        <p:txBody>
          <a:bodyPr/>
          <a:lstStyle/>
          <a:p>
            <a:pPr lvl="0"/>
            <a:r>
              <a:rPr lang="en-US" altLang="en-US" dirty="0">
                <a:solidFill>
                  <a:prstClr val="black"/>
                </a:solidFill>
              </a:rPr>
              <a:t>The half-life for a first-order reaction is a </a:t>
            </a:r>
            <a:r>
              <a:rPr lang="en-US" altLang="en-US" b="1" i="1" dirty="0">
                <a:solidFill>
                  <a:prstClr val="black"/>
                </a:solidFill>
              </a:rPr>
              <a:t>constant</a:t>
            </a:r>
            <a:r>
              <a:rPr lang="en-US" altLang="en-US" dirty="0">
                <a:solidFill>
                  <a:prstClr val="black"/>
                </a:solidFill>
              </a:rPr>
              <a:t>.</a:t>
            </a:r>
          </a:p>
          <a:p>
            <a:pPr lvl="1"/>
            <a:r>
              <a:rPr lang="en-US" altLang="en-US" dirty="0">
                <a:solidFill>
                  <a:prstClr val="black"/>
                </a:solidFill>
              </a:rPr>
              <a:t>Radioactive decay is a first-order process. The half-life for a radioactive nucleus is a useful indicator of its stability</a:t>
            </a:r>
            <a:r>
              <a:rPr lang="en-US" altLang="en-US" dirty="0" smtClean="0">
                <a:solidFill>
                  <a:prstClr val="black"/>
                </a:solidFill>
              </a:rPr>
              <a:t>.</a:t>
            </a:r>
            <a:endParaRPr lang="en-US" altLang="en-US" dirty="0">
              <a:solidFill>
                <a:prstClr val="black"/>
              </a:solidFill>
            </a:endParaRPr>
          </a:p>
        </p:txBody>
      </p:sp>
    </p:spTree>
    <p:extLst>
      <p:ext uri="{BB962C8B-B14F-4D97-AF65-F5344CB8AC3E}">
        <p14:creationId xmlns:p14="http://schemas.microsoft.com/office/powerpoint/2010/main" val="408153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 Plot of [N</a:t>
            </a:r>
            <a:r>
              <a:rPr lang="en-US" altLang="en-US" b="1" baseline="-25000" dirty="0"/>
              <a:t>2</a:t>
            </a:r>
            <a:r>
              <a:rPr lang="en-US" altLang="en-US" b="1" dirty="0"/>
              <a:t>O</a:t>
            </a:r>
            <a:r>
              <a:rPr lang="en-US" altLang="en-US" b="1" baseline="-25000" dirty="0"/>
              <a:t>5</a:t>
            </a:r>
            <a:r>
              <a:rPr lang="en-US" altLang="en-US" b="1" dirty="0"/>
              <a:t>] vs. Time for Three Reaction Half-Lives</a:t>
            </a:r>
            <a:endParaRPr lang="en-US" dirty="0"/>
          </a:p>
        </p:txBody>
      </p:sp>
      <p:pic>
        <p:nvPicPr>
          <p:cNvPr id="5" name="Picture 18" descr="At 45C, the half-life for the decomposition of N2O5, which we know is first order, is 24.0 min. Therefore, if we start with 0.0600 mol/L of N2O5 at 45C, 0.0300 mol/L will have reacted after 24 min (one half-life), and 0.0300 mol/L will remain; after 48 min (two half-lives), 0.0150 mol/L will remain; after 72 min (three half-lives), 0.0075 mol/L will remain, and so forth."/>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90626" y="1487212"/>
            <a:ext cx="6762748" cy="457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096000"/>
            <a:ext cx="8229600" cy="457200"/>
          </a:xfrm>
        </p:spPr>
        <p:txBody>
          <a:bodyPr/>
          <a:lstStyle/>
          <a:p>
            <a:pPr marL="0" indent="0">
              <a:buNone/>
            </a:pPr>
            <a:r>
              <a:rPr lang="en-US" b="1" dirty="0"/>
              <a:t>Figure 16.12</a:t>
            </a:r>
          </a:p>
        </p:txBody>
      </p:sp>
    </p:spTree>
    <p:extLst>
      <p:ext uri="{BB962C8B-B14F-4D97-AF65-F5344CB8AC3E}">
        <p14:creationId xmlns:p14="http://schemas.microsoft.com/office/powerpoint/2010/main" val="183011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16.6 – Problem</a:t>
            </a:r>
            <a:endParaRPr lang="en-US" dirty="0"/>
          </a:p>
        </p:txBody>
      </p:sp>
      <p:sp>
        <p:nvSpPr>
          <p:cNvPr id="3" name="Content Placeholder 2"/>
          <p:cNvSpPr>
            <a:spLocks noGrp="1"/>
          </p:cNvSpPr>
          <p:nvPr>
            <p:ph idx="1"/>
          </p:nvPr>
        </p:nvSpPr>
        <p:spPr>
          <a:xfrm>
            <a:off x="457200" y="990600"/>
            <a:ext cx="8153400" cy="5562600"/>
          </a:xfrm>
        </p:spPr>
        <p:txBody>
          <a:bodyPr/>
          <a:lstStyle/>
          <a:p>
            <a:pPr marL="0" indent="0" algn="ctr">
              <a:buNone/>
            </a:pPr>
            <a:r>
              <a:rPr lang="en-US" b="1" dirty="0"/>
              <a:t>Using Molecular Scenes to Find Quantities at Various Times</a:t>
            </a:r>
            <a:endParaRPr lang="en-US" altLang="en-US" b="1" dirty="0"/>
          </a:p>
          <a:p>
            <a:r>
              <a:rPr lang="en-US" altLang="en-US" b="1" dirty="0"/>
              <a:t>PROBLEM:</a:t>
            </a:r>
            <a:r>
              <a:rPr lang="en-US" altLang="en-US" dirty="0"/>
              <a:t>    </a:t>
            </a:r>
            <a:r>
              <a:rPr lang="en-US" dirty="0"/>
              <a:t>Substance A </a:t>
            </a:r>
            <a:r>
              <a:rPr lang="en-US" i="1" dirty="0"/>
              <a:t>(green)</a:t>
            </a:r>
            <a:r>
              <a:rPr lang="en-US" dirty="0"/>
              <a:t> decomposes to two other substances, B </a:t>
            </a:r>
            <a:r>
              <a:rPr lang="en-US" i="1" dirty="0"/>
              <a:t>(blue)</a:t>
            </a:r>
            <a:r>
              <a:rPr lang="en-US" dirty="0"/>
              <a:t> and C </a:t>
            </a:r>
            <a:r>
              <a:rPr lang="en-US" i="1" dirty="0"/>
              <a:t>(yellow</a:t>
            </a:r>
            <a:r>
              <a:rPr lang="en-US" dirty="0"/>
              <a:t>), in a first-order gaseous reaction. The molecular scenes below show a portion of the reaction mixture at two different times:</a:t>
            </a:r>
          </a:p>
          <a:p>
            <a:endParaRPr lang="en-US" altLang="en-US" dirty="0"/>
          </a:p>
          <a:p>
            <a:endParaRPr lang="en-US" altLang="en-US" dirty="0"/>
          </a:p>
          <a:p>
            <a:endParaRPr lang="en-US" altLang="en-US" dirty="0"/>
          </a:p>
          <a:p>
            <a:pPr marL="344488" indent="0">
              <a:buNone/>
            </a:pPr>
            <a:r>
              <a:rPr lang="en-US" altLang="en-US" sz="2000" b="1" dirty="0"/>
              <a:t>(a) </a:t>
            </a:r>
            <a:r>
              <a:rPr lang="en-US" altLang="en-US" sz="2000" dirty="0"/>
              <a:t>Draw a similar molecular scene of the reaction mixture at t = 60.0 s. </a:t>
            </a:r>
          </a:p>
          <a:p>
            <a:pPr marL="344488" indent="0">
              <a:buNone/>
            </a:pPr>
            <a:r>
              <a:rPr lang="en-US" altLang="en-US" sz="2000" b="1" dirty="0"/>
              <a:t>(b) </a:t>
            </a:r>
            <a:r>
              <a:rPr lang="en-US" altLang="en-US" sz="2000" dirty="0"/>
              <a:t>Find the rate constant for the reaction. </a:t>
            </a:r>
          </a:p>
          <a:p>
            <a:pPr marL="344488" indent="0">
              <a:buNone/>
            </a:pPr>
            <a:r>
              <a:rPr lang="en-US" altLang="en-US" sz="2000" b="1" dirty="0"/>
              <a:t>(c) </a:t>
            </a:r>
            <a:r>
              <a:rPr lang="en-US" altLang="en-US" sz="2000" dirty="0"/>
              <a:t>If the total pressure (</a:t>
            </a:r>
            <a:r>
              <a:rPr lang="en-US" altLang="en-US" sz="2000" dirty="0" err="1"/>
              <a:t>P</a:t>
            </a:r>
            <a:r>
              <a:rPr lang="en-US" altLang="en-US" sz="2000" baseline="-25000" dirty="0" err="1"/>
              <a:t>total</a:t>
            </a:r>
            <a:r>
              <a:rPr lang="en-US" altLang="en-US" sz="2000" dirty="0"/>
              <a:t>) of the mixture is 5.00 </a:t>
            </a:r>
            <a:r>
              <a:rPr lang="en-US" altLang="en-US" sz="2000" dirty="0" err="1"/>
              <a:t>atm</a:t>
            </a:r>
            <a:r>
              <a:rPr lang="en-US" altLang="en-US" sz="2000" dirty="0"/>
              <a:t> at 90.0 s, what is the partial pressure of substance B (PB)?</a:t>
            </a:r>
          </a:p>
          <a:p>
            <a:endParaRPr lang="en-US" sz="2000" dirty="0"/>
          </a:p>
        </p:txBody>
      </p:sp>
      <p:pic>
        <p:nvPicPr>
          <p:cNvPr id="5" name="Picture 4" descr="Two scenes are shown. The first, at t=0.0s, shows 8 green particles. The second, at t=30.0s, shows 4 green, 4 yellow, and 4 blue particl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5841" y="3124200"/>
            <a:ext cx="3210380" cy="1546583"/>
          </a:xfrm>
          <a:prstGeom prst="rect">
            <a:avLst/>
          </a:prstGeom>
        </p:spPr>
      </p:pic>
    </p:spTree>
    <p:extLst>
      <p:ext uri="{BB962C8B-B14F-4D97-AF65-F5344CB8AC3E}">
        <p14:creationId xmlns:p14="http://schemas.microsoft.com/office/powerpoint/2010/main" val="86707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16.6 – Plan</a:t>
            </a:r>
            <a:endParaRPr lang="en-US" dirty="0"/>
          </a:p>
        </p:txBody>
      </p:sp>
      <p:sp>
        <p:nvSpPr>
          <p:cNvPr id="3" name="Content Placeholder 2"/>
          <p:cNvSpPr>
            <a:spLocks noGrp="1"/>
          </p:cNvSpPr>
          <p:nvPr>
            <p:ph idx="1"/>
          </p:nvPr>
        </p:nvSpPr>
        <p:spPr/>
        <p:txBody>
          <a:bodyPr/>
          <a:lstStyle/>
          <a:p>
            <a:r>
              <a:rPr lang="en-US" altLang="en-US" sz="2000" b="1" dirty="0"/>
              <a:t>PLAN:   </a:t>
            </a:r>
            <a:r>
              <a:rPr lang="en-US" sz="2000" dirty="0"/>
              <a:t>We are shown molecular scenes of a reaction at two times, with various numbers of reactant and product particles, and have to predict quantities at two later times. </a:t>
            </a:r>
          </a:p>
          <a:p>
            <a:pPr marL="344488" indent="0">
              <a:buNone/>
            </a:pPr>
            <a:r>
              <a:rPr lang="en-US" sz="2000" b="1" dirty="0"/>
              <a:t>(a)</a:t>
            </a:r>
            <a:r>
              <a:rPr lang="en-US" sz="2000" dirty="0"/>
              <a:t> We count the number of A particles and see that A has decreased by half after 30.0 s; thus, the half-life is 30.0 s. The time </a:t>
            </a:r>
            <a:r>
              <a:rPr lang="en-US" sz="2000" i="1" dirty="0"/>
              <a:t>t</a:t>
            </a:r>
            <a:r>
              <a:rPr lang="en-US" sz="2000" dirty="0"/>
              <a:t> = 60.0 s represents two half-lives, so the number of A will decrease by half again, and each A forms one B and one C. </a:t>
            </a:r>
          </a:p>
          <a:p>
            <a:pPr marL="344488" indent="0">
              <a:buNone/>
            </a:pPr>
            <a:r>
              <a:rPr lang="en-US" sz="2000" b="1" dirty="0"/>
              <a:t>(b)</a:t>
            </a:r>
            <a:r>
              <a:rPr lang="en-US" sz="2000" dirty="0"/>
              <a:t> We substitute the value of the half-life to find </a:t>
            </a:r>
            <a:r>
              <a:rPr lang="en-US" sz="2000" i="1" dirty="0"/>
              <a:t>k</a:t>
            </a:r>
            <a:r>
              <a:rPr lang="en-US" sz="2000" dirty="0"/>
              <a:t>. </a:t>
            </a:r>
          </a:p>
          <a:p>
            <a:pPr marL="344488" indent="0">
              <a:buNone/>
            </a:pPr>
            <a:r>
              <a:rPr lang="en-US" sz="2000" b="1" dirty="0"/>
              <a:t>(c)</a:t>
            </a:r>
            <a:r>
              <a:rPr lang="en-US" sz="2000" dirty="0"/>
              <a:t> First, we find the numbers of particles at </a:t>
            </a:r>
            <a:r>
              <a:rPr lang="en-US" sz="2000" i="1" dirty="0"/>
              <a:t>t</a:t>
            </a:r>
            <a:r>
              <a:rPr lang="en-US" sz="2000" dirty="0"/>
              <a:t> = 90.0 s, which represents three half-lives. To find </a:t>
            </a:r>
            <a:r>
              <a:rPr lang="en-US" sz="2000" i="1" dirty="0"/>
              <a:t>P</a:t>
            </a:r>
            <a:r>
              <a:rPr lang="en-US" sz="2000" baseline="-25000" dirty="0"/>
              <a:t>B</a:t>
            </a:r>
            <a:r>
              <a:rPr lang="en-US" sz="2000" dirty="0"/>
              <a:t>, we multiply the mole fraction of B, </a:t>
            </a:r>
            <a:r>
              <a:rPr lang="en-US" sz="2000" i="1" dirty="0"/>
              <a:t>X</a:t>
            </a:r>
            <a:r>
              <a:rPr lang="en-US" sz="2000" baseline="-25000" dirty="0"/>
              <a:t>B</a:t>
            </a:r>
            <a:r>
              <a:rPr lang="en-US" sz="2000" dirty="0"/>
              <a:t>, by </a:t>
            </a:r>
            <a:r>
              <a:rPr lang="en-US" sz="2000" i="1" dirty="0" err="1"/>
              <a:t>P</a:t>
            </a:r>
            <a:r>
              <a:rPr lang="en-US" sz="2000" baseline="-25000" dirty="0" err="1"/>
              <a:t>total</a:t>
            </a:r>
            <a:r>
              <a:rPr lang="en-US" sz="2000" dirty="0"/>
              <a:t> (5.00 </a:t>
            </a:r>
            <a:r>
              <a:rPr lang="en-US" sz="2000" dirty="0" err="1"/>
              <a:t>atm</a:t>
            </a:r>
            <a:r>
              <a:rPr lang="en-US" sz="2000" dirty="0"/>
              <a:t>) . To find </a:t>
            </a:r>
            <a:r>
              <a:rPr lang="en-US" sz="2000" i="1" dirty="0"/>
              <a:t>X</a:t>
            </a:r>
            <a:r>
              <a:rPr lang="en-US" sz="2000" baseline="-25000" dirty="0"/>
              <a:t>B</a:t>
            </a:r>
            <a:r>
              <a:rPr lang="en-US" sz="2000" dirty="0"/>
              <a:t>, we know that the number of particles is equivalent to the number of moles, so we divide the number of B particles by the total number of particles.</a:t>
            </a:r>
            <a:r>
              <a:rPr lang="en-US" altLang="en-US" sz="2000" b="1" dirty="0"/>
              <a:t> </a:t>
            </a:r>
          </a:p>
          <a:p>
            <a:endParaRPr lang="en-US" sz="1800" dirty="0"/>
          </a:p>
        </p:txBody>
      </p:sp>
    </p:spTree>
    <p:extLst>
      <p:ext uri="{BB962C8B-B14F-4D97-AF65-F5344CB8AC3E}">
        <p14:creationId xmlns:p14="http://schemas.microsoft.com/office/powerpoint/2010/main" val="84881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16.6 - Solution</a:t>
            </a:r>
            <a:endParaRPr lang="en-US" dirty="0"/>
          </a:p>
        </p:txBody>
      </p:sp>
      <p:sp>
        <p:nvSpPr>
          <p:cNvPr id="3" name="Content Placeholder 2"/>
          <p:cNvSpPr>
            <a:spLocks noGrp="1"/>
          </p:cNvSpPr>
          <p:nvPr>
            <p:ph idx="1"/>
          </p:nvPr>
        </p:nvSpPr>
        <p:spPr>
          <a:xfrm>
            <a:off x="457200" y="914400"/>
            <a:ext cx="8229600" cy="1828800"/>
          </a:xfrm>
        </p:spPr>
        <p:txBody>
          <a:bodyPr/>
          <a:lstStyle/>
          <a:p>
            <a:r>
              <a:rPr lang="en-US" altLang="en-US" sz="2000" b="1" dirty="0"/>
              <a:t>SOLUTION:  </a:t>
            </a:r>
            <a:r>
              <a:rPr lang="en-US" sz="2000" b="1" dirty="0"/>
              <a:t>(a)</a:t>
            </a:r>
            <a:r>
              <a:rPr lang="en-US" sz="2000" dirty="0"/>
              <a:t> The number of A particles decreased from 8 to 4 in one half-life (30.0 s), so after two half-lives (60.0 s), the number of A particles will be 2 (1/2 of 4). Each A decomposes to 1 B and 1 C, so 6 (8−2) particles of A form 6 of B and 6 of C.</a:t>
            </a:r>
          </a:p>
          <a:p>
            <a:pPr marL="350838" indent="0">
              <a:buNone/>
            </a:pPr>
            <a:r>
              <a:rPr lang="en-US" sz="2000" b="1" dirty="0"/>
              <a:t>(b)</a:t>
            </a:r>
            <a:r>
              <a:rPr lang="en-US" sz="2000" dirty="0"/>
              <a:t> Finding the rate constant, </a:t>
            </a:r>
            <a:r>
              <a:rPr lang="en-US" sz="2000" i="1" dirty="0"/>
              <a:t>k</a:t>
            </a:r>
            <a:r>
              <a:rPr lang="en-US" sz="2000" dirty="0" smtClean="0"/>
              <a:t>:</a:t>
            </a:r>
            <a:endParaRPr lang="en-US" sz="2000" dirty="0"/>
          </a:p>
        </p:txBody>
      </p:sp>
      <p:graphicFrame>
        <p:nvGraphicFramePr>
          <p:cNvPr id="9" name="Object 3"/>
          <p:cNvGraphicFramePr>
            <a:graphicFrameLocks noChangeAspect="1"/>
          </p:cNvGraphicFramePr>
          <p:nvPr>
            <p:extLst>
              <p:ext uri="{D42A27DB-BD31-4B8C-83A1-F6EECF244321}">
                <p14:modId xmlns:p14="http://schemas.microsoft.com/office/powerpoint/2010/main" val="2893420515"/>
              </p:ext>
            </p:extLst>
          </p:nvPr>
        </p:nvGraphicFramePr>
        <p:xfrm>
          <a:off x="990600" y="2743200"/>
          <a:ext cx="6781800" cy="863600"/>
        </p:xfrm>
        <a:graphic>
          <a:graphicData uri="http://schemas.openxmlformats.org/presentationml/2006/ole">
            <mc:AlternateContent xmlns:mc="http://schemas.openxmlformats.org/markup-compatibility/2006">
              <mc:Choice xmlns:v="urn:schemas-microsoft-com:vml" Requires="v">
                <p:oleObj spid="_x0000_s32849" name="Equation" r:id="rId3" imgW="3390840" imgH="431640" progId="Equation.DSMT4">
                  <p:embed/>
                </p:oleObj>
              </mc:Choice>
              <mc:Fallback>
                <p:oleObj name="Equation" r:id="rId3" imgW="3390840" imgH="431640" progId="Equation.DSMT4">
                  <p:embed/>
                  <p:pic>
                    <p:nvPicPr>
                      <p:cNvPr id="0" name="Object 3"/>
                      <p:cNvPicPr>
                        <a:picLocks noChangeAspect="1" noChangeArrowheads="1"/>
                      </p:cNvPicPr>
                      <p:nvPr/>
                    </p:nvPicPr>
                    <p:blipFill>
                      <a:blip r:embed="rId4"/>
                      <a:srcRect/>
                      <a:stretch>
                        <a:fillRect/>
                      </a:stretch>
                    </p:blipFill>
                    <p:spPr bwMode="auto">
                      <a:xfrm>
                        <a:off x="990600" y="2743200"/>
                        <a:ext cx="6781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520700" y="3632200"/>
            <a:ext cx="8229600" cy="1168400"/>
          </a:xfrm>
        </p:spPr>
        <p:txBody>
          <a:bodyPr/>
          <a:lstStyle/>
          <a:p>
            <a:pPr marL="350838" lvl="0" indent="0">
              <a:buNone/>
            </a:pPr>
            <a:r>
              <a:rPr lang="en-US" sz="2000" b="1" dirty="0">
                <a:solidFill>
                  <a:prstClr val="black"/>
                </a:solidFill>
              </a:rPr>
              <a:t>(c)</a:t>
            </a:r>
            <a:r>
              <a:rPr lang="en-US" sz="2000" dirty="0">
                <a:solidFill>
                  <a:prstClr val="black"/>
                </a:solidFill>
              </a:rPr>
              <a:t> Finding the number of particles after 90.0 s: After a third half-life, there will be 1 A, 7 B, and 7 C particles.</a:t>
            </a:r>
          </a:p>
          <a:p>
            <a:pPr marL="350838" lvl="0" indent="0">
              <a:buNone/>
            </a:pPr>
            <a:r>
              <a:rPr lang="en-US" sz="2000" dirty="0">
                <a:solidFill>
                  <a:prstClr val="black"/>
                </a:solidFill>
              </a:rPr>
              <a:t>Finding the mole fraction of B, </a:t>
            </a:r>
            <a:r>
              <a:rPr lang="en-US" sz="2000" i="1" dirty="0">
                <a:solidFill>
                  <a:prstClr val="black"/>
                </a:solidFill>
              </a:rPr>
              <a:t>X</a:t>
            </a:r>
            <a:r>
              <a:rPr lang="en-US" sz="2000" baseline="-25000" dirty="0">
                <a:solidFill>
                  <a:prstClr val="black"/>
                </a:solidFill>
              </a:rPr>
              <a:t>B</a:t>
            </a:r>
            <a:r>
              <a:rPr lang="en-US" sz="2000" dirty="0" smtClean="0">
                <a:solidFill>
                  <a:prstClr val="black"/>
                </a:solidFill>
              </a:rPr>
              <a:t>:</a:t>
            </a:r>
            <a:endParaRPr lang="en-US" sz="2000" dirty="0">
              <a:solidFill>
                <a:prstClr val="black"/>
              </a:solidFill>
            </a:endParaRPr>
          </a:p>
        </p:txBody>
      </p:sp>
      <p:graphicFrame>
        <p:nvGraphicFramePr>
          <p:cNvPr id="10" name="Object 5"/>
          <p:cNvGraphicFramePr>
            <a:graphicFrameLocks noChangeAspect="1"/>
          </p:cNvGraphicFramePr>
          <p:nvPr>
            <p:extLst>
              <p:ext uri="{D42A27DB-BD31-4B8C-83A1-F6EECF244321}">
                <p14:modId xmlns:p14="http://schemas.microsoft.com/office/powerpoint/2010/main" val="1264616974"/>
              </p:ext>
            </p:extLst>
          </p:nvPr>
        </p:nvGraphicFramePr>
        <p:xfrm>
          <a:off x="990600" y="4800600"/>
          <a:ext cx="5130800" cy="838200"/>
        </p:xfrm>
        <a:graphic>
          <a:graphicData uri="http://schemas.openxmlformats.org/presentationml/2006/ole">
            <mc:AlternateContent xmlns:mc="http://schemas.openxmlformats.org/markup-compatibility/2006">
              <mc:Choice xmlns:v="urn:schemas-microsoft-com:vml" Requires="v">
                <p:oleObj spid="_x0000_s32850" name="Equation" r:id="rId5" imgW="2565360" imgH="419040" progId="Equation.DSMT4">
                  <p:embed/>
                </p:oleObj>
              </mc:Choice>
              <mc:Fallback>
                <p:oleObj name="Equation" r:id="rId5" imgW="2565360" imgH="41904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800600"/>
                        <a:ext cx="513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8"/>
          </p:nvPr>
        </p:nvSpPr>
        <p:spPr>
          <a:xfrm>
            <a:off x="457200" y="5664200"/>
            <a:ext cx="8229600" cy="508000"/>
          </a:xfrm>
        </p:spPr>
        <p:txBody>
          <a:bodyPr/>
          <a:lstStyle/>
          <a:p>
            <a:pPr marL="350838" lvl="0" indent="0">
              <a:buNone/>
            </a:pPr>
            <a:r>
              <a:rPr lang="en-US" sz="2000" dirty="0">
                <a:solidFill>
                  <a:prstClr val="black"/>
                </a:solidFill>
              </a:rPr>
              <a:t>Finding the partial pressure of B, </a:t>
            </a:r>
            <a:r>
              <a:rPr lang="en-US" sz="2000" i="1" dirty="0">
                <a:solidFill>
                  <a:prstClr val="black"/>
                </a:solidFill>
              </a:rPr>
              <a:t>P</a:t>
            </a:r>
            <a:r>
              <a:rPr lang="en-US" sz="2000" baseline="-25000" dirty="0">
                <a:solidFill>
                  <a:prstClr val="black"/>
                </a:solidFill>
              </a:rPr>
              <a:t>B</a:t>
            </a:r>
            <a:r>
              <a:rPr lang="en-US" sz="2000" dirty="0" smtClean="0">
                <a:solidFill>
                  <a:prstClr val="black"/>
                </a:solidFill>
              </a:rPr>
              <a:t>:</a:t>
            </a:r>
            <a:endParaRPr lang="en-US" altLang="en-US" sz="2000" b="1" dirty="0">
              <a:solidFill>
                <a:prstClr val="black"/>
              </a:solidFill>
            </a:endParaRPr>
          </a:p>
        </p:txBody>
      </p:sp>
      <p:graphicFrame>
        <p:nvGraphicFramePr>
          <p:cNvPr id="11" name="Object 7"/>
          <p:cNvGraphicFramePr>
            <a:graphicFrameLocks noChangeAspect="1"/>
          </p:cNvGraphicFramePr>
          <p:nvPr>
            <p:extLst>
              <p:ext uri="{D42A27DB-BD31-4B8C-83A1-F6EECF244321}">
                <p14:modId xmlns:p14="http://schemas.microsoft.com/office/powerpoint/2010/main" val="1596545333"/>
              </p:ext>
            </p:extLst>
          </p:nvPr>
        </p:nvGraphicFramePr>
        <p:xfrm>
          <a:off x="990600" y="6096000"/>
          <a:ext cx="5613400" cy="457200"/>
        </p:xfrm>
        <a:graphic>
          <a:graphicData uri="http://schemas.openxmlformats.org/presentationml/2006/ole">
            <mc:AlternateContent xmlns:mc="http://schemas.openxmlformats.org/markup-compatibility/2006">
              <mc:Choice xmlns:v="urn:schemas-microsoft-com:vml" Requires="v">
                <p:oleObj spid="_x0000_s32851" name="Equation" r:id="rId7" imgW="2806560" imgH="228600" progId="Equation.DSMT4">
                  <p:embed/>
                </p:oleObj>
              </mc:Choice>
              <mc:Fallback>
                <p:oleObj name="Equation" r:id="rId7" imgW="2806560" imgH="228600" progId="Equation.DSMT4">
                  <p:embed/>
                  <p:pic>
                    <p:nvPicPr>
                      <p:cNvPr id="0" name="Object 5"/>
                      <p:cNvPicPr>
                        <a:picLocks noChangeAspect="1" noChangeArrowheads="1"/>
                      </p:cNvPicPr>
                      <p:nvPr/>
                    </p:nvPicPr>
                    <p:blipFill>
                      <a:blip r:embed="rId8"/>
                      <a:srcRect/>
                      <a:stretch>
                        <a:fillRect/>
                      </a:stretch>
                    </p:blipFill>
                    <p:spPr bwMode="auto">
                      <a:xfrm>
                        <a:off x="990600" y="6096000"/>
                        <a:ext cx="561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218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16.7 – Problem</a:t>
            </a:r>
            <a:endParaRPr lang="en-US" dirty="0"/>
          </a:p>
        </p:txBody>
      </p:sp>
      <p:sp>
        <p:nvSpPr>
          <p:cNvPr id="3" name="Content Placeholder 2"/>
          <p:cNvSpPr>
            <a:spLocks noGrp="1"/>
          </p:cNvSpPr>
          <p:nvPr>
            <p:ph idx="1"/>
          </p:nvPr>
        </p:nvSpPr>
        <p:spPr/>
        <p:txBody>
          <a:bodyPr/>
          <a:lstStyle/>
          <a:p>
            <a:pPr marL="0" indent="0" algn="ctr">
              <a:buNone/>
            </a:pPr>
            <a:r>
              <a:rPr lang="en-US" b="1" dirty="0"/>
              <a:t>Determining the Half-Life of a First-Order Reaction</a:t>
            </a:r>
            <a:endParaRPr lang="en-US" altLang="en-US" b="1" dirty="0"/>
          </a:p>
          <a:p>
            <a:r>
              <a:rPr lang="en-US" altLang="en-US" b="1" dirty="0"/>
              <a:t>PROBLEM:</a:t>
            </a:r>
            <a:r>
              <a:rPr lang="en-US" altLang="en-US" dirty="0"/>
              <a:t>    </a:t>
            </a:r>
            <a:r>
              <a:rPr lang="en-US" dirty="0"/>
              <a:t>Cyclopropane is the smallest cyclic hydrocarbon. Because its 60° bond angles reduce orbital overlap, its bonds are weak. As a result, it is thermally unstable and rearranges to propene at 1000°C via the following first-order reaction:</a:t>
            </a:r>
          </a:p>
          <a:p>
            <a:endParaRPr lang="en-US" altLang="en-US" dirty="0"/>
          </a:p>
          <a:p>
            <a:endParaRPr lang="en-US" altLang="en-US" dirty="0"/>
          </a:p>
          <a:p>
            <a:pPr marL="344488" indent="0">
              <a:buNone/>
            </a:pPr>
            <a:r>
              <a:rPr lang="en-US" dirty="0"/>
              <a:t>The rate constant is 9.2 s</a:t>
            </a:r>
            <a:r>
              <a:rPr lang="en-US" baseline="30000" dirty="0"/>
              <a:t>−1</a:t>
            </a:r>
            <a:r>
              <a:rPr lang="en-US" dirty="0"/>
              <a:t>.</a:t>
            </a:r>
          </a:p>
          <a:p>
            <a:pPr marL="344488" indent="0">
              <a:buNone/>
            </a:pPr>
            <a:r>
              <a:rPr lang="en-US" b="1" dirty="0"/>
              <a:t>(a)</a:t>
            </a:r>
            <a:r>
              <a:rPr lang="en-US" dirty="0"/>
              <a:t> What is the half-life of the reaction?</a:t>
            </a:r>
          </a:p>
          <a:p>
            <a:pPr marL="344488" indent="0">
              <a:buNone/>
            </a:pPr>
            <a:r>
              <a:rPr lang="en-US" b="1" dirty="0"/>
              <a:t>(b)</a:t>
            </a:r>
            <a:r>
              <a:rPr lang="en-US" dirty="0"/>
              <a:t> How long does it take for the concentration of cyclopropane to reach one-quarter of the initial value?</a:t>
            </a:r>
          </a:p>
          <a:p>
            <a:pPr marL="344488" indent="0">
              <a:buNone/>
            </a:pPr>
            <a:endParaRPr lang="en-US" altLang="en-US" dirty="0"/>
          </a:p>
          <a:p>
            <a:endParaRPr lang="en-US" sz="2000" dirty="0"/>
          </a:p>
        </p:txBody>
      </p:sp>
      <p:pic>
        <p:nvPicPr>
          <p:cNvPr id="7" name="Picture 6" descr="The reaction of Cyclopropane yeilding propene under heat. Cyclopropane has 3 carbons, each bonded to eachother. Propene has 3 carbons. The first is single bonded to the second, which is double bonded to the third."/>
          <p:cNvPicPr>
            <a:picLocks noChangeAspect="1"/>
          </p:cNvPicPr>
          <p:nvPr/>
        </p:nvPicPr>
        <p:blipFill>
          <a:blip r:embed="rId2"/>
          <a:stretch>
            <a:fillRect/>
          </a:stretch>
        </p:blipFill>
        <p:spPr>
          <a:xfrm>
            <a:off x="2643187" y="3276600"/>
            <a:ext cx="3857625" cy="838200"/>
          </a:xfrm>
          <a:prstGeom prst="rect">
            <a:avLst/>
          </a:prstGeom>
        </p:spPr>
      </p:pic>
    </p:spTree>
    <p:extLst>
      <p:ext uri="{BB962C8B-B14F-4D97-AF65-F5344CB8AC3E}">
        <p14:creationId xmlns:p14="http://schemas.microsoft.com/office/powerpoint/2010/main" val="17038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16.7 – Plan</a:t>
            </a:r>
            <a:endParaRPr lang="en-US" dirty="0"/>
          </a:p>
        </p:txBody>
      </p:sp>
      <p:sp>
        <p:nvSpPr>
          <p:cNvPr id="3" name="Content Placeholder 2"/>
          <p:cNvSpPr>
            <a:spLocks noGrp="1"/>
          </p:cNvSpPr>
          <p:nvPr>
            <p:ph idx="1"/>
          </p:nvPr>
        </p:nvSpPr>
        <p:spPr/>
        <p:txBody>
          <a:bodyPr/>
          <a:lstStyle/>
          <a:p>
            <a:r>
              <a:rPr lang="en-US" altLang="en-US" b="1" dirty="0"/>
              <a:t>PLAN: </a:t>
            </a:r>
            <a:r>
              <a:rPr lang="en-US" b="1" dirty="0"/>
              <a:t>(a)</a:t>
            </a:r>
            <a:r>
              <a:rPr lang="en-US" dirty="0"/>
              <a:t> The cyclopropane rearrangement is first order, so to find </a:t>
            </a:r>
            <a:r>
              <a:rPr lang="en-US" i="1" dirty="0"/>
              <a:t>t</a:t>
            </a:r>
            <a:r>
              <a:rPr lang="en-US" baseline="-25000" dirty="0"/>
              <a:t>1/2</a:t>
            </a:r>
            <a:r>
              <a:rPr lang="en-US" dirty="0"/>
              <a:t> we use </a:t>
            </a:r>
            <a:r>
              <a:rPr lang="en-US" dirty="0">
                <a:hlinkClick r:id="rId2" action="ppaction://hlinkfile"/>
              </a:rPr>
              <a:t>Equation 16.7</a:t>
            </a:r>
            <a:r>
              <a:rPr lang="en-US" dirty="0"/>
              <a:t> and substitute for </a:t>
            </a:r>
            <a:r>
              <a:rPr lang="en-US" i="1" dirty="0"/>
              <a:t>k</a:t>
            </a:r>
            <a:r>
              <a:rPr lang="en-US" dirty="0"/>
              <a:t> (9.2 s</a:t>
            </a:r>
            <a:r>
              <a:rPr lang="en-US" baseline="30000" dirty="0"/>
              <a:t>−1</a:t>
            </a:r>
            <a:r>
              <a:rPr lang="en-US" dirty="0"/>
              <a:t>). </a:t>
            </a:r>
          </a:p>
          <a:p>
            <a:pPr marL="344488" indent="0">
              <a:buNone/>
            </a:pPr>
            <a:r>
              <a:rPr lang="en-US" b="1" dirty="0"/>
              <a:t>(b)</a:t>
            </a:r>
            <a:r>
              <a:rPr lang="en-US" dirty="0"/>
              <a:t> Each half-life decreases the concentration to one-half of its initial value, so two half-lives decrease it to one-quarter of its initial value.</a:t>
            </a:r>
            <a:r>
              <a:rPr lang="en-US" altLang="en-US" b="1" dirty="0"/>
              <a:t>  </a:t>
            </a:r>
          </a:p>
          <a:p>
            <a:endParaRPr lang="en-US" sz="2000" dirty="0"/>
          </a:p>
        </p:txBody>
      </p:sp>
    </p:spTree>
    <p:extLst>
      <p:ext uri="{BB962C8B-B14F-4D97-AF65-F5344CB8AC3E}">
        <p14:creationId xmlns:p14="http://schemas.microsoft.com/office/powerpoint/2010/main" val="145032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16.7 - Solution</a:t>
            </a:r>
            <a:endParaRPr lang="en-US" dirty="0"/>
          </a:p>
        </p:txBody>
      </p:sp>
      <p:sp>
        <p:nvSpPr>
          <p:cNvPr id="3" name="Content Placeholder 2"/>
          <p:cNvSpPr>
            <a:spLocks noGrp="1"/>
          </p:cNvSpPr>
          <p:nvPr>
            <p:ph idx="1"/>
          </p:nvPr>
        </p:nvSpPr>
        <p:spPr>
          <a:xfrm>
            <a:off x="457200" y="990600"/>
            <a:ext cx="8229600" cy="457200"/>
          </a:xfrm>
        </p:spPr>
        <p:txBody>
          <a:bodyPr/>
          <a:lstStyle/>
          <a:p>
            <a:r>
              <a:rPr lang="en-US" altLang="en-US" b="1" dirty="0"/>
              <a:t>SOLUTION: </a:t>
            </a:r>
            <a:r>
              <a:rPr lang="en-US" b="1" dirty="0"/>
              <a:t>(a)</a:t>
            </a:r>
            <a:r>
              <a:rPr lang="en-US" dirty="0"/>
              <a:t> Solving for </a:t>
            </a:r>
            <a:r>
              <a:rPr lang="en-US" i="1" dirty="0"/>
              <a:t>t</a:t>
            </a:r>
            <a:r>
              <a:rPr lang="en-US" baseline="-25000" dirty="0"/>
              <a:t>1/2</a:t>
            </a:r>
            <a:r>
              <a:rPr lang="en-US" dirty="0" smtClean="0"/>
              <a:t>:</a:t>
            </a:r>
            <a:endParaRPr lang="en-US" b="1" dirty="0"/>
          </a:p>
        </p:txBody>
      </p:sp>
      <p:graphicFrame>
        <p:nvGraphicFramePr>
          <p:cNvPr id="7" name="Object 3"/>
          <p:cNvGraphicFramePr>
            <a:graphicFrameLocks noChangeAspect="1"/>
          </p:cNvGraphicFramePr>
          <p:nvPr>
            <p:extLst>
              <p:ext uri="{D42A27DB-BD31-4B8C-83A1-F6EECF244321}">
                <p14:modId xmlns:p14="http://schemas.microsoft.com/office/powerpoint/2010/main" val="1786190031"/>
              </p:ext>
            </p:extLst>
          </p:nvPr>
        </p:nvGraphicFramePr>
        <p:xfrm>
          <a:off x="990600" y="1549400"/>
          <a:ext cx="3530600" cy="787400"/>
        </p:xfrm>
        <a:graphic>
          <a:graphicData uri="http://schemas.openxmlformats.org/presentationml/2006/ole">
            <mc:AlternateContent xmlns:mc="http://schemas.openxmlformats.org/markup-compatibility/2006">
              <mc:Choice xmlns:v="urn:schemas-microsoft-com:vml" Requires="v">
                <p:oleObj spid="_x0000_s33845" name="Equation" r:id="rId3" imgW="1765080" imgH="393480" progId="Equation.DSMT4">
                  <p:embed/>
                </p:oleObj>
              </mc:Choice>
              <mc:Fallback>
                <p:oleObj name="Equation" r:id="rId3" imgW="1765080" imgH="3934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49400"/>
                        <a:ext cx="3530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2425700"/>
            <a:ext cx="8229600" cy="1714500"/>
          </a:xfrm>
        </p:spPr>
        <p:txBody>
          <a:bodyPr/>
          <a:lstStyle/>
          <a:p>
            <a:pPr marL="344488" lvl="0" indent="0">
              <a:buNone/>
            </a:pPr>
            <a:r>
              <a:rPr lang="en-US" dirty="0">
                <a:solidFill>
                  <a:prstClr val="black"/>
                </a:solidFill>
              </a:rPr>
              <a:t>It takes 0.075 s for half the </a:t>
            </a:r>
            <a:r>
              <a:rPr lang="en-US" dirty="0" err="1">
                <a:solidFill>
                  <a:prstClr val="black"/>
                </a:solidFill>
              </a:rPr>
              <a:t>cyclopropane</a:t>
            </a:r>
            <a:r>
              <a:rPr lang="en-US" dirty="0">
                <a:solidFill>
                  <a:prstClr val="black"/>
                </a:solidFill>
              </a:rPr>
              <a:t> to form propene at this temperature.</a:t>
            </a:r>
          </a:p>
          <a:p>
            <a:pPr marL="344488" lvl="0" indent="0">
              <a:buNone/>
            </a:pPr>
            <a:r>
              <a:rPr lang="en-US" b="1" dirty="0">
                <a:solidFill>
                  <a:prstClr val="black"/>
                </a:solidFill>
              </a:rPr>
              <a:t>(b)</a:t>
            </a:r>
            <a:r>
              <a:rPr lang="en-US" dirty="0">
                <a:solidFill>
                  <a:prstClr val="black"/>
                </a:solidFill>
              </a:rPr>
              <a:t> Finding the time to reach one-quarter of the initial concentration</a:t>
            </a:r>
            <a:r>
              <a:rPr lang="en-US" dirty="0" smtClean="0">
                <a:solidFill>
                  <a:prstClr val="black"/>
                </a:solidFill>
              </a:rPr>
              <a:t>:</a:t>
            </a:r>
            <a:endParaRPr lang="en-US" dirty="0">
              <a:solidFill>
                <a:prstClr val="black"/>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2306491540"/>
              </p:ext>
            </p:extLst>
          </p:nvPr>
        </p:nvGraphicFramePr>
        <p:xfrm>
          <a:off x="1016000" y="4216400"/>
          <a:ext cx="4368800" cy="508000"/>
        </p:xfrm>
        <a:graphic>
          <a:graphicData uri="http://schemas.openxmlformats.org/presentationml/2006/ole">
            <mc:AlternateContent xmlns:mc="http://schemas.openxmlformats.org/markup-compatibility/2006">
              <mc:Choice xmlns:v="urn:schemas-microsoft-com:vml" Requires="v">
                <p:oleObj spid="_x0000_s33846" name="Equation" r:id="rId5" imgW="2184120" imgH="253800" progId="Equation.DSMT4">
                  <p:embed/>
                </p:oleObj>
              </mc:Choice>
              <mc:Fallback>
                <p:oleObj name="Equation" r:id="rId5" imgW="2184120" imgH="253800" progId="Equation.DSMT4">
                  <p:embed/>
                  <p:pic>
                    <p:nvPicPr>
                      <p:cNvPr id="0" name="Object 7"/>
                      <p:cNvPicPr>
                        <a:picLocks noChangeAspect="1" noChangeArrowheads="1"/>
                      </p:cNvPicPr>
                      <p:nvPr/>
                    </p:nvPicPr>
                    <p:blipFill>
                      <a:blip r:embed="rId6"/>
                      <a:srcRect/>
                      <a:stretch>
                        <a:fillRect/>
                      </a:stretch>
                    </p:blipFill>
                    <p:spPr bwMode="auto">
                      <a:xfrm>
                        <a:off x="1016000" y="4216400"/>
                        <a:ext cx="4368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656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Arial" panose="020B0604020202020204" pitchFamily="34" charset="0"/>
              </a:rPr>
              <a:t>The Effect of Surface Area on Reaction Rate</a:t>
            </a:r>
            <a:br>
              <a:rPr lang="en-US" altLang="en-US" b="1" dirty="0">
                <a:cs typeface="Arial" panose="020B0604020202020204" pitchFamily="34" charset="0"/>
              </a:rPr>
            </a:br>
            <a:endParaRPr lang="en-US" dirty="0"/>
          </a:p>
        </p:txBody>
      </p:sp>
      <p:pic>
        <p:nvPicPr>
          <p:cNvPr id="5" name="Picture 4" descr="The more finely divided a solid or liquid reactant, the greater its surface area, the more contact it makes with the other reactant, and the faster the reaction occurs. A hot steel nail glows feebly when placed in O2.&#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9477" y="1049963"/>
            <a:ext cx="3856765" cy="25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he more finely divided a solid or liquid reactant, the greater its surface area, the more contact it makes with the other reactant, and the faster the reaction occurs. A hot steel nail placed in oxygen gas glows feebly, but the same mass of hot steel wool bursts into flame."/>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9477" y="4012190"/>
            <a:ext cx="3856765" cy="254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00" y="990600"/>
            <a:ext cx="4876800" cy="5562600"/>
          </a:xfrm>
        </p:spPr>
        <p:txBody>
          <a:bodyPr/>
          <a:lstStyle/>
          <a:p>
            <a:endParaRPr lang="en-US" altLang="en-US" dirty="0"/>
          </a:p>
          <a:p>
            <a:endParaRPr lang="en-US" altLang="en-US" dirty="0"/>
          </a:p>
          <a:p>
            <a:r>
              <a:rPr lang="en-US" altLang="en-US" dirty="0"/>
              <a:t>A hot steel nail glows feebly when placed in O</a:t>
            </a:r>
            <a:r>
              <a:rPr lang="en-US" altLang="en-US" baseline="-25000" dirty="0"/>
              <a:t>2</a:t>
            </a:r>
            <a:r>
              <a:rPr lang="en-US" altLang="en-US" dirty="0"/>
              <a:t>.</a:t>
            </a:r>
          </a:p>
          <a:p>
            <a:endParaRPr lang="en-US" altLang="en-US" dirty="0"/>
          </a:p>
          <a:p>
            <a:endParaRPr lang="en-US" altLang="en-US" dirty="0"/>
          </a:p>
          <a:p>
            <a:endParaRPr lang="en-US" altLang="en-US" dirty="0"/>
          </a:p>
          <a:p>
            <a:r>
              <a:rPr lang="en-US" altLang="en-US" dirty="0"/>
              <a:t>The same mass of steel wool bursts into flame.</a:t>
            </a:r>
          </a:p>
          <a:p>
            <a:pPr marL="0" indent="0">
              <a:buNone/>
            </a:pPr>
            <a:endParaRPr lang="en-US" dirty="0"/>
          </a:p>
          <a:p>
            <a:pPr marL="0" indent="0">
              <a:buNone/>
            </a:pPr>
            <a:r>
              <a:rPr lang="en-US" b="1" dirty="0"/>
              <a:t>Figure 16.3</a:t>
            </a:r>
          </a:p>
        </p:txBody>
      </p:sp>
      <p:sp>
        <p:nvSpPr>
          <p:cNvPr id="4" name="Text Placeholder 3"/>
          <p:cNvSpPr>
            <a:spLocks noGrp="1"/>
          </p:cNvSpPr>
          <p:nvPr>
            <p:ph type="body" sz="quarter" idx="11"/>
          </p:nvPr>
        </p:nvSpPr>
        <p:spPr/>
        <p:txBody>
          <a:bodyPr/>
          <a:lstStyle/>
          <a:p>
            <a:r>
              <a:rPr lang="en-US" i="1" dirty="0"/>
              <a:t>Source: © McGraw-Hill Education/Stephen Frisch, photographer</a:t>
            </a:r>
            <a:endParaRPr lang="en-US" dirty="0"/>
          </a:p>
        </p:txBody>
      </p:sp>
    </p:spTree>
    <p:extLst>
      <p:ext uri="{BB962C8B-B14F-4D97-AF65-F5344CB8AC3E}">
        <p14:creationId xmlns:p14="http://schemas.microsoft.com/office/powerpoint/2010/main" val="348926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Half-Life Equations</a:t>
            </a:r>
            <a:br>
              <a:rPr lang="en-US" altLang="en-US" b="1" dirty="0"/>
            </a:br>
            <a:endParaRPr lang="en-US" dirty="0"/>
          </a:p>
        </p:txBody>
      </p:sp>
      <p:sp>
        <p:nvSpPr>
          <p:cNvPr id="3" name="Content Placeholder 2"/>
          <p:cNvSpPr>
            <a:spLocks noGrp="1"/>
          </p:cNvSpPr>
          <p:nvPr>
            <p:ph idx="1"/>
          </p:nvPr>
        </p:nvSpPr>
        <p:spPr>
          <a:xfrm>
            <a:off x="457200" y="990600"/>
            <a:ext cx="8229600" cy="1676400"/>
          </a:xfrm>
        </p:spPr>
        <p:txBody>
          <a:bodyPr/>
          <a:lstStyle/>
          <a:p>
            <a:r>
              <a:rPr lang="en-US" altLang="en-US" dirty="0"/>
              <a:t>For a </a:t>
            </a:r>
            <a:r>
              <a:rPr lang="en-US" altLang="en-US" b="1" i="1" dirty="0"/>
              <a:t>first-order</a:t>
            </a:r>
            <a:r>
              <a:rPr lang="en-US" altLang="en-US" dirty="0"/>
              <a:t> reaction, </a:t>
            </a:r>
            <a:r>
              <a:rPr lang="en-US" altLang="en-US" i="1" dirty="0"/>
              <a:t>t</a:t>
            </a:r>
            <a:r>
              <a:rPr lang="en-US" altLang="en-US" baseline="-25000" dirty="0"/>
              <a:t>1/2</a:t>
            </a:r>
            <a:r>
              <a:rPr lang="en-US" altLang="en-US" i="1" baseline="-25000" dirty="0"/>
              <a:t> </a:t>
            </a:r>
            <a:r>
              <a:rPr lang="en-US" altLang="en-US" dirty="0"/>
              <a:t>does not depend on the initial concentration.</a:t>
            </a:r>
            <a:endParaRPr lang="en-US" altLang="en-US" i="1" baseline="-25000" dirty="0"/>
          </a:p>
          <a:p>
            <a:r>
              <a:rPr lang="en-US" altLang="en-US" dirty="0"/>
              <a:t>For a </a:t>
            </a:r>
            <a:r>
              <a:rPr lang="en-US" altLang="en-US" b="1" i="1" dirty="0"/>
              <a:t>second-order</a:t>
            </a:r>
            <a:r>
              <a:rPr lang="en-US" altLang="en-US" dirty="0"/>
              <a:t> reaction, </a:t>
            </a:r>
            <a:r>
              <a:rPr lang="en-US" altLang="en-US" i="1" dirty="0"/>
              <a:t>t</a:t>
            </a:r>
            <a:r>
              <a:rPr lang="en-US" altLang="en-US" baseline="-25000" dirty="0"/>
              <a:t>1/2</a:t>
            </a:r>
            <a:r>
              <a:rPr lang="en-US" altLang="en-US" i="1" baseline="-25000" dirty="0"/>
              <a:t> </a:t>
            </a:r>
            <a:r>
              <a:rPr lang="en-US" altLang="en-US" dirty="0"/>
              <a:t> is </a:t>
            </a:r>
            <a:r>
              <a:rPr lang="en-US" altLang="en-US" b="1" i="1" dirty="0"/>
              <a:t>inversely</a:t>
            </a:r>
            <a:r>
              <a:rPr lang="en-US" altLang="en-US" dirty="0"/>
              <a:t> proportional to the initial concentration</a:t>
            </a:r>
            <a:r>
              <a:rPr lang="en-US" alt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805004615"/>
              </p:ext>
            </p:extLst>
          </p:nvPr>
        </p:nvGraphicFramePr>
        <p:xfrm>
          <a:off x="927100" y="2755900"/>
          <a:ext cx="6375400" cy="889000"/>
        </p:xfrm>
        <a:graphic>
          <a:graphicData uri="http://schemas.openxmlformats.org/presentationml/2006/ole">
            <mc:AlternateContent xmlns:mc="http://schemas.openxmlformats.org/markup-compatibility/2006">
              <mc:Choice xmlns:v="urn:schemas-microsoft-com:vml" Requires="v">
                <p:oleObj spid="_x0000_s34867" name="Equation" r:id="rId4" imgW="3187440" imgH="444240" progId="Equation.DSMT4">
                  <p:embed/>
                </p:oleObj>
              </mc:Choice>
              <mc:Fallback>
                <p:oleObj name="Equation" r:id="rId4" imgW="3187440" imgH="444240" progId="Equation.DSMT4">
                  <p:embed/>
                  <p:pic>
                    <p:nvPicPr>
                      <p:cNvPr id="0" name="Object 8"/>
                      <p:cNvPicPr>
                        <a:picLocks noChangeAspect="1" noChangeArrowheads="1"/>
                      </p:cNvPicPr>
                      <p:nvPr/>
                    </p:nvPicPr>
                    <p:blipFill>
                      <a:blip r:embed="rId5"/>
                      <a:srcRect/>
                      <a:stretch>
                        <a:fillRect/>
                      </a:stretch>
                    </p:blipFill>
                    <p:spPr bwMode="auto">
                      <a:xfrm>
                        <a:off x="927100" y="2755900"/>
                        <a:ext cx="637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657600"/>
            <a:ext cx="8229600" cy="838200"/>
          </a:xfrm>
        </p:spPr>
        <p:txBody>
          <a:bodyPr/>
          <a:lstStyle/>
          <a:p>
            <a:pPr lvl="0"/>
            <a:r>
              <a:rPr lang="en-US" altLang="en-US" dirty="0">
                <a:solidFill>
                  <a:prstClr val="black"/>
                </a:solidFill>
              </a:rPr>
              <a:t>For a </a:t>
            </a:r>
            <a:r>
              <a:rPr lang="en-US" altLang="en-US" b="1" i="1" dirty="0">
                <a:solidFill>
                  <a:prstClr val="black"/>
                </a:solidFill>
              </a:rPr>
              <a:t>zero-order</a:t>
            </a:r>
            <a:r>
              <a:rPr lang="en-US" altLang="en-US" dirty="0">
                <a:solidFill>
                  <a:prstClr val="black"/>
                </a:solidFill>
              </a:rPr>
              <a:t> reaction, </a:t>
            </a:r>
            <a:r>
              <a:rPr lang="en-US" altLang="en-US" i="1" dirty="0">
                <a:solidFill>
                  <a:prstClr val="black"/>
                </a:solidFill>
              </a:rPr>
              <a:t>t</a:t>
            </a:r>
            <a:r>
              <a:rPr lang="en-US" altLang="en-US" baseline="-25000" dirty="0">
                <a:solidFill>
                  <a:prstClr val="black"/>
                </a:solidFill>
              </a:rPr>
              <a:t>1/2</a:t>
            </a:r>
            <a:r>
              <a:rPr lang="en-US" altLang="en-US" i="1" baseline="-25000" dirty="0">
                <a:solidFill>
                  <a:prstClr val="black"/>
                </a:solidFill>
              </a:rPr>
              <a:t> </a:t>
            </a:r>
            <a:r>
              <a:rPr lang="en-US" altLang="en-US" dirty="0">
                <a:solidFill>
                  <a:prstClr val="black"/>
                </a:solidFill>
              </a:rPr>
              <a:t> is </a:t>
            </a:r>
            <a:r>
              <a:rPr lang="en-US" altLang="en-US" b="1" i="1" dirty="0">
                <a:solidFill>
                  <a:prstClr val="black"/>
                </a:solidFill>
              </a:rPr>
              <a:t>directly</a:t>
            </a:r>
            <a:r>
              <a:rPr lang="en-US" altLang="en-US" dirty="0">
                <a:solidFill>
                  <a:prstClr val="black"/>
                </a:solidFill>
              </a:rPr>
              <a:t> proportional to the initial concentration</a:t>
            </a:r>
            <a:r>
              <a:rPr lang="en-US" altLang="en-US" dirty="0" smtClean="0">
                <a:solidFill>
                  <a:prstClr val="black"/>
                </a:solidFill>
              </a:rPr>
              <a:t>:</a:t>
            </a:r>
            <a:endParaRPr lang="en-US" altLang="en-US" i="1" baseline="-25000" dirty="0">
              <a:solidFill>
                <a:prstClr val="black"/>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938523549"/>
              </p:ext>
            </p:extLst>
          </p:nvPr>
        </p:nvGraphicFramePr>
        <p:xfrm>
          <a:off x="927100" y="4546600"/>
          <a:ext cx="5486400" cy="863600"/>
        </p:xfrm>
        <a:graphic>
          <a:graphicData uri="http://schemas.openxmlformats.org/presentationml/2006/ole">
            <mc:AlternateContent xmlns:mc="http://schemas.openxmlformats.org/markup-compatibility/2006">
              <mc:Choice xmlns:v="urn:schemas-microsoft-com:vml" Requires="v">
                <p:oleObj spid="_x0000_s34868" name="Equation" r:id="rId6" imgW="2743200" imgH="431640" progId="Equation.DSMT4">
                  <p:embed/>
                </p:oleObj>
              </mc:Choice>
              <mc:Fallback>
                <p:oleObj name="Equation" r:id="rId6" imgW="2743200" imgH="431640" progId="Equation.DSMT4">
                  <p:embed/>
                  <p:pic>
                    <p:nvPicPr>
                      <p:cNvPr id="0" name="Object 9"/>
                      <p:cNvPicPr>
                        <a:picLocks noChangeAspect="1" noChangeArrowheads="1"/>
                      </p:cNvPicPr>
                      <p:nvPr/>
                    </p:nvPicPr>
                    <p:blipFill>
                      <a:blip r:embed="rId7"/>
                      <a:srcRect/>
                      <a:stretch>
                        <a:fillRect/>
                      </a:stretch>
                    </p:blipFill>
                    <p:spPr bwMode="auto">
                      <a:xfrm>
                        <a:off x="927100" y="4546600"/>
                        <a:ext cx="548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7658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An Overview of Zero-Order, First-Order, and Simple Second-Order Reactions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53023690"/>
              </p:ext>
            </p:extLst>
          </p:nvPr>
        </p:nvGraphicFramePr>
        <p:xfrm>
          <a:off x="800100" y="1447800"/>
          <a:ext cx="7886700" cy="4876800"/>
        </p:xfrm>
        <a:graphic>
          <a:graphicData uri="http://schemas.openxmlformats.org/drawingml/2006/table">
            <a:tbl>
              <a:tblPr firstRow="1">
                <a:tableStyleId>{5940675A-B579-460E-94D1-54222C63F5DA}</a:tableStyleId>
              </a:tblPr>
              <a:tblGrid>
                <a:gridCol w="1971675">
                  <a:extLst>
                    <a:ext uri="{9D8B030D-6E8A-4147-A177-3AD203B41FA5}">
                      <a16:colId xmlns:a16="http://schemas.microsoft.com/office/drawing/2014/main" xmlns="" val="1724200764"/>
                    </a:ext>
                  </a:extLst>
                </a:gridCol>
                <a:gridCol w="1971675">
                  <a:extLst>
                    <a:ext uri="{9D8B030D-6E8A-4147-A177-3AD203B41FA5}">
                      <a16:colId xmlns:a16="http://schemas.microsoft.com/office/drawing/2014/main" xmlns="" val="2951168067"/>
                    </a:ext>
                  </a:extLst>
                </a:gridCol>
                <a:gridCol w="1971675">
                  <a:extLst>
                    <a:ext uri="{9D8B030D-6E8A-4147-A177-3AD203B41FA5}">
                      <a16:colId xmlns:a16="http://schemas.microsoft.com/office/drawing/2014/main" xmlns="" val="4119588588"/>
                    </a:ext>
                  </a:extLst>
                </a:gridCol>
                <a:gridCol w="1971675">
                  <a:extLst>
                    <a:ext uri="{9D8B030D-6E8A-4147-A177-3AD203B41FA5}">
                      <a16:colId xmlns:a16="http://schemas.microsoft.com/office/drawing/2014/main" xmlns="" val="734465995"/>
                    </a:ext>
                  </a:extLst>
                </a:gridCol>
              </a:tblGrid>
              <a:tr h="334537">
                <a:tc>
                  <a:txBody>
                    <a:bodyPr/>
                    <a:lstStyle/>
                    <a:p>
                      <a:endParaRPr lang="en-US" b="1" dirty="0"/>
                    </a:p>
                  </a:txBody>
                  <a:tcPr anchor="ctr"/>
                </a:tc>
                <a:tc>
                  <a:txBody>
                    <a:bodyPr/>
                    <a:lstStyle/>
                    <a:p>
                      <a:r>
                        <a:rPr lang="en-US" b="1" dirty="0"/>
                        <a:t>Zero Order</a:t>
                      </a:r>
                    </a:p>
                  </a:txBody>
                  <a:tcPr anchor="ctr"/>
                </a:tc>
                <a:tc>
                  <a:txBody>
                    <a:bodyPr/>
                    <a:lstStyle/>
                    <a:p>
                      <a:r>
                        <a:rPr lang="en-US" b="1" dirty="0"/>
                        <a:t>First Order</a:t>
                      </a:r>
                    </a:p>
                  </a:txBody>
                  <a:tcPr anchor="ctr"/>
                </a:tc>
                <a:tc>
                  <a:txBody>
                    <a:bodyPr/>
                    <a:lstStyle/>
                    <a:p>
                      <a:r>
                        <a:rPr lang="en-US" b="1" dirty="0"/>
                        <a:t>Second Order</a:t>
                      </a:r>
                    </a:p>
                  </a:txBody>
                  <a:tcPr anchor="ctr"/>
                </a:tc>
                <a:extLst>
                  <a:ext uri="{0D108BD9-81ED-4DB2-BD59-A6C34878D82A}">
                    <a16:rowId xmlns:a16="http://schemas.microsoft.com/office/drawing/2014/main" xmlns="" val="628806530"/>
                  </a:ext>
                </a:extLst>
              </a:tr>
              <a:tr h="334537">
                <a:tc>
                  <a:txBody>
                    <a:bodyPr/>
                    <a:lstStyle/>
                    <a:p>
                      <a:r>
                        <a:rPr lang="en-US"/>
                        <a:t>Rate law</a:t>
                      </a:r>
                    </a:p>
                  </a:txBody>
                  <a:tcPr anchor="ctr"/>
                </a:tc>
                <a:tc>
                  <a:txBody>
                    <a:bodyPr/>
                    <a:lstStyle/>
                    <a:p>
                      <a:r>
                        <a:rPr lang="en-US"/>
                        <a:t>rate = k</a:t>
                      </a:r>
                    </a:p>
                  </a:txBody>
                  <a:tcPr anchor="ctr"/>
                </a:tc>
                <a:tc>
                  <a:txBody>
                    <a:bodyPr/>
                    <a:lstStyle/>
                    <a:p>
                      <a:r>
                        <a:rPr lang="en-US"/>
                        <a:t>rate = k[A]</a:t>
                      </a:r>
                    </a:p>
                  </a:txBody>
                  <a:tcPr anchor="ctr"/>
                </a:tc>
                <a:tc>
                  <a:txBody>
                    <a:bodyPr/>
                    <a:lstStyle/>
                    <a:p>
                      <a:r>
                        <a:rPr lang="en-US"/>
                        <a:t>rate = k[A]</a:t>
                      </a:r>
                      <a:r>
                        <a:rPr lang="en-US" baseline="30000"/>
                        <a:t>2</a:t>
                      </a:r>
                      <a:endParaRPr lang="en-US"/>
                    </a:p>
                  </a:txBody>
                  <a:tcPr anchor="ctr"/>
                </a:tc>
                <a:extLst>
                  <a:ext uri="{0D108BD9-81ED-4DB2-BD59-A6C34878D82A}">
                    <a16:rowId xmlns:a16="http://schemas.microsoft.com/office/drawing/2014/main" xmlns="" val="3244891242"/>
                  </a:ext>
                </a:extLst>
              </a:tr>
              <a:tr h="334537">
                <a:tc>
                  <a:txBody>
                    <a:bodyPr/>
                    <a:lstStyle/>
                    <a:p>
                      <a:r>
                        <a:rPr lang="en-US"/>
                        <a:t>Units for k</a:t>
                      </a:r>
                    </a:p>
                  </a:txBody>
                  <a:tcPr anchor="ctr"/>
                </a:tc>
                <a:tc>
                  <a:txBody>
                    <a:bodyPr/>
                    <a:lstStyle/>
                    <a:p>
                      <a:r>
                        <a:rPr lang="en-US"/>
                        <a:t>mol/L·s</a:t>
                      </a:r>
                    </a:p>
                  </a:txBody>
                  <a:tcPr anchor="ctr"/>
                </a:tc>
                <a:tc>
                  <a:txBody>
                    <a:bodyPr/>
                    <a:lstStyle/>
                    <a:p>
                      <a:r>
                        <a:rPr lang="en-US"/>
                        <a:t>1/s</a:t>
                      </a:r>
                    </a:p>
                  </a:txBody>
                  <a:tcPr anchor="ctr"/>
                </a:tc>
                <a:tc>
                  <a:txBody>
                    <a:bodyPr/>
                    <a:lstStyle/>
                    <a:p>
                      <a:r>
                        <a:rPr lang="en-US"/>
                        <a:t>L/mol·s</a:t>
                      </a:r>
                    </a:p>
                  </a:txBody>
                  <a:tcPr anchor="ctr"/>
                </a:tc>
                <a:extLst>
                  <a:ext uri="{0D108BD9-81ED-4DB2-BD59-A6C34878D82A}">
                    <a16:rowId xmlns:a16="http://schemas.microsoft.com/office/drawing/2014/main" xmlns="" val="3157885931"/>
                  </a:ext>
                </a:extLst>
              </a:tr>
              <a:tr h="334537">
                <a:tc>
                  <a:txBody>
                    <a:bodyPr/>
                    <a:lstStyle/>
                    <a:p>
                      <a:r>
                        <a:rPr lang="en-US"/>
                        <a:t>Half-life</a:t>
                      </a:r>
                    </a:p>
                  </a:txBody>
                  <a:tcPr anchor="ctr"/>
                </a:tc>
                <a:tc>
                  <a:txBody>
                    <a:bodyPr/>
                    <a:lstStyle/>
                    <a:p>
                      <a:r>
                        <a:rPr lang="en-US"/>
                        <a:t>[ A ] 0 2 k </a:t>
                      </a:r>
                    </a:p>
                  </a:txBody>
                  <a:tcPr anchor="ctr"/>
                </a:tc>
                <a:tc>
                  <a:txBody>
                    <a:bodyPr/>
                    <a:lstStyle/>
                    <a:p>
                      <a:r>
                        <a:rPr lang="en-US"/>
                        <a:t>ln   2 k </a:t>
                      </a:r>
                    </a:p>
                  </a:txBody>
                  <a:tcPr anchor="ctr"/>
                </a:tc>
                <a:tc>
                  <a:txBody>
                    <a:bodyPr/>
                    <a:lstStyle/>
                    <a:p>
                      <a:r>
                        <a:rPr lang="en-US"/>
                        <a:t>1 k [ A ] 0 </a:t>
                      </a:r>
                    </a:p>
                  </a:txBody>
                  <a:tcPr anchor="ctr"/>
                </a:tc>
                <a:extLst>
                  <a:ext uri="{0D108BD9-81ED-4DB2-BD59-A6C34878D82A}">
                    <a16:rowId xmlns:a16="http://schemas.microsoft.com/office/drawing/2014/main" xmlns="" val="2301462486"/>
                  </a:ext>
                </a:extLst>
              </a:tr>
              <a:tr h="836341">
                <a:tc>
                  <a:txBody>
                    <a:bodyPr/>
                    <a:lstStyle/>
                    <a:p>
                      <a:pPr>
                        <a:buFont typeface="Arial" panose="020B0604020202020204" pitchFamily="34" charset="0"/>
                        <a:buNone/>
                      </a:pPr>
                      <a:r>
                        <a:rPr lang="en-US" dirty="0"/>
                        <a:t>Integrated rate law in straight-line form</a:t>
                      </a:r>
                    </a:p>
                  </a:txBody>
                  <a:tcPr anchor="ctr"/>
                </a:tc>
                <a:tc>
                  <a:txBody>
                    <a:bodyPr/>
                    <a:lstStyle/>
                    <a:p>
                      <a:r>
                        <a:rPr lang="en-US"/>
                        <a:t>[A]</a:t>
                      </a:r>
                      <a:r>
                        <a:rPr lang="en-US" baseline="-25000"/>
                        <a:t>t</a:t>
                      </a:r>
                      <a:r>
                        <a:rPr lang="en-US"/>
                        <a:t> = ‒kt + [A]</a:t>
                      </a:r>
                      <a:r>
                        <a:rPr lang="en-US" baseline="-25000"/>
                        <a:t>0</a:t>
                      </a:r>
                      <a:endParaRPr lang="en-US"/>
                    </a:p>
                  </a:txBody>
                  <a:tcPr anchor="ctr"/>
                </a:tc>
                <a:tc>
                  <a:txBody>
                    <a:bodyPr/>
                    <a:lstStyle/>
                    <a:p>
                      <a:r>
                        <a:rPr lang="en-US"/>
                        <a:t>ln [A]</a:t>
                      </a:r>
                      <a:r>
                        <a:rPr lang="en-US" baseline="-25000"/>
                        <a:t>t</a:t>
                      </a:r>
                      <a:r>
                        <a:rPr lang="en-US"/>
                        <a:t> = ‒kt + ln [A]</a:t>
                      </a:r>
                      <a:r>
                        <a:rPr lang="en-US" baseline="-25000"/>
                        <a:t>0</a:t>
                      </a:r>
                      <a:endParaRPr lang="en-US"/>
                    </a:p>
                  </a:txBody>
                  <a:tcPr anchor="ctr"/>
                </a:tc>
                <a:tc>
                  <a:txBody>
                    <a:bodyPr/>
                    <a:lstStyle/>
                    <a:p>
                      <a:r>
                        <a:rPr lang="en-US" dirty="0"/>
                        <a:t>1/[A]</a:t>
                      </a:r>
                      <a:r>
                        <a:rPr lang="en-US" baseline="-25000" dirty="0"/>
                        <a:t>t</a:t>
                      </a:r>
                      <a:r>
                        <a:rPr lang="en-US" dirty="0"/>
                        <a:t> = </a:t>
                      </a:r>
                      <a:r>
                        <a:rPr lang="en-US" dirty="0" err="1"/>
                        <a:t>kt</a:t>
                      </a:r>
                      <a:r>
                        <a:rPr lang="en-US" dirty="0"/>
                        <a:t> +1/[A]</a:t>
                      </a:r>
                      <a:r>
                        <a:rPr lang="en-US" baseline="-25000" dirty="0"/>
                        <a:t>0</a:t>
                      </a:r>
                      <a:endParaRPr lang="en-US" dirty="0"/>
                    </a:p>
                  </a:txBody>
                  <a:tcPr anchor="ctr"/>
                </a:tc>
                <a:extLst>
                  <a:ext uri="{0D108BD9-81ED-4DB2-BD59-A6C34878D82A}">
                    <a16:rowId xmlns:a16="http://schemas.microsoft.com/office/drawing/2014/main" xmlns="" val="1404714279"/>
                  </a:ext>
                </a:extLst>
              </a:tr>
              <a:tr h="585439">
                <a:tc>
                  <a:txBody>
                    <a:bodyPr/>
                    <a:lstStyle/>
                    <a:p>
                      <a:r>
                        <a:rPr lang="en-US"/>
                        <a:t>Plot for straight line</a:t>
                      </a:r>
                    </a:p>
                  </a:txBody>
                  <a:tcPr anchor="ctr"/>
                </a:tc>
                <a:tc>
                  <a:txBody>
                    <a:bodyPr/>
                    <a:lstStyle/>
                    <a:p>
                      <a:r>
                        <a:rPr lang="en-US"/>
                        <a:t>[A]</a:t>
                      </a:r>
                      <a:r>
                        <a:rPr lang="en-US" baseline="-25000"/>
                        <a:t>t</a:t>
                      </a:r>
                      <a:r>
                        <a:rPr lang="en-US"/>
                        <a:t> vs. t</a:t>
                      </a:r>
                    </a:p>
                  </a:txBody>
                  <a:tcPr anchor="ctr"/>
                </a:tc>
                <a:tc>
                  <a:txBody>
                    <a:bodyPr/>
                    <a:lstStyle/>
                    <a:p>
                      <a:r>
                        <a:rPr lang="en-US"/>
                        <a:t>ln [A]</a:t>
                      </a:r>
                      <a:r>
                        <a:rPr lang="en-US" baseline="-25000"/>
                        <a:t>t</a:t>
                      </a:r>
                      <a:r>
                        <a:rPr lang="en-US"/>
                        <a:t> vs. t</a:t>
                      </a:r>
                    </a:p>
                  </a:txBody>
                  <a:tcPr anchor="ctr"/>
                </a:tc>
                <a:tc>
                  <a:txBody>
                    <a:bodyPr/>
                    <a:lstStyle/>
                    <a:p>
                      <a:r>
                        <a:rPr lang="en-US"/>
                        <a:t>1/[A]</a:t>
                      </a:r>
                      <a:r>
                        <a:rPr lang="en-US" baseline="-25000"/>
                        <a:t>t</a:t>
                      </a:r>
                      <a:r>
                        <a:rPr lang="en-US"/>
                        <a:t> vs. t</a:t>
                      </a:r>
                    </a:p>
                  </a:txBody>
                  <a:tcPr anchor="ctr"/>
                </a:tc>
                <a:extLst>
                  <a:ext uri="{0D108BD9-81ED-4DB2-BD59-A6C34878D82A}">
                    <a16:rowId xmlns:a16="http://schemas.microsoft.com/office/drawing/2014/main" xmlns="" val="3034922857"/>
                  </a:ext>
                </a:extLst>
              </a:tr>
              <a:tr h="334537">
                <a:tc>
                  <a:txBody>
                    <a:bodyPr/>
                    <a:lstStyle/>
                    <a:p>
                      <a:r>
                        <a:rPr lang="en-US" dirty="0"/>
                        <a:t>Slope, y-intercept</a:t>
                      </a:r>
                    </a:p>
                  </a:txBody>
                  <a:tcPr anchor="ctr"/>
                </a:tc>
                <a:tc>
                  <a:txBody>
                    <a:bodyPr/>
                    <a:lstStyle/>
                    <a:p>
                      <a:r>
                        <a:rPr lang="en-US" dirty="0"/>
                        <a:t>‒k, [A]</a:t>
                      </a:r>
                      <a:r>
                        <a:rPr lang="en-US" baseline="-25000" dirty="0"/>
                        <a:t>0</a:t>
                      </a:r>
                      <a:endParaRPr lang="en-US" dirty="0"/>
                    </a:p>
                  </a:txBody>
                  <a:tcPr anchor="ctr"/>
                </a:tc>
                <a:tc>
                  <a:txBody>
                    <a:bodyPr/>
                    <a:lstStyle/>
                    <a:p>
                      <a:r>
                        <a:rPr lang="en-US"/>
                        <a:t>‒k, ln [A]</a:t>
                      </a:r>
                      <a:r>
                        <a:rPr lang="en-US" baseline="-25000"/>
                        <a:t>0</a:t>
                      </a:r>
                      <a:endParaRPr lang="en-US"/>
                    </a:p>
                  </a:txBody>
                  <a:tcPr anchor="ctr"/>
                </a:tc>
                <a:tc>
                  <a:txBody>
                    <a:bodyPr/>
                    <a:lstStyle/>
                    <a:p>
                      <a:r>
                        <a:rPr lang="en-US" dirty="0"/>
                        <a:t>k, 1/[A]</a:t>
                      </a:r>
                      <a:r>
                        <a:rPr lang="en-US" baseline="-25000" dirty="0"/>
                        <a:t>0</a:t>
                      </a:r>
                      <a:endParaRPr lang="en-US" dirty="0"/>
                    </a:p>
                  </a:txBody>
                  <a:tcPr anchor="ctr"/>
                </a:tc>
                <a:extLst>
                  <a:ext uri="{0D108BD9-81ED-4DB2-BD59-A6C34878D82A}">
                    <a16:rowId xmlns:a16="http://schemas.microsoft.com/office/drawing/2014/main" xmlns="" val="1206343407"/>
                  </a:ext>
                </a:extLst>
              </a:tr>
              <a:tr h="1493520">
                <a:tc>
                  <a:txBody>
                    <a:bodyPr/>
                    <a:lstStyle/>
                    <a:p>
                      <a:r>
                        <a:rPr lang="en-US" dirty="0"/>
                        <a:t>Graph</a:t>
                      </a:r>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xmlns="" val="2436731831"/>
                  </a:ext>
                </a:extLst>
              </a:tr>
            </a:tbl>
          </a:graphicData>
        </a:graphic>
      </p:graphicFrame>
      <p:pic>
        <p:nvPicPr>
          <p:cNvPr id="6" name="Picture 5" descr="If you obtain a straight line when you plot [reactant] vs. t, the reaction is zero order with respect to that reactant. The y-intercept is [A]0 and the slope is -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520" y="4955263"/>
            <a:ext cx="1444359" cy="1359812"/>
          </a:xfrm>
          <a:prstGeom prst="rect">
            <a:avLst/>
          </a:prstGeom>
        </p:spPr>
      </p:pic>
      <p:pic>
        <p:nvPicPr>
          <p:cNvPr id="7" name="Picture 6" descr="If you obtain a straight line when you plot ln [reactant] vs. t, the reaction is first order with respect to that reactant. The y-intercept is ln[A]0, and the slope is -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9139" y="4955262"/>
            <a:ext cx="1471722" cy="1311897"/>
          </a:xfrm>
          <a:prstGeom prst="rect">
            <a:avLst/>
          </a:prstGeom>
        </p:spPr>
      </p:pic>
      <p:pic>
        <p:nvPicPr>
          <p:cNvPr id="8" name="Picture 7" descr="If you obtain a straight line when you plot 1/[reactant] vs. t, the reaction is second order with respect to that reactant. The y-intercept is 1/[A]0, and the slope is 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4308" y="4955262"/>
            <a:ext cx="1338534" cy="1311897"/>
          </a:xfrm>
          <a:prstGeom prst="rect">
            <a:avLst/>
          </a:prstGeom>
        </p:spPr>
      </p:pic>
      <p:sp>
        <p:nvSpPr>
          <p:cNvPr id="3" name="Content Placeholder 2"/>
          <p:cNvSpPr>
            <a:spLocks noGrp="1"/>
          </p:cNvSpPr>
          <p:nvPr>
            <p:ph idx="1"/>
          </p:nvPr>
        </p:nvSpPr>
        <p:spPr>
          <a:xfrm>
            <a:off x="457200" y="6324600"/>
            <a:ext cx="8229600" cy="381000"/>
          </a:xfrm>
        </p:spPr>
        <p:txBody>
          <a:bodyPr/>
          <a:lstStyle/>
          <a:p>
            <a:pPr marL="0" indent="0">
              <a:buNone/>
            </a:pPr>
            <a:r>
              <a:rPr lang="en-US" dirty="0"/>
              <a:t> </a:t>
            </a:r>
          </a:p>
        </p:txBody>
      </p:sp>
    </p:spTree>
    <p:extLst>
      <p:ext uri="{BB962C8B-B14F-4D97-AF65-F5344CB8AC3E}">
        <p14:creationId xmlns:p14="http://schemas.microsoft.com/office/powerpoint/2010/main" val="5491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Collision Theory and Concentration</a:t>
            </a:r>
            <a:br>
              <a:rPr lang="en-US" altLang="en-US" b="1" dirty="0"/>
            </a:br>
            <a:endParaRPr lang="en-US" dirty="0"/>
          </a:p>
        </p:txBody>
      </p:sp>
      <p:sp>
        <p:nvSpPr>
          <p:cNvPr id="3" name="Content Placeholder 2"/>
          <p:cNvSpPr>
            <a:spLocks noGrp="1"/>
          </p:cNvSpPr>
          <p:nvPr>
            <p:ph idx="1"/>
          </p:nvPr>
        </p:nvSpPr>
        <p:spPr/>
        <p:txBody>
          <a:bodyPr/>
          <a:lstStyle/>
          <a:p>
            <a:r>
              <a:rPr lang="en-US" altLang="en-US" dirty="0"/>
              <a:t>The basic principle of </a:t>
            </a:r>
            <a:r>
              <a:rPr lang="en-US" altLang="en-US" b="1" i="1" dirty="0"/>
              <a:t>collision theory</a:t>
            </a:r>
            <a:r>
              <a:rPr lang="en-US" altLang="en-US" dirty="0"/>
              <a:t> is that particles must collide in order to react.</a:t>
            </a:r>
          </a:p>
          <a:p>
            <a:r>
              <a:rPr lang="en-US" altLang="en-US" dirty="0"/>
              <a:t>An increase in the concentration of a reactant leads to a larger number of collisions, hence increasing reaction rate.</a:t>
            </a:r>
          </a:p>
          <a:p>
            <a:r>
              <a:rPr lang="en-US" altLang="en-US" dirty="0"/>
              <a:t>The number of collisions depends on the </a:t>
            </a:r>
            <a:r>
              <a:rPr lang="en-US" altLang="en-US" b="1" i="1" dirty="0"/>
              <a:t>product</a:t>
            </a:r>
            <a:r>
              <a:rPr lang="en-US" altLang="en-US" dirty="0"/>
              <a:t> of the numbers of reactant particles, not their sum.</a:t>
            </a:r>
          </a:p>
          <a:p>
            <a:pPr lvl="1"/>
            <a:r>
              <a:rPr lang="en-US" altLang="en-US" dirty="0"/>
              <a:t>Concentrations are multiplied in the rate law, not added.</a:t>
            </a:r>
          </a:p>
          <a:p>
            <a:endParaRPr lang="en-US" dirty="0"/>
          </a:p>
        </p:txBody>
      </p:sp>
    </p:spTree>
    <p:extLst>
      <p:ext uri="{BB962C8B-B14F-4D97-AF65-F5344CB8AC3E}">
        <p14:creationId xmlns:p14="http://schemas.microsoft.com/office/powerpoint/2010/main" val="147290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The Number of Possible Collisions is the Product, Not the Sum, of Reactant Concentrations</a:t>
            </a:r>
            <a:endParaRPr lang="en-US" sz="3200" dirty="0"/>
          </a:p>
        </p:txBody>
      </p:sp>
      <p:pic>
        <p:nvPicPr>
          <p:cNvPr id="5" name="Picture 4" descr="Particles must collide to react, so the collision frequency, the number of collisions per unit time, provides an upper limit on how fast a reaction can take place. In its basic form, collision theory deals with one-step reactions, those in which two particles collide and form products: A + B  products. Suppose we have only two particles of A and two of B confined in a vessel. Four A-B collisions are possible. The laws of probability tell us that the number of collisions depends on the product of the numbers of reactant particles, not their sum. Thus, when we add another particle of A, six A-B collisions (3*2) are possible, not just five (3 + 2). Similarly, when we add another particle of B, nine A-B collisions (3 * 3) are possible, not just six (3 + 3). Thus, collision theory explains why we multiply the concentrations in the rate law to obtain the observed r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367" y="1358280"/>
            <a:ext cx="3425808" cy="5246026"/>
          </a:xfrm>
          <a:prstGeom prst="rect">
            <a:avLst/>
          </a:prstGeom>
        </p:spPr>
      </p:pic>
      <p:sp>
        <p:nvSpPr>
          <p:cNvPr id="3" name="Content Placeholder 2"/>
          <p:cNvSpPr>
            <a:spLocks noGrp="1"/>
          </p:cNvSpPr>
          <p:nvPr>
            <p:ph idx="1"/>
          </p:nvPr>
        </p:nvSpPr>
        <p:spPr>
          <a:xfrm>
            <a:off x="457200" y="6096000"/>
            <a:ext cx="8229600" cy="457200"/>
          </a:xfrm>
        </p:spPr>
        <p:txBody>
          <a:bodyPr/>
          <a:lstStyle/>
          <a:p>
            <a:pPr marL="0" indent="0">
              <a:buNone/>
            </a:pPr>
            <a:r>
              <a:rPr lang="en-US" b="1" dirty="0"/>
              <a:t>Figure 16.3</a:t>
            </a:r>
          </a:p>
        </p:txBody>
      </p:sp>
    </p:spTree>
    <p:extLst>
      <p:ext uri="{BB962C8B-B14F-4D97-AF65-F5344CB8AC3E}">
        <p14:creationId xmlns:p14="http://schemas.microsoft.com/office/powerpoint/2010/main" val="272110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Temperature and the Rate Constant</a:t>
            </a:r>
            <a:br>
              <a:rPr lang="en-US" altLang="en-US" b="1" dirty="0"/>
            </a:br>
            <a:endParaRPr lang="en-US" dirty="0"/>
          </a:p>
        </p:txBody>
      </p:sp>
      <p:sp>
        <p:nvSpPr>
          <p:cNvPr id="3" name="Content Placeholder 2"/>
          <p:cNvSpPr>
            <a:spLocks noGrp="1"/>
          </p:cNvSpPr>
          <p:nvPr>
            <p:ph idx="1"/>
          </p:nvPr>
        </p:nvSpPr>
        <p:spPr/>
        <p:txBody>
          <a:bodyPr/>
          <a:lstStyle/>
          <a:p>
            <a:r>
              <a:rPr lang="en-US" altLang="en-US" dirty="0"/>
              <a:t>Temperature has a dramatic effect on reaction rate.</a:t>
            </a:r>
          </a:p>
          <a:p>
            <a:pPr lvl="1"/>
            <a:r>
              <a:rPr lang="en-US" altLang="en-US" dirty="0"/>
              <a:t>For many reactions, an increase of 10</a:t>
            </a:r>
            <a:r>
              <a:rPr lang="en-US" altLang="en-US" dirty="0">
                <a:cs typeface="Arial" panose="020B0604020202020204" pitchFamily="34" charset="0"/>
              </a:rPr>
              <a:t>°C will double or triple the rate.</a:t>
            </a:r>
          </a:p>
          <a:p>
            <a:r>
              <a:rPr lang="en-US" altLang="en-US" dirty="0"/>
              <a:t>Experimental data shows that </a:t>
            </a:r>
            <a:r>
              <a:rPr lang="en-US" altLang="en-US" b="1" i="1" dirty="0"/>
              <a:t>k increases exponentially as T increases</a:t>
            </a:r>
            <a:r>
              <a:rPr lang="en-US" altLang="en-US" dirty="0"/>
              <a:t>. This is expressed in the </a:t>
            </a:r>
            <a:r>
              <a:rPr lang="en-US" altLang="en-US" b="1" i="1" dirty="0"/>
              <a:t>Arrhenius equation</a:t>
            </a:r>
            <a:r>
              <a:rPr lang="en-US" altLang="en-US" dirty="0" smtClean="0"/>
              <a:t>:</a:t>
            </a:r>
            <a:endParaRPr lang="en-US" altLang="en-US" b="1" dirty="0"/>
          </a:p>
        </p:txBody>
      </p:sp>
      <p:graphicFrame>
        <p:nvGraphicFramePr>
          <p:cNvPr id="7" name="Object 3"/>
          <p:cNvGraphicFramePr>
            <a:graphicFrameLocks noChangeAspect="1"/>
          </p:cNvGraphicFramePr>
          <p:nvPr>
            <p:extLst>
              <p:ext uri="{D42A27DB-BD31-4B8C-83A1-F6EECF244321}">
                <p14:modId xmlns:p14="http://schemas.microsoft.com/office/powerpoint/2010/main" val="2143522037"/>
              </p:ext>
            </p:extLst>
          </p:nvPr>
        </p:nvGraphicFramePr>
        <p:xfrm>
          <a:off x="3720204" y="2895600"/>
          <a:ext cx="1703592" cy="446688"/>
        </p:xfrm>
        <a:graphic>
          <a:graphicData uri="http://schemas.openxmlformats.org/presentationml/2006/ole">
            <mc:AlternateContent xmlns:mc="http://schemas.openxmlformats.org/markup-compatibility/2006">
              <mc:Choice xmlns:v="urn:schemas-microsoft-com:vml" Requires="v">
                <p:oleObj spid="_x0000_s35889" name="Equation" r:id="rId4" imgW="774360" imgH="203040" progId="Equation.DSMT4">
                  <p:embed/>
                </p:oleObj>
              </mc:Choice>
              <mc:Fallback>
                <p:oleObj name="Equation" r:id="rId4" imgW="774360" imgH="20304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0204" y="2895600"/>
                        <a:ext cx="1703592" cy="4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365500"/>
            <a:ext cx="8229600" cy="1435100"/>
          </a:xfrm>
        </p:spPr>
        <p:txBody>
          <a:bodyPr/>
          <a:lstStyle/>
          <a:p>
            <a:pPr lvl="1"/>
            <a:r>
              <a:rPr lang="en-US" altLang="en-US" i="1" dirty="0">
                <a:solidFill>
                  <a:prstClr val="black"/>
                </a:solidFill>
              </a:rPr>
              <a:t>k</a:t>
            </a:r>
            <a:r>
              <a:rPr lang="en-US" altLang="en-US" dirty="0">
                <a:solidFill>
                  <a:prstClr val="black"/>
                </a:solidFill>
              </a:rPr>
              <a:t> = rate constant</a:t>
            </a:r>
          </a:p>
          <a:p>
            <a:pPr lvl="1"/>
            <a:r>
              <a:rPr lang="en-US" altLang="en-US" i="1" dirty="0">
                <a:solidFill>
                  <a:prstClr val="black"/>
                </a:solidFill>
              </a:rPr>
              <a:t>A</a:t>
            </a:r>
            <a:r>
              <a:rPr lang="en-US" altLang="en-US" dirty="0">
                <a:solidFill>
                  <a:prstClr val="black"/>
                </a:solidFill>
              </a:rPr>
              <a:t> = frequency factor</a:t>
            </a:r>
          </a:p>
          <a:p>
            <a:pPr lvl="1"/>
            <a:r>
              <a:rPr lang="en-US" altLang="en-US" i="1" dirty="0" err="1">
                <a:solidFill>
                  <a:prstClr val="black"/>
                </a:solidFill>
              </a:rPr>
              <a:t>E</a:t>
            </a:r>
            <a:r>
              <a:rPr lang="en-US" altLang="en-US" i="1" baseline="-25000" dirty="0" err="1">
                <a:solidFill>
                  <a:prstClr val="black"/>
                </a:solidFill>
              </a:rPr>
              <a:t>a</a:t>
            </a:r>
            <a:r>
              <a:rPr lang="en-US" altLang="en-US" i="1" dirty="0">
                <a:solidFill>
                  <a:prstClr val="black"/>
                </a:solidFill>
              </a:rPr>
              <a:t> = activation </a:t>
            </a:r>
            <a:r>
              <a:rPr lang="en-US" altLang="en-US" i="1" dirty="0" smtClean="0">
                <a:solidFill>
                  <a:prstClr val="black"/>
                </a:solidFill>
              </a:rPr>
              <a:t>energy</a:t>
            </a:r>
            <a:endParaRPr lang="en-US" altLang="en-US" b="1" dirty="0">
              <a:solidFill>
                <a:prstClr val="black"/>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3633498118"/>
              </p:ext>
            </p:extLst>
          </p:nvPr>
        </p:nvGraphicFramePr>
        <p:xfrm>
          <a:off x="685800" y="5181600"/>
          <a:ext cx="4978400" cy="406400"/>
        </p:xfrm>
        <a:graphic>
          <a:graphicData uri="http://schemas.openxmlformats.org/presentationml/2006/ole">
            <mc:AlternateContent xmlns:mc="http://schemas.openxmlformats.org/markup-compatibility/2006">
              <mc:Choice xmlns:v="urn:schemas-microsoft-com:vml" Requires="v">
                <p:oleObj spid="_x0000_s35890" name="Equation" r:id="rId6" imgW="2489040" imgH="203040" progId="Equation.DSMT4">
                  <p:embed/>
                </p:oleObj>
              </mc:Choice>
              <mc:Fallback>
                <p:oleObj name="Equation" r:id="rId6" imgW="2489040" imgH="203040" progId="Equation.DSMT4">
                  <p:embed/>
                  <p:pic>
                    <p:nvPicPr>
                      <p:cNvPr id="0" name="Object 1"/>
                      <p:cNvPicPr>
                        <a:picLocks noChangeAspect="1" noChangeArrowheads="1"/>
                      </p:cNvPicPr>
                      <p:nvPr/>
                    </p:nvPicPr>
                    <p:blipFill>
                      <a:blip r:embed="rId7"/>
                      <a:srcRect/>
                      <a:stretch>
                        <a:fillRect/>
                      </a:stretch>
                    </p:blipFill>
                    <p:spPr bwMode="auto">
                      <a:xfrm>
                        <a:off x="685800" y="5181600"/>
                        <a:ext cx="4978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4992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Arial" panose="020B0604020202020204" pitchFamily="34" charset="0"/>
              </a:rPr>
              <a:t>Increase of the Rate Constant with Temperature for the Hydrolysis of an Ester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8920844"/>
              </p:ext>
            </p:extLst>
          </p:nvPr>
        </p:nvGraphicFramePr>
        <p:xfrm>
          <a:off x="304800" y="2286000"/>
          <a:ext cx="4876799" cy="1600251"/>
        </p:xfrm>
        <a:graphic>
          <a:graphicData uri="http://schemas.openxmlformats.org/drawingml/2006/table">
            <a:tbl>
              <a:tblPr firstRow="1">
                <a:tableStyleId>{5940675A-B579-460E-94D1-54222C63F5DA}</a:tableStyleId>
              </a:tblPr>
              <a:tblGrid>
                <a:gridCol w="736599">
                  <a:extLst>
                    <a:ext uri="{9D8B030D-6E8A-4147-A177-3AD203B41FA5}">
                      <a16:colId xmlns:a16="http://schemas.microsoft.com/office/drawing/2014/main" xmlns="" val="577250061"/>
                    </a:ext>
                  </a:extLst>
                </a:gridCol>
                <a:gridCol w="777875">
                  <a:extLst>
                    <a:ext uri="{9D8B030D-6E8A-4147-A177-3AD203B41FA5}">
                      <a16:colId xmlns:a16="http://schemas.microsoft.com/office/drawing/2014/main" xmlns="" val="2372649362"/>
                    </a:ext>
                  </a:extLst>
                </a:gridCol>
                <a:gridCol w="714375">
                  <a:extLst>
                    <a:ext uri="{9D8B030D-6E8A-4147-A177-3AD203B41FA5}">
                      <a16:colId xmlns:a16="http://schemas.microsoft.com/office/drawing/2014/main" xmlns="" val="2626304104"/>
                    </a:ext>
                  </a:extLst>
                </a:gridCol>
                <a:gridCol w="590550">
                  <a:extLst>
                    <a:ext uri="{9D8B030D-6E8A-4147-A177-3AD203B41FA5}">
                      <a16:colId xmlns:a16="http://schemas.microsoft.com/office/drawing/2014/main" xmlns="" val="2931568894"/>
                    </a:ext>
                  </a:extLst>
                </a:gridCol>
                <a:gridCol w="990600">
                  <a:extLst>
                    <a:ext uri="{9D8B030D-6E8A-4147-A177-3AD203B41FA5}">
                      <a16:colId xmlns:a16="http://schemas.microsoft.com/office/drawing/2014/main" xmlns="" val="68751397"/>
                    </a:ext>
                  </a:extLst>
                </a:gridCol>
                <a:gridCol w="1066800">
                  <a:extLst>
                    <a:ext uri="{9D8B030D-6E8A-4147-A177-3AD203B41FA5}">
                      <a16:colId xmlns:a16="http://schemas.microsoft.com/office/drawing/2014/main" xmlns="" val="123187135"/>
                    </a:ext>
                  </a:extLst>
                </a:gridCol>
              </a:tblGrid>
              <a:tr h="506130">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err="1">
                          <a:ln>
                            <a:noFill/>
                          </a:ln>
                          <a:effectLst/>
                        </a:rPr>
                        <a:t>Expt</a:t>
                      </a:r>
                      <a:endParaRPr kumimoji="0" lang="en-US" alt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effectLst/>
                        </a:rPr>
                        <a:t>[Ester]</a:t>
                      </a:r>
                      <a:endParaRPr kumimoji="0" lang="en-US" alt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effectLst/>
                        </a:rPr>
                        <a:t>[H</a:t>
                      </a:r>
                      <a:r>
                        <a:rPr kumimoji="0" lang="en-US" altLang="en-US" sz="1600" b="1" u="none" strike="noStrike" cap="none" normalizeH="0" baseline="-25000" dirty="0">
                          <a:ln>
                            <a:noFill/>
                          </a:ln>
                          <a:effectLst/>
                        </a:rPr>
                        <a:t>2</a:t>
                      </a:r>
                      <a:r>
                        <a:rPr kumimoji="0" lang="en-US" altLang="en-US" sz="1600" b="1" u="none" strike="noStrike" cap="none" normalizeH="0" baseline="0" dirty="0">
                          <a:ln>
                            <a:noFill/>
                          </a:ln>
                          <a:effectLst/>
                        </a:rPr>
                        <a:t>O]</a:t>
                      </a:r>
                      <a:endParaRPr kumimoji="0" lang="en-US" alt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effectLst/>
                        </a:rPr>
                        <a:t>T (K)</a:t>
                      </a:r>
                      <a:endParaRPr kumimoji="0" lang="en-US" alt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effectLst/>
                        </a:rPr>
                        <a:t>Rate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effectLst/>
                        </a:rPr>
                        <a:t>(</a:t>
                      </a:r>
                      <a:r>
                        <a:rPr kumimoji="0" lang="en-US" altLang="en-US" sz="1600" b="1" u="none" strike="noStrike" cap="none" normalizeH="0" baseline="0" dirty="0" err="1">
                          <a:ln>
                            <a:noFill/>
                          </a:ln>
                          <a:effectLst/>
                        </a:rPr>
                        <a:t>mol</a:t>
                      </a:r>
                      <a:r>
                        <a:rPr kumimoji="0" lang="en-US" altLang="en-US" sz="1600" b="1" u="none" strike="noStrike" cap="none" normalizeH="0" baseline="0" dirty="0">
                          <a:ln>
                            <a:noFill/>
                          </a:ln>
                          <a:effectLst/>
                        </a:rPr>
                        <a:t>/L·s)</a:t>
                      </a:r>
                      <a:endParaRPr kumimoji="0" lang="en-US" alt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effectLst/>
                        </a:rPr>
                        <a:t>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effectLst/>
                        </a:rPr>
                        <a:t>(L/</a:t>
                      </a:r>
                      <a:r>
                        <a:rPr kumimoji="0" lang="en-US" altLang="en-US" sz="1600" b="1" u="none" strike="noStrike" cap="none" normalizeH="0" baseline="0" dirty="0" err="1">
                          <a:ln>
                            <a:noFill/>
                          </a:ln>
                          <a:effectLst/>
                        </a:rPr>
                        <a:t>mol·s</a:t>
                      </a:r>
                      <a:r>
                        <a:rPr kumimoji="0" lang="en-US" altLang="en-US" sz="1600" b="1" u="none" strike="noStrike" cap="none" normalizeH="0" baseline="0" dirty="0">
                          <a:ln>
                            <a:noFill/>
                          </a:ln>
                          <a:effectLst/>
                        </a:rPr>
                        <a:t>)</a:t>
                      </a:r>
                      <a:endParaRPr kumimoji="0" lang="en-US" altLang="en-US" sz="1600" b="1" i="1"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extLst>
                  <a:ext uri="{0D108BD9-81ED-4DB2-BD59-A6C34878D82A}">
                    <a16:rowId xmlns:a16="http://schemas.microsoft.com/office/drawing/2014/main" xmlns="" val="3530414563"/>
                  </a:ext>
                </a:extLst>
              </a:tr>
              <a:tr h="262089">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1</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0.100</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0.200</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288</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1.04x10</a:t>
                      </a:r>
                      <a:r>
                        <a:rPr kumimoji="0" lang="en-US" altLang="en-US" sz="1600" u="none" strike="noStrike" cap="none" normalizeH="0" baseline="30000" dirty="0">
                          <a:ln>
                            <a:noFill/>
                          </a:ln>
                          <a:effectLst/>
                        </a:rPr>
                        <a:t>-3</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  0.0521</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extLst>
                  <a:ext uri="{0D108BD9-81ED-4DB2-BD59-A6C34878D82A}">
                    <a16:rowId xmlns:a16="http://schemas.microsoft.com/office/drawing/2014/main" xmlns="" val="827889306"/>
                  </a:ext>
                </a:extLst>
              </a:tr>
              <a:tr h="262089">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2</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0.100</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0.200</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298</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2.20x10</a:t>
                      </a:r>
                      <a:r>
                        <a:rPr kumimoji="0" lang="en-US" altLang="en-US" sz="1600" u="none" strike="noStrike" cap="none" normalizeH="0" baseline="30000" dirty="0">
                          <a:ln>
                            <a:noFill/>
                          </a:ln>
                          <a:effectLst/>
                        </a:rPr>
                        <a:t>-3</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0.101</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extLst>
                  <a:ext uri="{0D108BD9-81ED-4DB2-BD59-A6C34878D82A}">
                    <a16:rowId xmlns:a16="http://schemas.microsoft.com/office/drawing/2014/main" xmlns="" val="132770755"/>
                  </a:ext>
                </a:extLst>
              </a:tr>
              <a:tr h="262089">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3</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0.100</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0.200</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308</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3.68x10</a:t>
                      </a:r>
                      <a:r>
                        <a:rPr kumimoji="0" lang="en-US" altLang="en-US" sz="1600" u="none" strike="noStrike" cap="none" normalizeH="0" baseline="30000" dirty="0">
                          <a:ln>
                            <a:noFill/>
                          </a:ln>
                          <a:effectLst/>
                        </a:rPr>
                        <a:t>-3</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0.184</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extLst>
                  <a:ext uri="{0D108BD9-81ED-4DB2-BD59-A6C34878D82A}">
                    <a16:rowId xmlns:a16="http://schemas.microsoft.com/office/drawing/2014/main" xmlns="" val="3829259193"/>
                  </a:ext>
                </a:extLst>
              </a:tr>
              <a:tr h="307803">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4</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0.100</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0.200</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a:ln>
                            <a:noFill/>
                          </a:ln>
                          <a:effectLst/>
                        </a:rPr>
                        <a:t>318</a:t>
                      </a:r>
                      <a:endParaRPr kumimoji="0" lang="en-US" alt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6.64x10</a:t>
                      </a:r>
                      <a:r>
                        <a:rPr kumimoji="0" lang="en-US" altLang="en-US" sz="1600" u="none" strike="noStrike" cap="none" normalizeH="0" baseline="30000" dirty="0">
                          <a:ln>
                            <a:noFill/>
                          </a:ln>
                          <a:effectLst/>
                        </a:rPr>
                        <a:t>-3</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tc>
                  <a:txBody>
                    <a:bodyPr/>
                    <a:lstStyle>
                      <a:lvl1pPr>
                        <a:spcBef>
                          <a:spcPct val="20000"/>
                        </a:spcBef>
                        <a:defRPr sz="2800">
                          <a:solidFill>
                            <a:schemeClr val="tx1"/>
                          </a:solidFill>
                          <a:latin typeface="Times" charset="0"/>
                          <a:ea typeface="ＭＳ Ｐゴシック" pitchFamily="34" charset="-128"/>
                        </a:defRPr>
                      </a:lvl1pPr>
                      <a:lvl2pPr marL="742950" indent="-285750">
                        <a:spcBef>
                          <a:spcPct val="20000"/>
                        </a:spcBef>
                        <a:defRPr sz="2400">
                          <a:solidFill>
                            <a:schemeClr val="tx1"/>
                          </a:solidFill>
                          <a:latin typeface="Times" charset="0"/>
                          <a:ea typeface="ＭＳ Ｐゴシック" pitchFamily="34" charset="-128"/>
                        </a:defRPr>
                      </a:lvl2pPr>
                      <a:lvl3pPr marL="1143000" indent="-228600">
                        <a:spcBef>
                          <a:spcPct val="20000"/>
                        </a:spcBef>
                        <a:defRPr sz="2000">
                          <a:solidFill>
                            <a:schemeClr val="tx1"/>
                          </a:solidFill>
                          <a:latin typeface="Times" charset="0"/>
                          <a:ea typeface="ＭＳ Ｐゴシック" pitchFamily="34" charset="-128"/>
                        </a:defRPr>
                      </a:lvl3pPr>
                      <a:lvl4pPr marL="1600200" indent="-228600">
                        <a:spcBef>
                          <a:spcPct val="20000"/>
                        </a:spcBef>
                        <a:defRPr>
                          <a:solidFill>
                            <a:schemeClr val="tx1"/>
                          </a:solidFill>
                          <a:latin typeface="Times" charset="0"/>
                          <a:ea typeface="ＭＳ Ｐゴシック" pitchFamily="34" charset="-128"/>
                        </a:defRPr>
                      </a:lvl4pPr>
                      <a:lvl5pPr marL="2057400" indent="-228600">
                        <a:spcBef>
                          <a:spcPct val="20000"/>
                        </a:spcBef>
                        <a:defRPr>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0.332</a:t>
                      </a:r>
                      <a:endParaRPr kumimoji="0" lang="en-US" altLang="en-US" sz="16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45720" marR="45720" marT="9133" marB="9133" horzOverflow="overflow"/>
                </a:tc>
                <a:extLst>
                  <a:ext uri="{0D108BD9-81ED-4DB2-BD59-A6C34878D82A}">
                    <a16:rowId xmlns:a16="http://schemas.microsoft.com/office/drawing/2014/main" xmlns="" val="3382019078"/>
                  </a:ext>
                </a:extLst>
              </a:tr>
            </a:tbl>
          </a:graphicData>
        </a:graphic>
      </p:graphicFrame>
      <p:pic>
        <p:nvPicPr>
          <p:cNvPr id="5" name="Picture 4" descr="Temperature typically has a dramatic effect on reaction rate: for many reactions near room temperature, an increase of 10 K (10C) doubles or triples the rate. Kinetic data for an organic reaction is shown in the table. To understand the effect of temperature, we measure concentrations and times for the reaction run at different temperatures. Solving each rate expression for k and plotting the results, we find that k increases exponentially as T increas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681" y="1852430"/>
            <a:ext cx="3531511" cy="3115040"/>
          </a:xfrm>
          <a:prstGeom prst="rect">
            <a:avLst/>
          </a:prstGeom>
        </p:spPr>
      </p:pic>
      <p:sp>
        <p:nvSpPr>
          <p:cNvPr id="3" name="Content Placeholder 2"/>
          <p:cNvSpPr>
            <a:spLocks noGrp="1"/>
          </p:cNvSpPr>
          <p:nvPr>
            <p:ph idx="1"/>
          </p:nvPr>
        </p:nvSpPr>
        <p:spPr>
          <a:xfrm>
            <a:off x="457200" y="5638800"/>
            <a:ext cx="8229600" cy="914400"/>
          </a:xfrm>
        </p:spPr>
        <p:txBody>
          <a:bodyPr/>
          <a:lstStyle/>
          <a:p>
            <a:r>
              <a:rPr lang="en-US" altLang="en-US" dirty="0"/>
              <a:t>Reaction rate and </a:t>
            </a:r>
            <a:r>
              <a:rPr lang="en-US" altLang="en-US" i="1" dirty="0"/>
              <a:t>k</a:t>
            </a:r>
            <a:r>
              <a:rPr lang="en-US" altLang="en-US" dirty="0"/>
              <a:t> increase exponentially as </a:t>
            </a:r>
            <a:r>
              <a:rPr lang="en-US" altLang="en-US" i="1" dirty="0"/>
              <a:t>T</a:t>
            </a:r>
            <a:r>
              <a:rPr lang="en-US" altLang="en-US" dirty="0"/>
              <a:t> increases.</a:t>
            </a:r>
          </a:p>
          <a:p>
            <a:pPr marL="0" indent="0">
              <a:buNone/>
            </a:pPr>
            <a:r>
              <a:rPr lang="en-US" b="1" dirty="0"/>
              <a:t>Figure 16.14</a:t>
            </a:r>
          </a:p>
        </p:txBody>
      </p:sp>
    </p:spTree>
    <p:extLst>
      <p:ext uri="{BB962C8B-B14F-4D97-AF65-F5344CB8AC3E}">
        <p14:creationId xmlns:p14="http://schemas.microsoft.com/office/powerpoint/2010/main" val="50590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Activation Energy</a:t>
            </a:r>
            <a:br>
              <a:rPr lang="en-US" altLang="en-US" b="1" dirty="0"/>
            </a:br>
            <a:endParaRPr lang="en-US" dirty="0"/>
          </a:p>
        </p:txBody>
      </p:sp>
      <p:sp>
        <p:nvSpPr>
          <p:cNvPr id="3" name="Content Placeholder 2"/>
          <p:cNvSpPr>
            <a:spLocks noGrp="1"/>
          </p:cNvSpPr>
          <p:nvPr>
            <p:ph idx="1"/>
          </p:nvPr>
        </p:nvSpPr>
        <p:spPr>
          <a:xfrm>
            <a:off x="457200" y="990600"/>
            <a:ext cx="8229600" cy="2743200"/>
          </a:xfrm>
        </p:spPr>
        <p:txBody>
          <a:bodyPr/>
          <a:lstStyle/>
          <a:p>
            <a:r>
              <a:rPr lang="en-US" altLang="en-US" dirty="0"/>
              <a:t>In order to be </a:t>
            </a:r>
            <a:r>
              <a:rPr lang="en-US" altLang="en-US" b="1" i="1" dirty="0"/>
              <a:t>effective</a:t>
            </a:r>
            <a:r>
              <a:rPr lang="en-US" altLang="en-US" dirty="0"/>
              <a:t>, collisions between particles must exceed a certain energy </a:t>
            </a:r>
            <a:r>
              <a:rPr lang="en-US" altLang="en-US" b="1" i="1" dirty="0"/>
              <a:t>threshold</a:t>
            </a:r>
            <a:r>
              <a:rPr lang="en-US" altLang="en-US" dirty="0"/>
              <a:t>. </a:t>
            </a:r>
            <a:endParaRPr lang="en-US" altLang="en-US" b="1" i="1" dirty="0"/>
          </a:p>
          <a:p>
            <a:r>
              <a:rPr lang="en-US" altLang="en-US" dirty="0"/>
              <a:t>When particles collide effectively, they reach an </a:t>
            </a:r>
            <a:r>
              <a:rPr lang="en-US" altLang="en-US" b="1" i="1" dirty="0"/>
              <a:t>activated state</a:t>
            </a:r>
            <a:r>
              <a:rPr lang="en-US" altLang="en-US" dirty="0"/>
              <a:t>. The energy difference between the reactants and the activated state is the </a:t>
            </a:r>
            <a:r>
              <a:rPr lang="en-US" altLang="en-US" b="1" i="1" dirty="0"/>
              <a:t>activation energy</a:t>
            </a:r>
            <a:r>
              <a:rPr lang="en-US" altLang="en-US" dirty="0"/>
              <a:t> (</a:t>
            </a:r>
            <a:r>
              <a:rPr lang="en-US" altLang="en-US" b="1" i="1" dirty="0" err="1"/>
              <a:t>E</a:t>
            </a:r>
            <a:r>
              <a:rPr lang="en-US" altLang="en-US" b="1" i="1" baseline="-25000" dirty="0" err="1"/>
              <a:t>a</a:t>
            </a:r>
            <a:r>
              <a:rPr lang="en-US" altLang="en-US" dirty="0"/>
              <a:t>) for the reaction.</a:t>
            </a:r>
            <a:endParaRPr lang="en-US" altLang="en-US" b="1" i="1" dirty="0"/>
          </a:p>
          <a:p>
            <a:r>
              <a:rPr lang="en-US" altLang="en-US" dirty="0"/>
              <a:t>The </a:t>
            </a:r>
            <a:r>
              <a:rPr lang="en-US" altLang="en-US" b="1" i="1" dirty="0"/>
              <a:t>lower</a:t>
            </a:r>
            <a:r>
              <a:rPr lang="en-US" altLang="en-US" dirty="0"/>
              <a:t> the activation energy, the </a:t>
            </a:r>
            <a:r>
              <a:rPr lang="en-US" altLang="en-US" b="1" i="1" dirty="0"/>
              <a:t>faster</a:t>
            </a:r>
            <a:r>
              <a:rPr lang="en-US" altLang="en-US" dirty="0"/>
              <a:t> the reaction</a:t>
            </a:r>
            <a:r>
              <a:rPr lang="en-US" altLang="en-US" dirty="0" smtClean="0"/>
              <a:t>.</a:t>
            </a: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4186434031"/>
              </p:ext>
            </p:extLst>
          </p:nvPr>
        </p:nvGraphicFramePr>
        <p:xfrm>
          <a:off x="863600" y="4343400"/>
          <a:ext cx="6756400" cy="457200"/>
        </p:xfrm>
        <a:graphic>
          <a:graphicData uri="http://schemas.openxmlformats.org/presentationml/2006/ole">
            <mc:AlternateContent xmlns:mc="http://schemas.openxmlformats.org/markup-compatibility/2006">
              <mc:Choice xmlns:v="urn:schemas-microsoft-com:vml" Requires="v">
                <p:oleObj spid="_x0000_s36889" name="Equation" r:id="rId4" imgW="3377880" imgH="228600" progId="Equation.DSMT4">
                  <p:embed/>
                </p:oleObj>
              </mc:Choice>
              <mc:Fallback>
                <p:oleObj name="Equation" r:id="rId4" imgW="3377880" imgH="228600" progId="Equation.DSMT4">
                  <p:embed/>
                  <p:pic>
                    <p:nvPicPr>
                      <p:cNvPr id="0" name="Object 2"/>
                      <p:cNvPicPr>
                        <a:picLocks noChangeAspect="1" noChangeArrowheads="1"/>
                      </p:cNvPicPr>
                      <p:nvPr/>
                    </p:nvPicPr>
                    <p:blipFill>
                      <a:blip r:embed="rId5"/>
                      <a:srcRect/>
                      <a:stretch>
                        <a:fillRect/>
                      </a:stretch>
                    </p:blipFill>
                    <p:spPr bwMode="auto">
                      <a:xfrm>
                        <a:off x="863600" y="4343400"/>
                        <a:ext cx="675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3019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Arial" panose="020B0604020202020204" pitchFamily="34" charset="0"/>
              </a:rPr>
              <a:t>Energy-level Diagram for a Reaction</a:t>
            </a:r>
            <a:endParaRPr lang="en-US" dirty="0"/>
          </a:p>
        </p:txBody>
      </p:sp>
      <p:pic>
        <p:nvPicPr>
          <p:cNvPr id="5" name="Picture 4" descr="The effect of temperature on k is closely related to the activation energy (Ea) of a reaction, an energy threshold that the colliding molecules must exceed in order to react. As an analogy, in order to succeed at the high jump, an athlete must exert at least enough energy to get over the bar. Similarly, if reactant molecules collide with a certain minimum energy, they reach an activated state, from which they can change to products; collisions that occur with an energy below this minimum leave the reactants unchang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471" y="838200"/>
            <a:ext cx="4757057" cy="3505200"/>
          </a:xfrm>
          <a:prstGeom prst="rect">
            <a:avLst/>
          </a:prstGeom>
        </p:spPr>
      </p:pic>
      <p:sp>
        <p:nvSpPr>
          <p:cNvPr id="3" name="Content Placeholder 2"/>
          <p:cNvSpPr>
            <a:spLocks noGrp="1"/>
          </p:cNvSpPr>
          <p:nvPr>
            <p:ph idx="1"/>
          </p:nvPr>
        </p:nvSpPr>
        <p:spPr>
          <a:xfrm>
            <a:off x="457200" y="4343400"/>
            <a:ext cx="8229600" cy="2209800"/>
          </a:xfrm>
        </p:spPr>
        <p:txBody>
          <a:bodyPr/>
          <a:lstStyle/>
          <a:p>
            <a:r>
              <a:rPr lang="en-US" altLang="en-US" dirty="0"/>
              <a:t>Collisions must occur with sufficient energy to reach an </a:t>
            </a:r>
            <a:r>
              <a:rPr lang="en-US" altLang="en-US" b="1" i="1" dirty="0"/>
              <a:t>activated state</a:t>
            </a:r>
            <a:r>
              <a:rPr lang="en-US" altLang="en-US" dirty="0"/>
              <a:t>.</a:t>
            </a:r>
          </a:p>
          <a:p>
            <a:r>
              <a:rPr lang="en-US" altLang="en-US" dirty="0"/>
              <a:t>This particular reaction is reversible and is exothermic in the forward direction.</a:t>
            </a:r>
          </a:p>
          <a:p>
            <a:pPr marL="0" indent="0">
              <a:buNone/>
            </a:pPr>
            <a:r>
              <a:rPr lang="en-US" b="1" dirty="0"/>
              <a:t>Figure 16.15</a:t>
            </a:r>
          </a:p>
        </p:txBody>
      </p:sp>
      <p:sp>
        <p:nvSpPr>
          <p:cNvPr id="4" name="Text Placeholder 3"/>
          <p:cNvSpPr>
            <a:spLocks noGrp="1"/>
          </p:cNvSpPr>
          <p:nvPr>
            <p:ph type="body" sz="quarter" idx="11"/>
          </p:nvPr>
        </p:nvSpPr>
        <p:spPr/>
        <p:txBody>
          <a:bodyPr/>
          <a:lstStyle/>
          <a:p>
            <a:r>
              <a:rPr lang="fr-FR" i="1" dirty="0"/>
              <a:t>Source: © </a:t>
            </a:r>
            <a:r>
              <a:rPr lang="fr-FR" i="1" dirty="0" err="1"/>
              <a:t>Sipa</a:t>
            </a:r>
            <a:r>
              <a:rPr lang="fr-FR" i="1" dirty="0"/>
              <a:t> via AP Images</a:t>
            </a:r>
            <a:endParaRPr lang="en-US" dirty="0"/>
          </a:p>
        </p:txBody>
      </p:sp>
    </p:spTree>
    <p:extLst>
      <p:ext uri="{BB962C8B-B14F-4D97-AF65-F5344CB8AC3E}">
        <p14:creationId xmlns:p14="http://schemas.microsoft.com/office/powerpoint/2010/main" val="24571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Temperature and Collision Energy</a:t>
            </a:r>
            <a:br>
              <a:rPr lang="en-US" altLang="en-US" b="1" dirty="0"/>
            </a:br>
            <a:endParaRPr lang="en-US" dirty="0"/>
          </a:p>
        </p:txBody>
      </p:sp>
      <p:sp>
        <p:nvSpPr>
          <p:cNvPr id="3" name="Content Placeholder 2"/>
          <p:cNvSpPr>
            <a:spLocks noGrp="1"/>
          </p:cNvSpPr>
          <p:nvPr>
            <p:ph idx="1"/>
          </p:nvPr>
        </p:nvSpPr>
        <p:spPr/>
        <p:txBody>
          <a:bodyPr/>
          <a:lstStyle/>
          <a:p>
            <a:r>
              <a:rPr lang="en-US" altLang="en-US" dirty="0"/>
              <a:t>An increase in temperature causes an increase in the kinetic energy of the particles. This leads to </a:t>
            </a:r>
            <a:r>
              <a:rPr lang="en-US" altLang="en-US" b="1" i="1" dirty="0"/>
              <a:t>more frequent</a:t>
            </a:r>
            <a:r>
              <a:rPr lang="en-US" altLang="en-US" dirty="0"/>
              <a:t> collisions and reaction rate increases.</a:t>
            </a:r>
          </a:p>
          <a:p>
            <a:r>
              <a:rPr lang="en-US" altLang="en-US" dirty="0"/>
              <a:t>At a higher temperature, the </a:t>
            </a:r>
            <a:r>
              <a:rPr lang="en-US" altLang="en-US" b="1" i="1" dirty="0"/>
              <a:t>fraction</a:t>
            </a:r>
            <a:r>
              <a:rPr lang="en-US" altLang="en-US" dirty="0"/>
              <a:t> of collisions with sufficient energy equal to or greater than </a:t>
            </a:r>
            <a:r>
              <a:rPr lang="en-US" altLang="en-US" i="1" dirty="0" err="1"/>
              <a:t>E</a:t>
            </a:r>
            <a:r>
              <a:rPr lang="en-US" altLang="en-US" baseline="-25000" dirty="0" err="1"/>
              <a:t>a</a:t>
            </a:r>
            <a:r>
              <a:rPr lang="en-US" altLang="en-US" dirty="0"/>
              <a:t> increases. Reaction rate therefore increases.</a:t>
            </a:r>
          </a:p>
          <a:p>
            <a:endParaRPr lang="en-US" dirty="0"/>
          </a:p>
        </p:txBody>
      </p:sp>
    </p:spTree>
    <p:extLst>
      <p:ext uri="{BB962C8B-B14F-4D97-AF65-F5344CB8AC3E}">
        <p14:creationId xmlns:p14="http://schemas.microsoft.com/office/powerpoint/2010/main" val="35999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Effect of Temperature on the Distribution of Collision Energies</a:t>
            </a:r>
            <a:br>
              <a:rPr lang="en-US" altLang="en-US" b="1" dirty="0"/>
            </a:br>
            <a:endParaRPr lang="en-US" dirty="0"/>
          </a:p>
        </p:txBody>
      </p:sp>
      <p:pic>
        <p:nvPicPr>
          <p:cNvPr id="5" name="Picture 6" descr="a rise in temperature increases the kinetic energy of the reactant particles and enlarges the fraction of collisions with enough energy to exceed Ea. Increasing the temperature does not change the value of Ea —only the fraction of collisions with enough energy to get over this energy barrie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41446" y="1828800"/>
            <a:ext cx="6069406"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16.16</a:t>
            </a:r>
          </a:p>
        </p:txBody>
      </p:sp>
    </p:spTree>
    <p:extLst>
      <p:ext uri="{BB962C8B-B14F-4D97-AF65-F5344CB8AC3E}">
        <p14:creationId xmlns:p14="http://schemas.microsoft.com/office/powerpoint/2010/main" val="285649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Arial" panose="020B0604020202020204" pitchFamily="34" charset="0"/>
              </a:rPr>
              <a:t>Sufficient Collision Energy Is Required for a Reaction to Occur</a:t>
            </a:r>
            <a:endParaRPr lang="en-US" dirty="0"/>
          </a:p>
        </p:txBody>
      </p:sp>
      <p:pic>
        <p:nvPicPr>
          <p:cNvPr id="5" name="Picture 4" descr="Temperature affects the kinetic energy of the molecules. In the jumble of NO and O3 molecules in the reaction vessel, most collisions have only enough energy for the molecules to bounce off each other without reacting. However, some collisions occur with sufficient energy for the molecules to react. At a higher temperature, more sufficiently energetic collisions occur, and so more molecules rea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5192" y="1618323"/>
            <a:ext cx="3833615" cy="4022760"/>
          </a:xfrm>
          <a:prstGeom prst="rect">
            <a:avLst/>
          </a:prstGeom>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16.4</a:t>
            </a:r>
          </a:p>
        </p:txBody>
      </p:sp>
    </p:spTree>
    <p:extLst>
      <p:ext uri="{BB962C8B-B14F-4D97-AF65-F5344CB8AC3E}">
        <p14:creationId xmlns:p14="http://schemas.microsoft.com/office/powerpoint/2010/main" val="131991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Effect of </a:t>
            </a:r>
            <a:r>
              <a:rPr lang="en-US" b="1" i="1" dirty="0" err="1"/>
              <a:t>E</a:t>
            </a:r>
            <a:r>
              <a:rPr lang="en-US" b="1" baseline="-25000" dirty="0" err="1"/>
              <a:t>a</a:t>
            </a:r>
            <a:r>
              <a:rPr lang="en-US" b="1" dirty="0"/>
              <a:t> and </a:t>
            </a:r>
            <a:r>
              <a:rPr lang="en-US" b="1" i="1" dirty="0"/>
              <a:t>T</a:t>
            </a:r>
            <a:r>
              <a:rPr lang="en-US" b="1" dirty="0"/>
              <a:t> on the Fraction (</a:t>
            </a:r>
            <a:r>
              <a:rPr lang="en-US" b="1" i="1" dirty="0"/>
              <a:t>f</a:t>
            </a:r>
            <a:r>
              <a:rPr lang="en-US" b="1" dirty="0"/>
              <a:t>) of Collisions with Sufficient Energy to Allow Reaction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5540190"/>
              </p:ext>
            </p:extLst>
          </p:nvPr>
        </p:nvGraphicFramePr>
        <p:xfrm>
          <a:off x="628650" y="2538254"/>
          <a:ext cx="7886700" cy="2926080"/>
        </p:xfrm>
        <a:graphic>
          <a:graphicData uri="http://schemas.openxmlformats.org/drawingml/2006/table">
            <a:tbl>
              <a:tblPr firstRow="1">
                <a:tableStyleId>{5940675A-B579-460E-94D1-54222C63F5DA}</a:tableStyleId>
              </a:tblPr>
              <a:tblGrid>
                <a:gridCol w="3943350">
                  <a:extLst>
                    <a:ext uri="{9D8B030D-6E8A-4147-A177-3AD203B41FA5}">
                      <a16:colId xmlns:a16="http://schemas.microsoft.com/office/drawing/2014/main" xmlns="" val="714265095"/>
                    </a:ext>
                  </a:extLst>
                </a:gridCol>
                <a:gridCol w="3943350">
                  <a:extLst>
                    <a:ext uri="{9D8B030D-6E8A-4147-A177-3AD203B41FA5}">
                      <a16:colId xmlns:a16="http://schemas.microsoft.com/office/drawing/2014/main" xmlns="" val="748867071"/>
                    </a:ext>
                  </a:extLst>
                </a:gridCol>
              </a:tblGrid>
              <a:tr h="0">
                <a:tc>
                  <a:txBody>
                    <a:bodyPr/>
                    <a:lstStyle/>
                    <a:p>
                      <a:pPr algn="ctr"/>
                      <a:r>
                        <a:rPr lang="en-US" b="1" dirty="0" err="1"/>
                        <a:t>E</a:t>
                      </a:r>
                      <a:r>
                        <a:rPr lang="en-US" b="1" baseline="-25000" dirty="0" err="1"/>
                        <a:t>a</a:t>
                      </a:r>
                      <a:r>
                        <a:rPr lang="en-US" b="1" dirty="0"/>
                        <a:t> (kJ/</a:t>
                      </a:r>
                      <a:r>
                        <a:rPr lang="en-US" b="1" dirty="0" err="1"/>
                        <a:t>mol</a:t>
                      </a:r>
                      <a:r>
                        <a:rPr lang="en-US" b="1" dirty="0"/>
                        <a:t>)</a:t>
                      </a:r>
                    </a:p>
                  </a:txBody>
                  <a:tcPr anchor="ctr"/>
                </a:tc>
                <a:tc>
                  <a:txBody>
                    <a:bodyPr/>
                    <a:lstStyle/>
                    <a:p>
                      <a:pPr algn="ctr"/>
                      <a:r>
                        <a:rPr lang="da-DK" b="1" dirty="0"/>
                        <a:t>f (at T = 298 K)</a:t>
                      </a:r>
                    </a:p>
                  </a:txBody>
                  <a:tcPr anchor="ctr"/>
                </a:tc>
                <a:extLst>
                  <a:ext uri="{0D108BD9-81ED-4DB2-BD59-A6C34878D82A}">
                    <a16:rowId xmlns:a16="http://schemas.microsoft.com/office/drawing/2014/main" xmlns="" val="666290782"/>
                  </a:ext>
                </a:extLst>
              </a:tr>
              <a:tr h="0">
                <a:tc>
                  <a:txBody>
                    <a:bodyPr/>
                    <a:lstStyle/>
                    <a:p>
                      <a:pPr algn="ctr"/>
                      <a:r>
                        <a:rPr lang="en-US"/>
                        <a:t>  50</a:t>
                      </a:r>
                    </a:p>
                  </a:txBody>
                  <a:tcPr anchor="ctr"/>
                </a:tc>
                <a:tc>
                  <a:txBody>
                    <a:bodyPr/>
                    <a:lstStyle/>
                    <a:p>
                      <a:pPr algn="ctr"/>
                      <a:r>
                        <a:rPr lang="en-US" dirty="0"/>
                        <a:t>1.70 × 10 </a:t>
                      </a:r>
                      <a:r>
                        <a:rPr lang="en-US" baseline="30000" dirty="0"/>
                        <a:t>− 9 </a:t>
                      </a:r>
                    </a:p>
                  </a:txBody>
                  <a:tcPr anchor="ctr"/>
                </a:tc>
                <a:extLst>
                  <a:ext uri="{0D108BD9-81ED-4DB2-BD59-A6C34878D82A}">
                    <a16:rowId xmlns:a16="http://schemas.microsoft.com/office/drawing/2014/main" xmlns="" val="1426757526"/>
                  </a:ext>
                </a:extLst>
              </a:tr>
              <a:tr h="0">
                <a:tc>
                  <a:txBody>
                    <a:bodyPr/>
                    <a:lstStyle/>
                    <a:p>
                      <a:pPr algn="ctr"/>
                      <a:r>
                        <a:rPr lang="en-US"/>
                        <a:t>  75</a:t>
                      </a:r>
                    </a:p>
                  </a:txBody>
                  <a:tcPr anchor="ctr"/>
                </a:tc>
                <a:tc>
                  <a:txBody>
                    <a:bodyPr/>
                    <a:lstStyle/>
                    <a:p>
                      <a:pPr algn="ctr"/>
                      <a:r>
                        <a:rPr lang="en-US" dirty="0"/>
                        <a:t> 7.03 × 10 </a:t>
                      </a:r>
                      <a:r>
                        <a:rPr lang="en-US" baseline="30000" dirty="0"/>
                        <a:t>− 14 </a:t>
                      </a:r>
                    </a:p>
                  </a:txBody>
                  <a:tcPr anchor="ctr"/>
                </a:tc>
                <a:extLst>
                  <a:ext uri="{0D108BD9-81ED-4DB2-BD59-A6C34878D82A}">
                    <a16:rowId xmlns:a16="http://schemas.microsoft.com/office/drawing/2014/main" xmlns="" val="2064688661"/>
                  </a:ext>
                </a:extLst>
              </a:tr>
              <a:tr h="0">
                <a:tc>
                  <a:txBody>
                    <a:bodyPr/>
                    <a:lstStyle/>
                    <a:p>
                      <a:pPr algn="ctr"/>
                      <a:r>
                        <a:rPr lang="en-US"/>
                        <a:t>100</a:t>
                      </a:r>
                    </a:p>
                  </a:txBody>
                  <a:tcPr anchor="ctr"/>
                </a:tc>
                <a:tc>
                  <a:txBody>
                    <a:bodyPr/>
                    <a:lstStyle/>
                    <a:p>
                      <a:pPr algn="ctr"/>
                      <a:r>
                        <a:rPr lang="en-US" dirty="0"/>
                        <a:t> 2.90 × 10 </a:t>
                      </a:r>
                      <a:r>
                        <a:rPr lang="en-US" baseline="30000" dirty="0"/>
                        <a:t>− 18 </a:t>
                      </a:r>
                    </a:p>
                  </a:txBody>
                  <a:tcPr anchor="ctr"/>
                </a:tc>
                <a:extLst>
                  <a:ext uri="{0D108BD9-81ED-4DB2-BD59-A6C34878D82A}">
                    <a16:rowId xmlns:a16="http://schemas.microsoft.com/office/drawing/2014/main" xmlns="" val="155060972"/>
                  </a:ext>
                </a:extLst>
              </a:tr>
              <a:tr h="0">
                <a:tc>
                  <a:txBody>
                    <a:bodyPr/>
                    <a:lstStyle/>
                    <a:p>
                      <a:pPr algn="ctr"/>
                      <a:r>
                        <a:rPr lang="en-US" b="1" dirty="0"/>
                        <a:t>T</a:t>
                      </a:r>
                    </a:p>
                  </a:txBody>
                  <a:tcPr anchor="ctr"/>
                </a:tc>
                <a:tc>
                  <a:txBody>
                    <a:bodyPr/>
                    <a:lstStyle/>
                    <a:p>
                      <a:pPr algn="ctr"/>
                      <a:r>
                        <a:rPr lang="en-US" b="1" dirty="0"/>
                        <a:t>f (at </a:t>
                      </a:r>
                      <a:r>
                        <a:rPr lang="en-US" b="1" dirty="0" err="1"/>
                        <a:t>E</a:t>
                      </a:r>
                      <a:r>
                        <a:rPr lang="en-US" b="1" baseline="-25000" dirty="0" err="1"/>
                        <a:t>a</a:t>
                      </a:r>
                      <a:r>
                        <a:rPr lang="en-US" b="1" dirty="0"/>
                        <a:t> = 50 kJ/</a:t>
                      </a:r>
                      <a:r>
                        <a:rPr lang="en-US" b="1" dirty="0" err="1"/>
                        <a:t>mol</a:t>
                      </a:r>
                      <a:r>
                        <a:rPr lang="en-US" b="1" dirty="0"/>
                        <a:t>)</a:t>
                      </a:r>
                    </a:p>
                  </a:txBody>
                  <a:tcPr anchor="ctr"/>
                </a:tc>
                <a:extLst>
                  <a:ext uri="{0D108BD9-81ED-4DB2-BD59-A6C34878D82A}">
                    <a16:rowId xmlns:a16="http://schemas.microsoft.com/office/drawing/2014/main" xmlns="" val="4040207140"/>
                  </a:ext>
                </a:extLst>
              </a:tr>
              <a:tr h="0">
                <a:tc>
                  <a:txBody>
                    <a:bodyPr/>
                    <a:lstStyle/>
                    <a:p>
                      <a:pPr algn="ctr"/>
                      <a:r>
                        <a:rPr lang="en-US"/>
                        <a:t>25°C (298 K)</a:t>
                      </a:r>
                    </a:p>
                  </a:txBody>
                  <a:tcPr anchor="ctr"/>
                </a:tc>
                <a:tc>
                  <a:txBody>
                    <a:bodyPr/>
                    <a:lstStyle/>
                    <a:p>
                      <a:pPr algn="ctr"/>
                      <a:r>
                        <a:rPr lang="en-US" dirty="0"/>
                        <a:t>1.70 × 10 </a:t>
                      </a:r>
                      <a:r>
                        <a:rPr lang="en-US" baseline="30000" dirty="0"/>
                        <a:t>− 9 </a:t>
                      </a:r>
                    </a:p>
                  </a:txBody>
                  <a:tcPr anchor="ctr"/>
                </a:tc>
                <a:extLst>
                  <a:ext uri="{0D108BD9-81ED-4DB2-BD59-A6C34878D82A}">
                    <a16:rowId xmlns:a16="http://schemas.microsoft.com/office/drawing/2014/main" xmlns="" val="1199910778"/>
                  </a:ext>
                </a:extLst>
              </a:tr>
              <a:tr h="0">
                <a:tc>
                  <a:txBody>
                    <a:bodyPr/>
                    <a:lstStyle/>
                    <a:p>
                      <a:pPr algn="ctr"/>
                      <a:r>
                        <a:rPr lang="en-US"/>
                        <a:t>35°C (308 K)</a:t>
                      </a:r>
                    </a:p>
                  </a:txBody>
                  <a:tcPr anchor="ctr"/>
                </a:tc>
                <a:tc>
                  <a:txBody>
                    <a:bodyPr/>
                    <a:lstStyle/>
                    <a:p>
                      <a:pPr algn="ctr"/>
                      <a:r>
                        <a:rPr lang="en-US" dirty="0"/>
                        <a:t>3.29 × 10 </a:t>
                      </a:r>
                      <a:r>
                        <a:rPr lang="en-US" baseline="30000" dirty="0"/>
                        <a:t>− 9 </a:t>
                      </a:r>
                    </a:p>
                  </a:txBody>
                  <a:tcPr anchor="ctr"/>
                </a:tc>
                <a:extLst>
                  <a:ext uri="{0D108BD9-81ED-4DB2-BD59-A6C34878D82A}">
                    <a16:rowId xmlns:a16="http://schemas.microsoft.com/office/drawing/2014/main" xmlns="" val="1462379813"/>
                  </a:ext>
                </a:extLst>
              </a:tr>
              <a:tr h="0">
                <a:tc>
                  <a:txBody>
                    <a:bodyPr/>
                    <a:lstStyle/>
                    <a:p>
                      <a:pPr algn="ctr"/>
                      <a:r>
                        <a:rPr lang="en-US"/>
                        <a:t>45°C (318 K)</a:t>
                      </a:r>
                    </a:p>
                  </a:txBody>
                  <a:tcPr anchor="ctr"/>
                </a:tc>
                <a:tc>
                  <a:txBody>
                    <a:bodyPr/>
                    <a:lstStyle/>
                    <a:p>
                      <a:pPr algn="ctr"/>
                      <a:r>
                        <a:rPr lang="en-US" dirty="0"/>
                        <a:t>6.12 × 10 </a:t>
                      </a:r>
                      <a:r>
                        <a:rPr lang="en-US" baseline="30000" dirty="0"/>
                        <a:t>− 9</a:t>
                      </a:r>
                      <a:r>
                        <a:rPr lang="en-US" dirty="0"/>
                        <a:t> </a:t>
                      </a:r>
                    </a:p>
                  </a:txBody>
                  <a:tcPr anchor="ctr"/>
                </a:tc>
                <a:extLst>
                  <a:ext uri="{0D108BD9-81ED-4DB2-BD59-A6C34878D82A}">
                    <a16:rowId xmlns:a16="http://schemas.microsoft.com/office/drawing/2014/main" xmlns="" val="3921259700"/>
                  </a:ext>
                </a:extLst>
              </a:tr>
            </a:tbl>
          </a:graphicData>
        </a:graphic>
      </p:graphicFrame>
      <p:sp>
        <p:nvSpPr>
          <p:cNvPr id="3" name="Content Placeholder 2"/>
          <p:cNvSpPr>
            <a:spLocks noGrp="1"/>
          </p:cNvSpPr>
          <p:nvPr>
            <p:ph idx="1"/>
          </p:nvPr>
        </p:nvSpPr>
        <p:spPr>
          <a:xfrm>
            <a:off x="457200" y="6172200"/>
            <a:ext cx="8229600" cy="381000"/>
          </a:xfrm>
        </p:spPr>
        <p:txBody>
          <a:bodyPr/>
          <a:lstStyle/>
          <a:p>
            <a:pPr marL="0" indent="0">
              <a:buNone/>
            </a:pPr>
            <a:r>
              <a:rPr lang="en-US" dirty="0"/>
              <a:t> </a:t>
            </a:r>
          </a:p>
        </p:txBody>
      </p:sp>
    </p:spTree>
    <p:extLst>
      <p:ext uri="{BB962C8B-B14F-4D97-AF65-F5344CB8AC3E}">
        <p14:creationId xmlns:p14="http://schemas.microsoft.com/office/powerpoint/2010/main" val="33266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Calculating Activation Energy</a:t>
            </a:r>
            <a:br>
              <a:rPr lang="en-US" altLang="en-US" b="1" dirty="0"/>
            </a:br>
            <a:endParaRPr lang="en-US" dirty="0"/>
          </a:p>
        </p:txBody>
      </p:sp>
      <p:sp>
        <p:nvSpPr>
          <p:cNvPr id="3" name="Content Placeholder 2"/>
          <p:cNvSpPr>
            <a:spLocks noGrp="1"/>
          </p:cNvSpPr>
          <p:nvPr>
            <p:ph idx="1"/>
          </p:nvPr>
        </p:nvSpPr>
        <p:spPr>
          <a:xfrm>
            <a:off x="457200" y="990600"/>
            <a:ext cx="8229600" cy="457200"/>
          </a:xfrm>
        </p:spPr>
        <p:txBody>
          <a:bodyPr/>
          <a:lstStyle/>
          <a:p>
            <a:r>
              <a:rPr lang="en-US" altLang="en-US" i="1" dirty="0" err="1"/>
              <a:t>E</a:t>
            </a:r>
            <a:r>
              <a:rPr lang="en-US" altLang="en-US" baseline="-25000" dirty="0" err="1"/>
              <a:t>a</a:t>
            </a:r>
            <a:r>
              <a:rPr lang="en-US" altLang="en-US" dirty="0"/>
              <a:t> can be calculated from the Arrhenius equation</a:t>
            </a:r>
            <a:r>
              <a:rPr lang="en-US" altLang="en-US" dirty="0" smtClean="0"/>
              <a:t>:</a:t>
            </a:r>
            <a:endParaRPr lang="en-US" alt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2273461283"/>
              </p:ext>
            </p:extLst>
          </p:nvPr>
        </p:nvGraphicFramePr>
        <p:xfrm>
          <a:off x="990600" y="1524000"/>
          <a:ext cx="5003800" cy="1371600"/>
        </p:xfrm>
        <a:graphic>
          <a:graphicData uri="http://schemas.openxmlformats.org/presentationml/2006/ole">
            <mc:AlternateContent xmlns:mc="http://schemas.openxmlformats.org/markup-compatibility/2006">
              <mc:Choice xmlns:v="urn:schemas-microsoft-com:vml" Requires="v">
                <p:oleObj spid="_x0000_s37931" name="Equation" r:id="rId4" imgW="2501640" imgH="685800" progId="Equation.DSMT4">
                  <p:embed/>
                </p:oleObj>
              </mc:Choice>
              <mc:Fallback>
                <p:oleObj name="Equation" r:id="rId4" imgW="2501640" imgH="685800" progId="Equation.DSMT4">
                  <p:embed/>
                  <p:pic>
                    <p:nvPicPr>
                      <p:cNvPr id="0" name="Object 5"/>
                      <p:cNvPicPr>
                        <a:picLocks noChangeAspect="1" noChangeArrowheads="1"/>
                      </p:cNvPicPr>
                      <p:nvPr/>
                    </p:nvPicPr>
                    <p:blipFill>
                      <a:blip r:embed="rId5"/>
                      <a:srcRect/>
                      <a:stretch>
                        <a:fillRect/>
                      </a:stretch>
                    </p:blipFill>
                    <p:spPr bwMode="auto">
                      <a:xfrm>
                        <a:off x="990600" y="1524000"/>
                        <a:ext cx="5003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2959100"/>
            <a:ext cx="8229600" cy="533400"/>
          </a:xfrm>
        </p:spPr>
        <p:txBody>
          <a:bodyPr/>
          <a:lstStyle/>
          <a:p>
            <a:pPr lvl="0"/>
            <a:r>
              <a:rPr lang="en-US" altLang="en-US" dirty="0">
                <a:solidFill>
                  <a:prstClr val="black"/>
                </a:solidFill>
              </a:rPr>
              <a:t>If data is available at two different temperatures</a:t>
            </a:r>
            <a:r>
              <a:rPr lang="en-US" altLang="en-US" dirty="0" smtClean="0">
                <a:solidFill>
                  <a:prstClr val="black"/>
                </a:solidFill>
              </a:rPr>
              <a:t>:</a:t>
            </a:r>
            <a:endParaRPr lang="en-US" altLang="en-US" dirty="0">
              <a:solidFill>
                <a:prstClr val="black"/>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357944229"/>
              </p:ext>
            </p:extLst>
          </p:nvPr>
        </p:nvGraphicFramePr>
        <p:xfrm>
          <a:off x="965200" y="3530600"/>
          <a:ext cx="2743200" cy="965200"/>
        </p:xfrm>
        <a:graphic>
          <a:graphicData uri="http://schemas.openxmlformats.org/presentationml/2006/ole">
            <mc:AlternateContent xmlns:mc="http://schemas.openxmlformats.org/markup-compatibility/2006">
              <mc:Choice xmlns:v="urn:schemas-microsoft-com:vml" Requires="v">
                <p:oleObj spid="_x0000_s37932" name="Equation" r:id="rId6" imgW="1371600" imgH="482400" progId="Equation.DSMT4">
                  <p:embed/>
                </p:oleObj>
              </mc:Choice>
              <mc:Fallback>
                <p:oleObj name="Equation" r:id="rId6" imgW="1371600" imgH="482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200" y="3530600"/>
                        <a:ext cx="2743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009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Graphical Determination of the Activation Energy</a:t>
            </a:r>
            <a:endParaRPr lang="en-US" dirty="0"/>
          </a:p>
        </p:txBody>
      </p:sp>
      <p:pic>
        <p:nvPicPr>
          <p:cNvPr id="5" name="Picture 2" descr="A plot of ln k vs. 1/T gives a straight line whose slope is -Ea/R and whose y-intercept is ln A. We know the constant R, so we can determine Ea graphically from a series of k values at different temperature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34262" y="1605679"/>
            <a:ext cx="4538779" cy="311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79999798"/>
              </p:ext>
            </p:extLst>
          </p:nvPr>
        </p:nvGraphicFramePr>
        <p:xfrm>
          <a:off x="3151188" y="4876800"/>
          <a:ext cx="2820987" cy="949325"/>
        </p:xfrm>
        <a:graphic>
          <a:graphicData uri="http://schemas.openxmlformats.org/presentationml/2006/ole">
            <mc:AlternateContent xmlns:mc="http://schemas.openxmlformats.org/markup-compatibility/2006">
              <mc:Choice xmlns:v="urn:schemas-microsoft-com:vml" Requires="v">
                <p:oleObj spid="_x0000_s38934" name="Equation" r:id="rId5" imgW="1282680" imgH="431640" progId="Equation.DSMT4">
                  <p:embed/>
                </p:oleObj>
              </mc:Choice>
              <mc:Fallback>
                <p:oleObj name="Equation" r:id="rId5" imgW="1282680" imgH="431640" progId="Equation.DSMT4">
                  <p:embed/>
                  <p:pic>
                    <p:nvPicPr>
                      <p:cNvPr id="0" name="Object 7"/>
                      <p:cNvPicPr>
                        <a:picLocks noChangeAspect="1" noChangeArrowheads="1"/>
                      </p:cNvPicPr>
                      <p:nvPr/>
                    </p:nvPicPr>
                    <p:blipFill>
                      <a:blip r:embed="rId6"/>
                      <a:srcRect/>
                      <a:stretch>
                        <a:fillRect/>
                      </a:stretch>
                    </p:blipFill>
                    <p:spPr bwMode="auto">
                      <a:xfrm>
                        <a:off x="3151188" y="4876800"/>
                        <a:ext cx="28209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4"/>
          <p:cNvSpPr>
            <a:spLocks noGrp="1"/>
          </p:cNvSpPr>
          <p:nvPr>
            <p:ph idx="1"/>
          </p:nvPr>
        </p:nvSpPr>
        <p:spPr>
          <a:xfrm>
            <a:off x="457200" y="6096000"/>
            <a:ext cx="8229600" cy="457200"/>
          </a:xfrm>
        </p:spPr>
        <p:txBody>
          <a:bodyPr/>
          <a:lstStyle/>
          <a:p>
            <a:pPr marL="0" indent="0">
              <a:buNone/>
            </a:pPr>
            <a:r>
              <a:rPr lang="en-US" b="1" dirty="0" smtClean="0"/>
              <a:t>Figure </a:t>
            </a:r>
            <a:r>
              <a:rPr lang="en-US" b="1" dirty="0"/>
              <a:t>16.17</a:t>
            </a:r>
          </a:p>
        </p:txBody>
      </p:sp>
    </p:spTree>
    <p:extLst>
      <p:ext uri="{BB962C8B-B14F-4D97-AF65-F5344CB8AC3E}">
        <p14:creationId xmlns:p14="http://schemas.microsoft.com/office/powerpoint/2010/main" val="359486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16.8 – Problem and Plan</a:t>
            </a:r>
            <a:endParaRPr lang="en-US" dirty="0"/>
          </a:p>
        </p:txBody>
      </p:sp>
      <p:sp>
        <p:nvSpPr>
          <p:cNvPr id="3" name="Content Placeholder 2"/>
          <p:cNvSpPr>
            <a:spLocks noGrp="1"/>
          </p:cNvSpPr>
          <p:nvPr>
            <p:ph idx="1"/>
          </p:nvPr>
        </p:nvSpPr>
        <p:spPr/>
        <p:txBody>
          <a:bodyPr/>
          <a:lstStyle/>
          <a:p>
            <a:pPr marL="0" indent="0" algn="ctr">
              <a:buNone/>
            </a:pPr>
            <a:r>
              <a:rPr lang="en-US" b="1" dirty="0"/>
              <a:t>Determining the Energy of Activation</a:t>
            </a:r>
            <a:endParaRPr lang="en-US" altLang="en-US" b="1" dirty="0"/>
          </a:p>
          <a:p>
            <a:r>
              <a:rPr lang="en-US" altLang="en-US" b="1" dirty="0"/>
              <a:t>PROBLEM:</a:t>
            </a:r>
            <a:r>
              <a:rPr lang="en-US" altLang="en-US" dirty="0"/>
              <a:t> </a:t>
            </a:r>
            <a:r>
              <a:rPr lang="en-US" dirty="0"/>
              <a:t>The decomposition of hydrogen iodide, 2HI(g) </a:t>
            </a:r>
            <a:r>
              <a:rPr lang="en-US" dirty="0">
                <a:latin typeface="Cambria Math" panose="02040503050406030204" pitchFamily="18" charset="0"/>
                <a:ea typeface="Cambria Math" panose="02040503050406030204" pitchFamily="18" charset="0"/>
              </a:rPr>
              <a:t>⟶</a:t>
            </a:r>
            <a:r>
              <a:rPr lang="en-US" dirty="0"/>
              <a:t> H</a:t>
            </a:r>
            <a:r>
              <a:rPr lang="en-US" baseline="-25000" dirty="0"/>
              <a:t>2</a:t>
            </a:r>
            <a:r>
              <a:rPr lang="en-US" dirty="0"/>
              <a:t>(g) + I</a:t>
            </a:r>
            <a:r>
              <a:rPr lang="en-US" baseline="-25000" dirty="0"/>
              <a:t>2</a:t>
            </a:r>
            <a:r>
              <a:rPr lang="en-US" dirty="0"/>
              <a:t>(g), has rate constants of 9.51×10</a:t>
            </a:r>
            <a:r>
              <a:rPr lang="en-US" baseline="30000" dirty="0"/>
              <a:t>−9</a:t>
            </a:r>
            <a:r>
              <a:rPr lang="en-US" dirty="0"/>
              <a:t> L/</a:t>
            </a:r>
            <a:r>
              <a:rPr lang="en-US" dirty="0" err="1"/>
              <a:t>mol</a:t>
            </a:r>
            <a:r>
              <a:rPr lang="en-US" b="1" dirty="0" err="1"/>
              <a:t>·</a:t>
            </a:r>
            <a:r>
              <a:rPr lang="en-US" dirty="0" err="1"/>
              <a:t>s</a:t>
            </a:r>
            <a:r>
              <a:rPr lang="en-US" dirty="0"/>
              <a:t> at 500. K and 1.10×10</a:t>
            </a:r>
            <a:r>
              <a:rPr lang="en-US" baseline="30000" dirty="0"/>
              <a:t>−5</a:t>
            </a:r>
            <a:r>
              <a:rPr lang="en-US" dirty="0"/>
              <a:t> L/</a:t>
            </a:r>
            <a:r>
              <a:rPr lang="en-US" dirty="0" err="1"/>
              <a:t>mol</a:t>
            </a:r>
            <a:r>
              <a:rPr lang="en-US" b="1" dirty="0" err="1"/>
              <a:t>·</a:t>
            </a:r>
            <a:r>
              <a:rPr lang="en-US" dirty="0" err="1"/>
              <a:t>s</a:t>
            </a:r>
            <a:r>
              <a:rPr lang="en-US" dirty="0"/>
              <a:t> at 600. K. Find </a:t>
            </a:r>
            <a:r>
              <a:rPr lang="en-US" i="1" dirty="0"/>
              <a:t>E</a:t>
            </a:r>
            <a:r>
              <a:rPr lang="en-US" baseline="-25000" dirty="0"/>
              <a:t>a</a:t>
            </a:r>
            <a:r>
              <a:rPr lang="en-US" dirty="0"/>
              <a:t>.</a:t>
            </a:r>
            <a:endParaRPr lang="en-US" altLang="en-US" dirty="0"/>
          </a:p>
          <a:p>
            <a:r>
              <a:rPr lang="en-US" b="1" dirty="0"/>
              <a:t>PLAN: </a:t>
            </a:r>
            <a:r>
              <a:rPr lang="en-US" dirty="0"/>
              <a:t>We are given the rate constants, </a:t>
            </a:r>
            <a:r>
              <a:rPr lang="en-US" i="1" dirty="0"/>
              <a:t>k</a:t>
            </a:r>
            <a:r>
              <a:rPr lang="en-US" baseline="-25000" dirty="0"/>
              <a:t>1</a:t>
            </a:r>
            <a:r>
              <a:rPr lang="en-US" dirty="0"/>
              <a:t> and </a:t>
            </a:r>
            <a:r>
              <a:rPr lang="en-US" i="1" dirty="0"/>
              <a:t>k</a:t>
            </a:r>
            <a:r>
              <a:rPr lang="en-US" baseline="-25000" dirty="0"/>
              <a:t>2</a:t>
            </a:r>
            <a:r>
              <a:rPr lang="en-US" dirty="0"/>
              <a:t>, at two temperatures, </a:t>
            </a:r>
            <a:r>
              <a:rPr lang="en-US" i="1" dirty="0"/>
              <a:t>T</a:t>
            </a:r>
            <a:r>
              <a:rPr lang="en-US" baseline="-25000" dirty="0"/>
              <a:t>1</a:t>
            </a:r>
            <a:r>
              <a:rPr lang="en-US" dirty="0"/>
              <a:t> and </a:t>
            </a:r>
            <a:r>
              <a:rPr lang="en-US" i="1" dirty="0"/>
              <a:t>T</a:t>
            </a:r>
            <a:r>
              <a:rPr lang="en-US" baseline="-25000" dirty="0"/>
              <a:t>2 </a:t>
            </a:r>
            <a:r>
              <a:rPr lang="en-US" dirty="0"/>
              <a:t>. We solve for </a:t>
            </a:r>
            <a:r>
              <a:rPr lang="en-US" i="1" dirty="0"/>
              <a:t>E</a:t>
            </a:r>
            <a:r>
              <a:rPr lang="en-US" baseline="-25000" dirty="0"/>
              <a:t>a</a:t>
            </a:r>
            <a:r>
              <a:rPr lang="en-US" dirty="0"/>
              <a:t>.</a:t>
            </a:r>
            <a:endParaRPr lang="en-US" b="1" dirty="0"/>
          </a:p>
        </p:txBody>
      </p:sp>
    </p:spTree>
    <p:extLst>
      <p:ext uri="{BB962C8B-B14F-4D97-AF65-F5344CB8AC3E}">
        <p14:creationId xmlns:p14="http://schemas.microsoft.com/office/powerpoint/2010/main" val="348864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16.8 - Solution</a:t>
            </a:r>
            <a:endParaRPr lang="en-US" dirty="0"/>
          </a:p>
        </p:txBody>
      </p:sp>
      <p:sp>
        <p:nvSpPr>
          <p:cNvPr id="3" name="Content Placeholder 2"/>
          <p:cNvSpPr>
            <a:spLocks noGrp="1"/>
          </p:cNvSpPr>
          <p:nvPr>
            <p:ph idx="1"/>
          </p:nvPr>
        </p:nvSpPr>
        <p:spPr>
          <a:xfrm>
            <a:off x="457200" y="838200"/>
            <a:ext cx="8229600" cy="5562600"/>
          </a:xfrm>
        </p:spPr>
        <p:txBody>
          <a:bodyPr/>
          <a:lstStyle/>
          <a:p>
            <a:r>
              <a:rPr lang="en-US" altLang="en-US" sz="2000" b="1" dirty="0"/>
              <a:t>SOLUTION</a:t>
            </a:r>
            <a:r>
              <a:rPr lang="en-US" altLang="en-US" sz="2000" b="1" dirty="0" smtClean="0"/>
              <a:t>:</a:t>
            </a:r>
            <a:endParaRPr lang="en-US" sz="20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1165952608"/>
              </p:ext>
            </p:extLst>
          </p:nvPr>
        </p:nvGraphicFramePr>
        <p:xfrm>
          <a:off x="711200" y="1320800"/>
          <a:ext cx="7569200" cy="4013200"/>
        </p:xfrm>
        <a:graphic>
          <a:graphicData uri="http://schemas.openxmlformats.org/presentationml/2006/ole">
            <mc:AlternateContent xmlns:mc="http://schemas.openxmlformats.org/markup-compatibility/2006">
              <mc:Choice xmlns:v="urn:schemas-microsoft-com:vml" Requires="v">
                <p:oleObj spid="_x0000_s39957" name="Equation" r:id="rId3" imgW="3784320" imgH="2006280" progId="Equation.DSMT4">
                  <p:embed/>
                </p:oleObj>
              </mc:Choice>
              <mc:Fallback>
                <p:oleObj name="Equation" r:id="rId3" imgW="3784320" imgH="2006280" progId="Equation.DSMT4">
                  <p:embed/>
                  <p:pic>
                    <p:nvPicPr>
                      <p:cNvPr id="0" name="Object 8"/>
                      <p:cNvPicPr>
                        <a:picLocks noChangeAspect="1" noChangeArrowheads="1"/>
                      </p:cNvPicPr>
                      <p:nvPr/>
                    </p:nvPicPr>
                    <p:blipFill>
                      <a:blip r:embed="rId4"/>
                      <a:srcRect/>
                      <a:stretch>
                        <a:fillRect/>
                      </a:stretch>
                    </p:blipFill>
                    <p:spPr bwMode="auto">
                      <a:xfrm>
                        <a:off x="711200" y="1320800"/>
                        <a:ext cx="75692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539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Molecular Structure and Reaction Rate</a:t>
            </a:r>
            <a:br>
              <a:rPr lang="en-US" altLang="en-US" b="1" dirty="0"/>
            </a:br>
            <a:endParaRPr lang="en-US" dirty="0"/>
          </a:p>
        </p:txBody>
      </p:sp>
      <p:sp>
        <p:nvSpPr>
          <p:cNvPr id="3" name="Content Placeholder 2"/>
          <p:cNvSpPr>
            <a:spLocks noGrp="1"/>
          </p:cNvSpPr>
          <p:nvPr>
            <p:ph idx="1"/>
          </p:nvPr>
        </p:nvSpPr>
        <p:spPr>
          <a:xfrm>
            <a:off x="457200" y="990600"/>
            <a:ext cx="8229600" cy="2133600"/>
          </a:xfrm>
        </p:spPr>
        <p:txBody>
          <a:bodyPr/>
          <a:lstStyle/>
          <a:p>
            <a:r>
              <a:rPr lang="en-US" altLang="en-US" dirty="0"/>
              <a:t>For a collision between particles to be effective, it must have both sufficient </a:t>
            </a:r>
            <a:r>
              <a:rPr lang="en-US" altLang="en-US" b="1" i="1" dirty="0"/>
              <a:t>energy</a:t>
            </a:r>
            <a:r>
              <a:rPr lang="en-US" altLang="en-US" dirty="0"/>
              <a:t> and the appropriate </a:t>
            </a:r>
            <a:r>
              <a:rPr lang="en-US" altLang="en-US" b="1" i="1" dirty="0"/>
              <a:t>relative orientation</a:t>
            </a:r>
            <a:r>
              <a:rPr lang="en-US" altLang="en-US" dirty="0"/>
              <a:t> between the reacting particles.</a:t>
            </a:r>
          </a:p>
          <a:p>
            <a:r>
              <a:rPr lang="en-US" altLang="en-US" dirty="0"/>
              <a:t>The term </a:t>
            </a:r>
            <a:r>
              <a:rPr lang="en-US" altLang="en-US" i="1" dirty="0"/>
              <a:t>A</a:t>
            </a:r>
            <a:r>
              <a:rPr lang="en-US" altLang="en-US" dirty="0"/>
              <a:t> in the Arrhenius equation is the </a:t>
            </a:r>
            <a:r>
              <a:rPr lang="en-US" altLang="en-US" b="1" i="1" dirty="0"/>
              <a:t>frequency factor</a:t>
            </a:r>
            <a:r>
              <a:rPr lang="en-US" altLang="en-US" dirty="0"/>
              <a:t> for the reaction</a:t>
            </a:r>
            <a:r>
              <a:rPr lang="en-US" alt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1620772081"/>
              </p:ext>
            </p:extLst>
          </p:nvPr>
        </p:nvGraphicFramePr>
        <p:xfrm>
          <a:off x="965200" y="3200400"/>
          <a:ext cx="1549400" cy="406400"/>
        </p:xfrm>
        <a:graphic>
          <a:graphicData uri="http://schemas.openxmlformats.org/presentationml/2006/ole">
            <mc:AlternateContent xmlns:mc="http://schemas.openxmlformats.org/markup-compatibility/2006">
              <mc:Choice xmlns:v="urn:schemas-microsoft-com:vml" Requires="v">
                <p:oleObj spid="_x0000_s40999" name="Equation" r:id="rId4" imgW="774364" imgH="203112" progId="Equation.DSMT4">
                  <p:embed/>
                </p:oleObj>
              </mc:Choice>
              <mc:Fallback>
                <p:oleObj name="Equation" r:id="rId4" imgW="774364" imgH="203112"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3200400"/>
                        <a:ext cx="1549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297118319"/>
              </p:ext>
            </p:extLst>
          </p:nvPr>
        </p:nvGraphicFramePr>
        <p:xfrm>
          <a:off x="965200" y="3733800"/>
          <a:ext cx="990600" cy="406400"/>
        </p:xfrm>
        <a:graphic>
          <a:graphicData uri="http://schemas.openxmlformats.org/presentationml/2006/ole">
            <mc:AlternateContent xmlns:mc="http://schemas.openxmlformats.org/markup-compatibility/2006">
              <mc:Choice xmlns:v="urn:schemas-microsoft-com:vml" Requires="v">
                <p:oleObj spid="_x0000_s41000" name="Equation" r:id="rId6" imgW="495000" imgH="203040" progId="Equation.DSMT4">
                  <p:embed/>
                </p:oleObj>
              </mc:Choice>
              <mc:Fallback>
                <p:oleObj name="Equation" r:id="rId6" imgW="495000" imgH="2030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200" y="3733800"/>
                        <a:ext cx="990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idx="17"/>
          </p:nvPr>
        </p:nvSpPr>
        <p:spPr>
          <a:xfrm>
            <a:off x="457200" y="4229100"/>
            <a:ext cx="8229600" cy="1752600"/>
          </a:xfrm>
        </p:spPr>
        <p:txBody>
          <a:bodyPr/>
          <a:lstStyle/>
          <a:p>
            <a:pPr lvl="1"/>
            <a:r>
              <a:rPr lang="en-US" altLang="en-US" i="1" dirty="0">
                <a:solidFill>
                  <a:prstClr val="black"/>
                </a:solidFill>
              </a:rPr>
              <a:t>p</a:t>
            </a:r>
            <a:r>
              <a:rPr lang="en-US" altLang="en-US" dirty="0">
                <a:solidFill>
                  <a:prstClr val="black"/>
                </a:solidFill>
              </a:rPr>
              <a:t> = orientation probability factor</a:t>
            </a:r>
          </a:p>
          <a:p>
            <a:pPr lvl="1"/>
            <a:r>
              <a:rPr lang="en-US" altLang="en-US" dirty="0">
                <a:solidFill>
                  <a:prstClr val="black"/>
                </a:solidFill>
              </a:rPr>
              <a:t>Z = collision frequency</a:t>
            </a:r>
            <a:endParaRPr lang="en-US" altLang="en-US" i="1" dirty="0">
              <a:solidFill>
                <a:prstClr val="black"/>
              </a:solidFill>
            </a:endParaRPr>
          </a:p>
          <a:p>
            <a:pPr lvl="0"/>
            <a:r>
              <a:rPr lang="en-US" altLang="en-US" dirty="0">
                <a:solidFill>
                  <a:prstClr val="black"/>
                </a:solidFill>
              </a:rPr>
              <a:t>The term </a:t>
            </a:r>
            <a:r>
              <a:rPr lang="en-US" altLang="en-US" i="1" dirty="0">
                <a:solidFill>
                  <a:prstClr val="black"/>
                </a:solidFill>
              </a:rPr>
              <a:t>p</a:t>
            </a:r>
            <a:r>
              <a:rPr lang="en-US" altLang="en-US" dirty="0">
                <a:solidFill>
                  <a:prstClr val="black"/>
                </a:solidFill>
              </a:rPr>
              <a:t> is specific for each reaction and is related to the structural complexity of the reactants</a:t>
            </a:r>
            <a:r>
              <a:rPr lang="en-US" altLang="en-US" dirty="0" smtClean="0">
                <a:solidFill>
                  <a:prstClr val="black"/>
                </a:solidFill>
              </a:rPr>
              <a:t>.</a:t>
            </a:r>
            <a:endParaRPr lang="en-US" altLang="en-US" dirty="0">
              <a:solidFill>
                <a:prstClr val="black"/>
              </a:solidFill>
            </a:endParaRPr>
          </a:p>
        </p:txBody>
      </p:sp>
    </p:spTree>
    <p:extLst>
      <p:ext uri="{BB962C8B-B14F-4D97-AF65-F5344CB8AC3E}">
        <p14:creationId xmlns:p14="http://schemas.microsoft.com/office/powerpoint/2010/main" val="4729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Importance of Molecular Orientation to An Effective Collision</a:t>
            </a:r>
            <a:endParaRPr lang="en-US" dirty="0"/>
          </a:p>
        </p:txBody>
      </p:sp>
      <p:pic>
        <p:nvPicPr>
          <p:cNvPr id="5" name="Picture 2" descr="Five collision orientations are diagrammed for the reaction NO+NO3-&gt;2NO2. Of the five orientations shown, only one has the effective orientation, with the N of NO making contact with an O of NO3 to form a new nitrogen-oxygen bond. "/>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5594" y="1665417"/>
            <a:ext cx="4127914" cy="431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898802901"/>
              </p:ext>
            </p:extLst>
          </p:nvPr>
        </p:nvGraphicFramePr>
        <p:xfrm>
          <a:off x="5181600" y="1535112"/>
          <a:ext cx="3594402" cy="446220"/>
        </p:xfrm>
        <a:graphic>
          <a:graphicData uri="http://schemas.openxmlformats.org/presentationml/2006/ole">
            <mc:AlternateContent xmlns:mc="http://schemas.openxmlformats.org/markup-compatibility/2006">
              <mc:Choice xmlns:v="urn:schemas-microsoft-com:vml" Requires="v">
                <p:oleObj spid="_x0000_s42004" name="Equation" r:id="rId5" imgW="1942920" imgH="241200" progId="Equation.DSMT4">
                  <p:embed/>
                </p:oleObj>
              </mc:Choice>
              <mc:Fallback>
                <p:oleObj name="Equation" r:id="rId5" imgW="1942920" imgH="241200" progId="Equation.DSMT4">
                  <p:embed/>
                  <p:pic>
                    <p:nvPicPr>
                      <p:cNvPr id="0" name="Object 7"/>
                      <p:cNvPicPr>
                        <a:picLocks noChangeAspect="1" noChangeArrowheads="1"/>
                      </p:cNvPicPr>
                      <p:nvPr/>
                    </p:nvPicPr>
                    <p:blipFill>
                      <a:blip r:embed="rId6"/>
                      <a:srcRect/>
                      <a:stretch>
                        <a:fillRect/>
                      </a:stretch>
                    </p:blipFill>
                    <p:spPr bwMode="auto">
                      <a:xfrm>
                        <a:off x="5181600" y="1535112"/>
                        <a:ext cx="3594402" cy="4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4"/>
          <p:cNvSpPr>
            <a:spLocks noGrp="1"/>
          </p:cNvSpPr>
          <p:nvPr>
            <p:ph idx="1"/>
          </p:nvPr>
        </p:nvSpPr>
        <p:spPr>
          <a:xfrm>
            <a:off x="4724400" y="1524000"/>
            <a:ext cx="3962400" cy="5029200"/>
          </a:xfrm>
        </p:spPr>
        <p:txBody>
          <a:bodyPr/>
          <a:lstStyle/>
          <a:p>
            <a:r>
              <a:rPr lang="en-US" altLang="en-US" b="1" dirty="0" smtClean="0"/>
              <a:t> </a:t>
            </a:r>
            <a:endParaRPr lang="en-US" altLang="en-US" b="1" dirty="0">
              <a:cs typeface="Arial" panose="020B0604020202020204" pitchFamily="34" charset="0"/>
            </a:endParaRPr>
          </a:p>
          <a:p>
            <a:r>
              <a:rPr lang="en-US" altLang="en-US" dirty="0"/>
              <a:t>There is only one relative orientation of these two molecules that leads to an effective collision.</a:t>
            </a:r>
          </a:p>
          <a:p>
            <a:endParaRPr lang="en-US" altLang="en-US" dirty="0"/>
          </a:p>
          <a:p>
            <a:pPr marL="0" indent="0">
              <a:buNone/>
            </a:pPr>
            <a:endParaRPr lang="en-US" altLang="en-US" dirty="0"/>
          </a:p>
          <a:p>
            <a:endParaRPr lang="en-US" altLang="en-US" dirty="0"/>
          </a:p>
          <a:p>
            <a:endParaRPr lang="en-US" altLang="en-US" dirty="0"/>
          </a:p>
          <a:p>
            <a:pPr marL="0" indent="0">
              <a:buNone/>
            </a:pPr>
            <a:r>
              <a:rPr lang="en-US" altLang="en-US" b="1" dirty="0"/>
              <a:t>Figure 16.18</a:t>
            </a:r>
          </a:p>
          <a:p>
            <a:endParaRPr lang="en-US" dirty="0"/>
          </a:p>
        </p:txBody>
      </p:sp>
    </p:spTree>
    <p:extLst>
      <p:ext uri="{BB962C8B-B14F-4D97-AF65-F5344CB8AC3E}">
        <p14:creationId xmlns:p14="http://schemas.microsoft.com/office/powerpoint/2010/main" val="25603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Transition State Theory</a:t>
            </a:r>
            <a:br>
              <a:rPr lang="en-US" altLang="en-US" b="1" dirty="0"/>
            </a:br>
            <a:endParaRPr lang="en-US" dirty="0"/>
          </a:p>
        </p:txBody>
      </p:sp>
      <p:sp>
        <p:nvSpPr>
          <p:cNvPr id="3" name="Content Placeholder 2"/>
          <p:cNvSpPr>
            <a:spLocks noGrp="1"/>
          </p:cNvSpPr>
          <p:nvPr>
            <p:ph idx="1"/>
          </p:nvPr>
        </p:nvSpPr>
        <p:spPr/>
        <p:txBody>
          <a:bodyPr/>
          <a:lstStyle/>
          <a:p>
            <a:r>
              <a:rPr lang="en-US" altLang="en-US" dirty="0"/>
              <a:t>An effective collision between particles leads to the formation of a </a:t>
            </a:r>
            <a:r>
              <a:rPr lang="en-US" altLang="en-US" b="1" i="1" dirty="0"/>
              <a:t>transition state</a:t>
            </a:r>
            <a:r>
              <a:rPr lang="en-US" altLang="en-US" dirty="0"/>
              <a:t> or </a:t>
            </a:r>
            <a:r>
              <a:rPr lang="en-US" altLang="en-US" b="1" i="1" dirty="0"/>
              <a:t>activated complex</a:t>
            </a:r>
            <a:r>
              <a:rPr lang="en-US" altLang="en-US" dirty="0"/>
              <a:t>.</a:t>
            </a:r>
          </a:p>
          <a:p>
            <a:r>
              <a:rPr lang="en-US" altLang="en-US" dirty="0"/>
              <a:t>The transition state is an unstable species that contains </a:t>
            </a:r>
            <a:r>
              <a:rPr lang="en-US" altLang="en-US" b="1" i="1" dirty="0"/>
              <a:t>partial bonds</a:t>
            </a:r>
            <a:r>
              <a:rPr lang="en-US" altLang="en-US" b="1" dirty="0"/>
              <a:t>. </a:t>
            </a:r>
            <a:r>
              <a:rPr lang="en-US" altLang="en-US" dirty="0"/>
              <a:t>It is a transitional species partway between reactants and products.</a:t>
            </a:r>
          </a:p>
          <a:p>
            <a:pPr lvl="1"/>
            <a:r>
              <a:rPr lang="en-US" altLang="en-US" dirty="0"/>
              <a:t>Transition states cannot be isolated.</a:t>
            </a:r>
          </a:p>
          <a:p>
            <a:r>
              <a:rPr lang="en-US" altLang="en-US" dirty="0"/>
              <a:t>The transition state exists at the point of maximum potential energy. </a:t>
            </a:r>
          </a:p>
          <a:p>
            <a:pPr lvl="1"/>
            <a:r>
              <a:rPr lang="en-US" altLang="en-US" dirty="0"/>
              <a:t>The energy required to form the transition state is the activation energy.</a:t>
            </a:r>
          </a:p>
          <a:p>
            <a:endParaRPr lang="en-US" dirty="0"/>
          </a:p>
        </p:txBody>
      </p:sp>
    </p:spTree>
    <p:extLst>
      <p:ext uri="{BB962C8B-B14F-4D97-AF65-F5344CB8AC3E}">
        <p14:creationId xmlns:p14="http://schemas.microsoft.com/office/powerpoint/2010/main" val="58015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Transition State of the Reaction Between BrCH</a:t>
            </a:r>
            <a:r>
              <a:rPr lang="en-US" altLang="en-US" b="1" baseline="-25000" dirty="0"/>
              <a:t>3</a:t>
            </a:r>
            <a:r>
              <a:rPr lang="en-US" altLang="en-US" b="1" dirty="0"/>
              <a:t> and OH</a:t>
            </a:r>
            <a:r>
              <a:rPr lang="en-US" altLang="en-US" b="1" baseline="30000" dirty="0"/>
              <a:t>-</a:t>
            </a:r>
            <a:r>
              <a:rPr lang="en-US" altLang="en-US" b="1" dirty="0"/>
              <a:t/>
            </a:r>
            <a:br>
              <a:rPr lang="en-US" altLang="en-US" b="1" dirty="0"/>
            </a:b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441306224"/>
              </p:ext>
            </p:extLst>
          </p:nvPr>
        </p:nvGraphicFramePr>
        <p:xfrm>
          <a:off x="863600" y="1676400"/>
          <a:ext cx="4165600" cy="482600"/>
        </p:xfrm>
        <a:graphic>
          <a:graphicData uri="http://schemas.openxmlformats.org/presentationml/2006/ole">
            <mc:AlternateContent xmlns:mc="http://schemas.openxmlformats.org/markup-compatibility/2006">
              <mc:Choice xmlns:v="urn:schemas-microsoft-com:vml" Requires="v">
                <p:oleObj spid="_x0000_s43027" name="Equation" r:id="rId4" imgW="2082600" imgH="241200" progId="Equation.DSMT4">
                  <p:embed/>
                </p:oleObj>
              </mc:Choice>
              <mc:Fallback>
                <p:oleObj name="Equation" r:id="rId4" imgW="2082600" imgH="241200" progId="Equation.DSMT4">
                  <p:embed/>
                  <p:pic>
                    <p:nvPicPr>
                      <p:cNvPr id="0" name="Object 8"/>
                      <p:cNvPicPr>
                        <a:picLocks noChangeAspect="1" noChangeArrowheads="1"/>
                      </p:cNvPicPr>
                      <p:nvPr/>
                    </p:nvPicPr>
                    <p:blipFill>
                      <a:blip r:embed="rId5"/>
                      <a:srcRect/>
                      <a:stretch>
                        <a:fillRect/>
                      </a:stretch>
                    </p:blipFill>
                    <p:spPr bwMode="auto">
                      <a:xfrm>
                        <a:off x="863600" y="1676400"/>
                        <a:ext cx="4165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3" descr="The electronegative bromine makes the carbon in BrCH3 partially positive, and the carbon attracts the negatively charged oxygen in OH-. As a C-O bond begins to form, the Br-C bond begins to weaken. In the transition state, C is surrounded by five atoms, which never occurs in carbon’s stable compounds. This high-energy species has three normal C-H bonds and two partial bonds, one from C to O and the other from Br to C."/>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66540" y="2353206"/>
            <a:ext cx="5610920" cy="24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4"/>
          <p:cNvSpPr>
            <a:spLocks noGrp="1"/>
          </p:cNvSpPr>
          <p:nvPr>
            <p:ph idx="1"/>
          </p:nvPr>
        </p:nvSpPr>
        <p:spPr>
          <a:xfrm>
            <a:off x="457200" y="4876800"/>
            <a:ext cx="8229600" cy="1752600"/>
          </a:xfrm>
        </p:spPr>
        <p:txBody>
          <a:bodyPr/>
          <a:lstStyle/>
          <a:p>
            <a:r>
              <a:rPr lang="en-US" altLang="en-US" dirty="0" smtClean="0"/>
              <a:t>The </a:t>
            </a:r>
            <a:r>
              <a:rPr lang="en-US" altLang="en-US" dirty="0"/>
              <a:t>transition state contains partial bonds (</a:t>
            </a:r>
            <a:r>
              <a:rPr lang="en-US" altLang="en-US" i="1" dirty="0"/>
              <a:t>dashed</a:t>
            </a:r>
            <a:r>
              <a:rPr lang="en-US" altLang="en-US" dirty="0"/>
              <a:t>) between C and Br and between C and O. It has a trigonal </a:t>
            </a:r>
            <a:r>
              <a:rPr lang="en-US" altLang="en-US" dirty="0" err="1"/>
              <a:t>bypyramidal</a:t>
            </a:r>
            <a:r>
              <a:rPr lang="en-US" altLang="en-US" dirty="0"/>
              <a:t> shape.</a:t>
            </a:r>
          </a:p>
          <a:p>
            <a:pPr marL="0" indent="0">
              <a:buNone/>
            </a:pPr>
            <a:r>
              <a:rPr lang="en-US" b="1" dirty="0"/>
              <a:t>Figure 16.19</a:t>
            </a:r>
          </a:p>
        </p:txBody>
      </p:sp>
    </p:spTree>
    <p:extLst>
      <p:ext uri="{BB962C8B-B14F-4D97-AF65-F5344CB8AC3E}">
        <p14:creationId xmlns:p14="http://schemas.microsoft.com/office/powerpoint/2010/main" val="302278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500" b="1" dirty="0">
                <a:cs typeface="Arial" panose="020B0604020202020204" pitchFamily="34" charset="0"/>
              </a:rPr>
              <a:t>Depicting the Reaction Between BrCH</a:t>
            </a:r>
            <a:r>
              <a:rPr lang="en-US" altLang="en-US" sz="3500" b="1" baseline="-25000" dirty="0">
                <a:cs typeface="Arial" panose="020B0604020202020204" pitchFamily="34" charset="0"/>
              </a:rPr>
              <a:t>3</a:t>
            </a:r>
            <a:r>
              <a:rPr lang="en-US" altLang="en-US" sz="3500" b="1" dirty="0">
                <a:cs typeface="Arial" panose="020B0604020202020204" pitchFamily="34" charset="0"/>
              </a:rPr>
              <a:t> and OH</a:t>
            </a:r>
            <a:r>
              <a:rPr lang="en-US" altLang="en-US" sz="3500" baseline="30000" dirty="0"/>
              <a:t>–</a:t>
            </a:r>
            <a:endParaRPr lang="en-US" sz="3500" dirty="0"/>
          </a:p>
        </p:txBody>
      </p:sp>
      <p:pic>
        <p:nvPicPr>
          <p:cNvPr id="5" name="Picture 4" descr="The diagram for the reaction of BrCH3 and OH- are shown;. This reaction is exothermic, so reactants are higher in energy than products, which means Ea(fwd) is less than Ea(rev). Above the diagram are molecular-scale views at various points during the reaction and corresponding structural formulas. At the top of the figure are electron density relief maps of the Br, C, and O atoms. There is a gradual change in electron density from C overlapping Br on the left to C overlapping O on the ri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439020" y="858511"/>
            <a:ext cx="6265960" cy="518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096000"/>
            <a:ext cx="8229600" cy="457200"/>
          </a:xfrm>
        </p:spPr>
        <p:txBody>
          <a:bodyPr/>
          <a:lstStyle/>
          <a:p>
            <a:pPr marL="0" indent="0">
              <a:buNone/>
            </a:pPr>
            <a:r>
              <a:rPr lang="en-US" b="1" dirty="0"/>
              <a:t>Figure 16.20</a:t>
            </a:r>
          </a:p>
        </p:txBody>
      </p:sp>
    </p:spTree>
    <p:extLst>
      <p:ext uri="{BB962C8B-B14F-4D97-AF65-F5344CB8AC3E}">
        <p14:creationId xmlns:p14="http://schemas.microsoft.com/office/powerpoint/2010/main" val="38471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Expressing the Reaction Rate</a:t>
            </a:r>
            <a:br>
              <a:rPr lang="en-US" altLang="en-US" b="1" dirty="0"/>
            </a:br>
            <a:endParaRPr lang="en-US" dirty="0"/>
          </a:p>
        </p:txBody>
      </p:sp>
      <p:sp>
        <p:nvSpPr>
          <p:cNvPr id="3" name="Content Placeholder 2"/>
          <p:cNvSpPr>
            <a:spLocks noGrp="1"/>
          </p:cNvSpPr>
          <p:nvPr>
            <p:ph idx="1"/>
          </p:nvPr>
        </p:nvSpPr>
        <p:spPr>
          <a:xfrm>
            <a:off x="457200" y="990600"/>
            <a:ext cx="8229600" cy="1752600"/>
          </a:xfrm>
        </p:spPr>
        <p:txBody>
          <a:bodyPr/>
          <a:lstStyle/>
          <a:p>
            <a:r>
              <a:rPr lang="en-US" altLang="en-US" dirty="0"/>
              <a:t>Reaction rate is measured in terms of the changes in concentrations of reactants or products per unit time.</a:t>
            </a:r>
          </a:p>
          <a:p>
            <a:r>
              <a:rPr lang="en-US" altLang="en-US" dirty="0"/>
              <a:t>For the general reaction A </a:t>
            </a:r>
            <a:r>
              <a:rPr lang="en-US" altLang="en-US" dirty="0">
                <a:cs typeface="Arial" panose="020B0604020202020204" pitchFamily="34" charset="0"/>
              </a:rPr>
              <a:t>→ B, we measure the concentration of A at </a:t>
            </a:r>
            <a:r>
              <a:rPr lang="en-US" altLang="en-US" i="1" dirty="0">
                <a:cs typeface="Arial" panose="020B0604020202020204" pitchFamily="34" charset="0"/>
              </a:rPr>
              <a:t>t</a:t>
            </a:r>
            <a:r>
              <a:rPr lang="en-US" altLang="en-US" baseline="-25000" dirty="0">
                <a:cs typeface="Arial" panose="020B0604020202020204" pitchFamily="34" charset="0"/>
              </a:rPr>
              <a:t>1</a:t>
            </a:r>
            <a:r>
              <a:rPr lang="en-US" altLang="en-US" dirty="0">
                <a:cs typeface="Arial" panose="020B0604020202020204" pitchFamily="34" charset="0"/>
              </a:rPr>
              <a:t> and at </a:t>
            </a:r>
            <a:r>
              <a:rPr lang="en-US" altLang="en-US" i="1" dirty="0">
                <a:cs typeface="Arial" panose="020B0604020202020204" pitchFamily="34" charset="0"/>
              </a:rPr>
              <a:t>t</a:t>
            </a:r>
            <a:r>
              <a:rPr lang="en-US" altLang="en-US" baseline="-25000" dirty="0">
                <a:cs typeface="Arial" panose="020B0604020202020204" pitchFamily="34" charset="0"/>
              </a:rPr>
              <a:t>2</a:t>
            </a:r>
            <a:r>
              <a:rPr lang="en-US" altLang="en-US" dirty="0" smtClean="0">
                <a:cs typeface="Arial" panose="020B0604020202020204" pitchFamily="34" charset="0"/>
              </a:rPr>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3881062347"/>
              </p:ext>
            </p:extLst>
          </p:nvPr>
        </p:nvGraphicFramePr>
        <p:xfrm>
          <a:off x="854579" y="2842260"/>
          <a:ext cx="8147412" cy="891540"/>
        </p:xfrm>
        <a:graphic>
          <a:graphicData uri="http://schemas.openxmlformats.org/presentationml/2006/ole">
            <mc:AlternateContent xmlns:mc="http://schemas.openxmlformats.org/markup-compatibility/2006">
              <mc:Choice xmlns:v="urn:schemas-microsoft-com:vml" Requires="v">
                <p:oleObj spid="_x0000_s1083" name="Equation" r:id="rId4" imgW="4178160" imgH="457200" progId="Equation.DSMT4">
                  <p:embed/>
                </p:oleObj>
              </mc:Choice>
              <mc:Fallback>
                <p:oleObj name="Equation" r:id="rId4" imgW="4178160" imgH="457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579" y="2842260"/>
                        <a:ext cx="8147412"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764973"/>
            <a:ext cx="8229600" cy="1416627"/>
          </a:xfrm>
        </p:spPr>
        <p:txBody>
          <a:bodyPr/>
          <a:lstStyle/>
          <a:p>
            <a:pPr lvl="0"/>
            <a:r>
              <a:rPr lang="en-US" altLang="en-US" dirty="0">
                <a:solidFill>
                  <a:prstClr val="black"/>
                </a:solidFill>
              </a:rPr>
              <a:t>Square brackets indicate a concentration in moles per liter.</a:t>
            </a:r>
          </a:p>
          <a:p>
            <a:pPr lvl="0"/>
            <a:r>
              <a:rPr lang="en-US" altLang="en-US" dirty="0">
                <a:solidFill>
                  <a:prstClr val="black"/>
                </a:solidFill>
              </a:rPr>
              <a:t>The </a:t>
            </a:r>
            <a:r>
              <a:rPr lang="en-US" altLang="en-US" b="1" i="1" dirty="0">
                <a:solidFill>
                  <a:prstClr val="black"/>
                </a:solidFill>
              </a:rPr>
              <a:t>negative</a:t>
            </a:r>
            <a:r>
              <a:rPr lang="en-US" altLang="en-US" dirty="0">
                <a:solidFill>
                  <a:prstClr val="black"/>
                </a:solidFill>
              </a:rPr>
              <a:t> sign is used because the concentration of A is </a:t>
            </a:r>
            <a:r>
              <a:rPr lang="en-US" altLang="en-US" b="1" i="1" dirty="0">
                <a:solidFill>
                  <a:prstClr val="black"/>
                </a:solidFill>
              </a:rPr>
              <a:t>decreasing</a:t>
            </a:r>
            <a:r>
              <a:rPr lang="en-US" altLang="en-US" dirty="0">
                <a:solidFill>
                  <a:prstClr val="black"/>
                </a:solidFill>
              </a:rPr>
              <a:t>. This gives the </a:t>
            </a:r>
            <a:r>
              <a:rPr lang="en-US" altLang="en-US" b="1" i="1" dirty="0">
                <a:solidFill>
                  <a:prstClr val="black"/>
                </a:solidFill>
              </a:rPr>
              <a:t>rate</a:t>
            </a:r>
            <a:r>
              <a:rPr lang="en-US" altLang="en-US" dirty="0">
                <a:solidFill>
                  <a:prstClr val="black"/>
                </a:solidFill>
              </a:rPr>
              <a:t> a </a:t>
            </a:r>
            <a:r>
              <a:rPr lang="en-US" altLang="en-US" b="1" i="1" dirty="0">
                <a:solidFill>
                  <a:prstClr val="black"/>
                </a:solidFill>
              </a:rPr>
              <a:t>positive</a:t>
            </a:r>
            <a:r>
              <a:rPr lang="en-US" altLang="en-US" dirty="0">
                <a:solidFill>
                  <a:prstClr val="black"/>
                </a:solidFill>
              </a:rPr>
              <a:t> value</a:t>
            </a:r>
            <a:r>
              <a:rPr lang="en-US" altLang="en-US" dirty="0" smtClean="0">
                <a:solidFill>
                  <a:prstClr val="black"/>
                </a:solidFill>
              </a:rPr>
              <a:t>.</a:t>
            </a:r>
            <a:endParaRPr lang="en-US" altLang="en-US" dirty="0">
              <a:solidFill>
                <a:prstClr val="black"/>
              </a:solidFill>
            </a:endParaRPr>
          </a:p>
        </p:txBody>
      </p:sp>
    </p:spTree>
    <p:extLst>
      <p:ext uri="{BB962C8B-B14F-4D97-AF65-F5344CB8AC3E}">
        <p14:creationId xmlns:p14="http://schemas.microsoft.com/office/powerpoint/2010/main" val="419376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Reaction Energy Diagrams and Possible Transition States for Two Reactions</a:t>
            </a:r>
            <a:endParaRPr lang="en-US" dirty="0"/>
          </a:p>
        </p:txBody>
      </p:sp>
      <p:pic>
        <p:nvPicPr>
          <p:cNvPr id="5" name="Picture 5" descr="Transition state theory proposes that every reaction (or every step in an overall reaction) goes through its own transition state. &#10;Shown are reaction energy diagrams for two gas-phase reactions. The first reaction shown, in which products have a higher potential energy than reagents, is endothermic , while the second reaction shown, in which products have a lower potential energy than reagent, is exothermic. In each case, the structure of the transition state is predicted from the orientations of the reactant atoms that must become bonded in the produc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41124" y="1737360"/>
            <a:ext cx="6525251"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16.21</a:t>
            </a:r>
          </a:p>
        </p:txBody>
      </p:sp>
    </p:spTree>
    <p:extLst>
      <p:ext uri="{BB962C8B-B14F-4D97-AF65-F5344CB8AC3E}">
        <p14:creationId xmlns:p14="http://schemas.microsoft.com/office/powerpoint/2010/main" val="395476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16.9 – Problem and Plan</a:t>
            </a:r>
            <a:endParaRPr lang="en-US" dirty="0"/>
          </a:p>
        </p:txBody>
      </p:sp>
      <p:sp>
        <p:nvSpPr>
          <p:cNvPr id="3" name="Content Placeholder 2"/>
          <p:cNvSpPr>
            <a:spLocks noGrp="1"/>
          </p:cNvSpPr>
          <p:nvPr>
            <p:ph idx="1"/>
          </p:nvPr>
        </p:nvSpPr>
        <p:spPr/>
        <p:txBody>
          <a:bodyPr/>
          <a:lstStyle/>
          <a:p>
            <a:pPr marL="0" indent="0" algn="ctr">
              <a:buNone/>
            </a:pPr>
            <a:r>
              <a:rPr lang="en-US" b="1" dirty="0"/>
              <a:t>Drawing Reaction Energy Diagrams and Transition States</a:t>
            </a:r>
            <a:endParaRPr lang="en-US" altLang="en-US" b="1" dirty="0"/>
          </a:p>
          <a:p>
            <a:r>
              <a:rPr lang="en-US" altLang="en-US" b="1" dirty="0"/>
              <a:t>PROBLEM:</a:t>
            </a:r>
            <a:r>
              <a:rPr lang="en-US" altLang="en-US" dirty="0"/>
              <a:t> </a:t>
            </a:r>
            <a:r>
              <a:rPr lang="en-US" dirty="0"/>
              <a:t>A key reaction in the upper atmosphere is </a:t>
            </a:r>
            <a:r>
              <a:rPr lang="en-US" altLang="en-US" dirty="0">
                <a:cs typeface="Arial" panose="020B0604020202020204" pitchFamily="34" charset="0"/>
              </a:rPr>
              <a:t>O</a:t>
            </a:r>
            <a:r>
              <a:rPr lang="en-US" altLang="en-US" baseline="-25000" dirty="0">
                <a:cs typeface="Arial" panose="020B0604020202020204" pitchFamily="34" charset="0"/>
              </a:rPr>
              <a:t>3</a:t>
            </a:r>
            <a:r>
              <a:rPr lang="en-US" altLang="en-US" dirty="0">
                <a:cs typeface="Arial" panose="020B0604020202020204" pitchFamily="34" charset="0"/>
              </a:rPr>
              <a:t>(</a:t>
            </a:r>
            <a:r>
              <a:rPr lang="en-US" altLang="en-US" i="1" dirty="0">
                <a:cs typeface="Arial" panose="020B0604020202020204" pitchFamily="34" charset="0"/>
              </a:rPr>
              <a:t>g</a:t>
            </a:r>
            <a:r>
              <a:rPr lang="en-US" altLang="en-US" dirty="0">
                <a:cs typeface="Arial" panose="020B0604020202020204" pitchFamily="34" charset="0"/>
              </a:rPr>
              <a:t>) + O(</a:t>
            </a:r>
            <a:r>
              <a:rPr lang="en-US" altLang="en-US" i="1" dirty="0">
                <a:cs typeface="Arial" panose="020B0604020202020204" pitchFamily="34" charset="0"/>
              </a:rPr>
              <a:t>g</a:t>
            </a:r>
            <a:r>
              <a:rPr lang="en-US" altLang="en-US" dirty="0">
                <a:cs typeface="Arial" panose="020B0604020202020204" pitchFamily="34" charset="0"/>
              </a:rPr>
              <a:t>) → 2O</a:t>
            </a:r>
            <a:r>
              <a:rPr lang="en-US" altLang="en-US" baseline="-25000" dirty="0">
                <a:cs typeface="Arial" panose="020B0604020202020204" pitchFamily="34" charset="0"/>
              </a:rPr>
              <a:t>2</a:t>
            </a:r>
            <a:r>
              <a:rPr lang="en-US" altLang="en-US" dirty="0">
                <a:cs typeface="Arial" panose="020B0604020202020204" pitchFamily="34" charset="0"/>
              </a:rPr>
              <a:t>(</a:t>
            </a:r>
            <a:r>
              <a:rPr lang="en-US" altLang="en-US" i="1" dirty="0">
                <a:cs typeface="Arial" panose="020B0604020202020204" pitchFamily="34" charset="0"/>
              </a:rPr>
              <a:t>g</a:t>
            </a:r>
            <a:r>
              <a:rPr lang="en-US" altLang="en-US" dirty="0">
                <a:cs typeface="Arial" panose="020B0604020202020204" pitchFamily="34" charset="0"/>
              </a:rPr>
              <a:t>). </a:t>
            </a:r>
            <a:r>
              <a:rPr lang="en-US" dirty="0"/>
              <a:t>The </a:t>
            </a:r>
            <a:r>
              <a:rPr lang="en-US" i="1" dirty="0" err="1"/>
              <a:t>E</a:t>
            </a:r>
            <a:r>
              <a:rPr lang="en-US" baseline="-25000" dirty="0" err="1"/>
              <a:t>a</a:t>
            </a:r>
            <a:r>
              <a:rPr lang="en-US" baseline="-25000" dirty="0"/>
              <a:t>(</a:t>
            </a:r>
            <a:r>
              <a:rPr lang="en-US" baseline="-25000" dirty="0" err="1"/>
              <a:t>fwd</a:t>
            </a:r>
            <a:r>
              <a:rPr lang="en-US" baseline="-25000" dirty="0"/>
              <a:t>)</a:t>
            </a:r>
            <a:r>
              <a:rPr lang="en-US" dirty="0"/>
              <a:t> is 19 kJ, and the </a:t>
            </a:r>
            <a:r>
              <a:rPr lang="en-US" dirty="0" err="1"/>
              <a:t>Δ</a:t>
            </a:r>
            <a:r>
              <a:rPr lang="en-US" i="1" dirty="0" err="1"/>
              <a:t>H</a:t>
            </a:r>
            <a:r>
              <a:rPr lang="en-US" baseline="-25000" dirty="0" err="1"/>
              <a:t>rxn</a:t>
            </a:r>
            <a:r>
              <a:rPr lang="en-US" dirty="0"/>
              <a:t> for the reaction as written is −392 kJ. Draw a reaction energy diagram, predict a structure for the transition state, and calculate </a:t>
            </a:r>
            <a:r>
              <a:rPr lang="en-US" i="1" dirty="0" err="1"/>
              <a:t>E</a:t>
            </a:r>
            <a:r>
              <a:rPr lang="en-US" baseline="-25000" dirty="0" err="1"/>
              <a:t>a</a:t>
            </a:r>
            <a:r>
              <a:rPr lang="en-US" baseline="-25000" dirty="0"/>
              <a:t>(rev)</a:t>
            </a:r>
            <a:r>
              <a:rPr lang="en-US" dirty="0"/>
              <a:t>.</a:t>
            </a:r>
          </a:p>
          <a:p>
            <a:r>
              <a:rPr lang="en-US" b="1" dirty="0"/>
              <a:t>PLAN: </a:t>
            </a:r>
            <a:r>
              <a:rPr lang="en-US" dirty="0"/>
              <a:t>The reaction is highly exothermic (</a:t>
            </a:r>
            <a:r>
              <a:rPr lang="en-US" dirty="0" err="1"/>
              <a:t>Δ</a:t>
            </a:r>
            <a:r>
              <a:rPr lang="en-US" i="1" dirty="0" err="1"/>
              <a:t>H</a:t>
            </a:r>
            <a:r>
              <a:rPr lang="en-US" baseline="-25000" dirty="0" err="1"/>
              <a:t>rxn</a:t>
            </a:r>
            <a:r>
              <a:rPr lang="en-US" dirty="0"/>
              <a:t> = −392 kJ), so the products are much lower in energy than the reactants. The small </a:t>
            </a:r>
            <a:r>
              <a:rPr lang="en-US" i="1" dirty="0" err="1"/>
              <a:t>E</a:t>
            </a:r>
            <a:r>
              <a:rPr lang="en-US" baseline="-25000" dirty="0" err="1"/>
              <a:t>a</a:t>
            </a:r>
            <a:r>
              <a:rPr lang="en-US" baseline="-25000" dirty="0"/>
              <a:t>(</a:t>
            </a:r>
            <a:r>
              <a:rPr lang="en-US" baseline="-25000" dirty="0" err="1"/>
              <a:t>fwd</a:t>
            </a:r>
            <a:r>
              <a:rPr lang="en-US" baseline="-25000" dirty="0"/>
              <a:t>)</a:t>
            </a:r>
            <a:r>
              <a:rPr lang="en-US" dirty="0"/>
              <a:t> (19 kJ) means that the energy of the reactants lies slightly below that of the transition state. We calculate </a:t>
            </a:r>
            <a:r>
              <a:rPr lang="en-US" i="1" dirty="0" err="1"/>
              <a:t>E</a:t>
            </a:r>
            <a:r>
              <a:rPr lang="en-US" baseline="-25000" dirty="0" err="1"/>
              <a:t>a</a:t>
            </a:r>
            <a:r>
              <a:rPr lang="en-US" baseline="-25000" dirty="0"/>
              <a:t>(rev)</a:t>
            </a:r>
            <a:r>
              <a:rPr lang="en-US" dirty="0"/>
              <a:t>. To predict the transition state, we sketch the species and note that one of the bonds in O</a:t>
            </a:r>
            <a:r>
              <a:rPr lang="en-US" baseline="-25000" dirty="0"/>
              <a:t>3</a:t>
            </a:r>
            <a:r>
              <a:rPr lang="en-US" dirty="0"/>
              <a:t> weakens, and this partially bonded O begins forming a bond to the separate O atom.</a:t>
            </a:r>
            <a:endParaRPr lang="en-US" b="1" dirty="0"/>
          </a:p>
        </p:txBody>
      </p:sp>
    </p:spTree>
    <p:extLst>
      <p:ext uri="{BB962C8B-B14F-4D97-AF65-F5344CB8AC3E}">
        <p14:creationId xmlns:p14="http://schemas.microsoft.com/office/powerpoint/2010/main" val="222095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16.9 - Solution</a:t>
            </a:r>
            <a:endParaRPr lang="en-US" dirty="0"/>
          </a:p>
        </p:txBody>
      </p:sp>
      <p:sp>
        <p:nvSpPr>
          <p:cNvPr id="3" name="Content Placeholder 2"/>
          <p:cNvSpPr>
            <a:spLocks noGrp="1"/>
          </p:cNvSpPr>
          <p:nvPr>
            <p:ph idx="1"/>
          </p:nvPr>
        </p:nvSpPr>
        <p:spPr>
          <a:xfrm>
            <a:off x="457200" y="838200"/>
            <a:ext cx="8229600" cy="457200"/>
          </a:xfrm>
        </p:spPr>
        <p:txBody>
          <a:bodyPr/>
          <a:lstStyle/>
          <a:p>
            <a:r>
              <a:rPr lang="en-US" altLang="en-US" b="1" dirty="0"/>
              <a:t>SOLUTION</a:t>
            </a:r>
            <a:r>
              <a:rPr lang="en-US" altLang="en-US" b="1" dirty="0" smtClean="0"/>
              <a:t>:</a:t>
            </a:r>
            <a:endParaRPr lang="en-US" dirty="0"/>
          </a:p>
        </p:txBody>
      </p:sp>
      <p:graphicFrame>
        <p:nvGraphicFramePr>
          <p:cNvPr id="8" name="Object 3"/>
          <p:cNvGraphicFramePr>
            <a:graphicFrameLocks noChangeAspect="1"/>
          </p:cNvGraphicFramePr>
          <p:nvPr>
            <p:extLst>
              <p:ext uri="{D42A27DB-BD31-4B8C-83A1-F6EECF244321}">
                <p14:modId xmlns:p14="http://schemas.microsoft.com/office/powerpoint/2010/main" val="3674468921"/>
              </p:ext>
            </p:extLst>
          </p:nvPr>
        </p:nvGraphicFramePr>
        <p:xfrm>
          <a:off x="838200" y="1397000"/>
          <a:ext cx="2768600" cy="508000"/>
        </p:xfrm>
        <a:graphic>
          <a:graphicData uri="http://schemas.openxmlformats.org/presentationml/2006/ole">
            <mc:AlternateContent xmlns:mc="http://schemas.openxmlformats.org/markup-compatibility/2006">
              <mc:Choice xmlns:v="urn:schemas-microsoft-com:vml" Requires="v">
                <p:oleObj spid="_x0000_s44065" name="Equation" r:id="rId3" imgW="1384200" imgH="253800" progId="Equation.DSMT4">
                  <p:embed/>
                </p:oleObj>
              </mc:Choice>
              <mc:Fallback>
                <p:oleObj name="Equation" r:id="rId3" imgW="1384200" imgH="2538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97000"/>
                        <a:ext cx="2768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85563306"/>
              </p:ext>
            </p:extLst>
          </p:nvPr>
        </p:nvGraphicFramePr>
        <p:xfrm>
          <a:off x="838200" y="2057400"/>
          <a:ext cx="6527800" cy="533400"/>
        </p:xfrm>
        <a:graphic>
          <a:graphicData uri="http://schemas.openxmlformats.org/presentationml/2006/ole">
            <mc:AlternateContent xmlns:mc="http://schemas.openxmlformats.org/markup-compatibility/2006">
              <mc:Choice xmlns:v="urn:schemas-microsoft-com:vml" Requires="v">
                <p:oleObj spid="_x0000_s44066" name="Equation" r:id="rId5" imgW="3263760" imgH="266400" progId="Equation.DSMT4">
                  <p:embed/>
                </p:oleObj>
              </mc:Choice>
              <mc:Fallback>
                <p:oleObj name="Equation" r:id="rId5" imgW="3263760" imgH="2664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057400"/>
                        <a:ext cx="652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5"/>
          <p:cNvSpPr>
            <a:spLocks noGrp="1"/>
          </p:cNvSpPr>
          <p:nvPr>
            <p:ph idx="17"/>
          </p:nvPr>
        </p:nvSpPr>
        <p:spPr>
          <a:xfrm>
            <a:off x="457200" y="2667000"/>
            <a:ext cx="8229600" cy="838200"/>
          </a:xfrm>
        </p:spPr>
        <p:txBody>
          <a:bodyPr/>
          <a:lstStyle/>
          <a:p>
            <a:pPr marL="344488" lvl="0" indent="0">
              <a:buNone/>
            </a:pPr>
            <a:r>
              <a:rPr lang="en-US" dirty="0">
                <a:solidFill>
                  <a:prstClr val="black"/>
                </a:solidFill>
              </a:rPr>
              <a:t>The reaction energy diagram (not drawn to scale), with transition state, is shown below</a:t>
            </a:r>
            <a:r>
              <a:rPr lang="en-US" dirty="0" smtClean="0">
                <a:solidFill>
                  <a:prstClr val="black"/>
                </a:solidFill>
              </a:rPr>
              <a:t>.</a:t>
            </a:r>
            <a:endParaRPr lang="en-US" dirty="0">
              <a:solidFill>
                <a:prstClr val="black"/>
              </a:solidFill>
            </a:endParaRPr>
          </a:p>
        </p:txBody>
      </p:sp>
      <p:pic>
        <p:nvPicPr>
          <p:cNvPr id="4" name="Picture 6" descr="The reaction energy diagram is shown. The potential energy of the reactants starts relatively high. The energy increases until it reaches a transition state, then decreases to a relatively low potential energy of the products. "/>
          <p:cNvPicPr>
            <a:picLocks noChangeAspect="1"/>
          </p:cNvPicPr>
          <p:nvPr/>
        </p:nvPicPr>
        <p:blipFill rotWithShape="1">
          <a:blip r:embed="rId7" cstate="print">
            <a:extLst>
              <a:ext uri="{28A0092B-C50C-407E-A947-70E740481C1C}">
                <a14:useLocalDpi xmlns:a14="http://schemas.microsoft.com/office/drawing/2010/main" val="0"/>
              </a:ext>
            </a:extLst>
          </a:blip>
          <a:srcRect b="17168"/>
          <a:stretch/>
        </p:blipFill>
        <p:spPr>
          <a:xfrm>
            <a:off x="2704826" y="3843815"/>
            <a:ext cx="3734346" cy="2709385"/>
          </a:xfrm>
          <a:prstGeom prst="rect">
            <a:avLst/>
          </a:prstGeom>
        </p:spPr>
      </p:pic>
    </p:spTree>
    <p:extLst>
      <p:ext uri="{BB962C8B-B14F-4D97-AF65-F5344CB8AC3E}">
        <p14:creationId xmlns:p14="http://schemas.microsoft.com/office/powerpoint/2010/main" val="265640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Reaction Mechanisms</a:t>
            </a:r>
            <a:br>
              <a:rPr lang="en-US" altLang="en-US" b="1" dirty="0"/>
            </a:br>
            <a:endParaRPr lang="en-US" dirty="0"/>
          </a:p>
        </p:txBody>
      </p:sp>
      <p:sp>
        <p:nvSpPr>
          <p:cNvPr id="3" name="Content Placeholder 2"/>
          <p:cNvSpPr>
            <a:spLocks noGrp="1"/>
          </p:cNvSpPr>
          <p:nvPr>
            <p:ph idx="1"/>
          </p:nvPr>
        </p:nvSpPr>
        <p:spPr/>
        <p:txBody>
          <a:bodyPr/>
          <a:lstStyle/>
          <a:p>
            <a:r>
              <a:rPr lang="en-US" altLang="en-US" dirty="0"/>
              <a:t>The </a:t>
            </a:r>
            <a:r>
              <a:rPr lang="en-US" altLang="en-US" b="1" i="1" dirty="0"/>
              <a:t>mechanism</a:t>
            </a:r>
            <a:r>
              <a:rPr lang="en-US" altLang="en-US" dirty="0"/>
              <a:t> of a reaction is the sequence of single reaction steps that make up the overall equation.</a:t>
            </a:r>
          </a:p>
          <a:p>
            <a:r>
              <a:rPr lang="en-US" altLang="en-US" dirty="0"/>
              <a:t>The individual steps of the reaction mechanism are called </a:t>
            </a:r>
            <a:r>
              <a:rPr lang="en-US" altLang="en-US" b="1" i="1" dirty="0"/>
              <a:t>elementary steps</a:t>
            </a:r>
            <a:r>
              <a:rPr lang="en-US" altLang="en-US" dirty="0"/>
              <a:t> because each one describes a </a:t>
            </a:r>
            <a:r>
              <a:rPr lang="en-US" altLang="en-US" b="1" i="1" dirty="0"/>
              <a:t>single molecular event</a:t>
            </a:r>
            <a:r>
              <a:rPr lang="en-US" altLang="en-US" dirty="0"/>
              <a:t>.</a:t>
            </a:r>
          </a:p>
          <a:p>
            <a:r>
              <a:rPr lang="en-US" altLang="en-US" dirty="0"/>
              <a:t>Each elementary step is characterized by its </a:t>
            </a:r>
            <a:r>
              <a:rPr lang="en-US" altLang="en-US" b="1" i="1" dirty="0"/>
              <a:t>molecularity</a:t>
            </a:r>
            <a:r>
              <a:rPr lang="en-US" altLang="en-US" dirty="0"/>
              <a:t>, the number of particles involved in the reaction.</a:t>
            </a:r>
          </a:p>
          <a:p>
            <a:r>
              <a:rPr lang="en-US" altLang="en-US" dirty="0"/>
              <a:t>The rate law for an elementary step </a:t>
            </a:r>
            <a:r>
              <a:rPr lang="en-US" altLang="en-US" b="1" i="1" dirty="0"/>
              <a:t>can</a:t>
            </a:r>
            <a:r>
              <a:rPr lang="en-US" altLang="en-US" dirty="0"/>
              <a:t> be deduced from the reaction stoichiometry – </a:t>
            </a:r>
            <a:r>
              <a:rPr lang="en-US" altLang="en-US" b="1" i="1" dirty="0"/>
              <a:t>reaction order equals molecularity </a:t>
            </a:r>
            <a:r>
              <a:rPr lang="en-US" altLang="en-US" b="1" dirty="0"/>
              <a:t>for an elementary step only</a:t>
            </a:r>
            <a:r>
              <a:rPr lang="en-US" altLang="en-US" dirty="0"/>
              <a:t>.</a:t>
            </a:r>
          </a:p>
          <a:p>
            <a:endParaRPr lang="en-US" dirty="0"/>
          </a:p>
        </p:txBody>
      </p:sp>
    </p:spTree>
    <p:extLst>
      <p:ext uri="{BB962C8B-B14F-4D97-AF65-F5344CB8AC3E}">
        <p14:creationId xmlns:p14="http://schemas.microsoft.com/office/powerpoint/2010/main" val="414025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Rate Laws for General Elementary Steps</a:t>
            </a:r>
          </a:p>
        </p:txBody>
      </p:sp>
      <p:graphicFrame>
        <p:nvGraphicFramePr>
          <p:cNvPr id="5" name="Table 4"/>
          <p:cNvGraphicFramePr>
            <a:graphicFrameLocks noGrp="1"/>
          </p:cNvGraphicFramePr>
          <p:nvPr>
            <p:extLst>
              <p:ext uri="{D42A27DB-BD31-4B8C-83A1-F6EECF244321}">
                <p14:modId xmlns:p14="http://schemas.microsoft.com/office/powerpoint/2010/main" val="1290484898"/>
              </p:ext>
            </p:extLst>
          </p:nvPr>
        </p:nvGraphicFramePr>
        <p:xfrm>
          <a:off x="1028700" y="1600200"/>
          <a:ext cx="7086600" cy="3429000"/>
        </p:xfrm>
        <a:graphic>
          <a:graphicData uri="http://schemas.openxmlformats.org/drawingml/2006/table">
            <a:tbl>
              <a:tblPr firstRow="1">
                <a:tableStyleId>{5940675A-B579-460E-94D1-54222C63F5DA}</a:tableStyleId>
              </a:tblPr>
              <a:tblGrid>
                <a:gridCol w="2362200">
                  <a:extLst>
                    <a:ext uri="{9D8B030D-6E8A-4147-A177-3AD203B41FA5}">
                      <a16:colId xmlns:a16="http://schemas.microsoft.com/office/drawing/2014/main" xmlns="" val="2023662593"/>
                    </a:ext>
                  </a:extLst>
                </a:gridCol>
                <a:gridCol w="2362200">
                  <a:extLst>
                    <a:ext uri="{9D8B030D-6E8A-4147-A177-3AD203B41FA5}">
                      <a16:colId xmlns:a16="http://schemas.microsoft.com/office/drawing/2014/main" xmlns="" val="2849170622"/>
                    </a:ext>
                  </a:extLst>
                </a:gridCol>
                <a:gridCol w="2362200">
                  <a:extLst>
                    <a:ext uri="{9D8B030D-6E8A-4147-A177-3AD203B41FA5}">
                      <a16:colId xmlns:a16="http://schemas.microsoft.com/office/drawing/2014/main" xmlns="" val="2315934084"/>
                    </a:ext>
                  </a:extLst>
                </a:gridCol>
              </a:tblGrid>
              <a:tr h="685800">
                <a:tc>
                  <a:txBody>
                    <a:bodyPr/>
                    <a:lstStyle/>
                    <a:p>
                      <a:r>
                        <a:rPr lang="en-US" b="1" dirty="0"/>
                        <a:t>Elementary Step</a:t>
                      </a:r>
                    </a:p>
                  </a:txBody>
                  <a:tcPr anchor="ctr"/>
                </a:tc>
                <a:tc>
                  <a:txBody>
                    <a:bodyPr/>
                    <a:lstStyle/>
                    <a:p>
                      <a:r>
                        <a:rPr lang="en-US" b="1" dirty="0"/>
                        <a:t>Molecularity</a:t>
                      </a:r>
                    </a:p>
                  </a:txBody>
                  <a:tcPr anchor="ctr"/>
                </a:tc>
                <a:tc>
                  <a:txBody>
                    <a:bodyPr/>
                    <a:lstStyle/>
                    <a:p>
                      <a:r>
                        <a:rPr lang="en-US" b="1" dirty="0"/>
                        <a:t>Rate Law</a:t>
                      </a:r>
                    </a:p>
                  </a:txBody>
                  <a:tcPr anchor="ctr"/>
                </a:tc>
                <a:extLst>
                  <a:ext uri="{0D108BD9-81ED-4DB2-BD59-A6C34878D82A}">
                    <a16:rowId xmlns:a16="http://schemas.microsoft.com/office/drawing/2014/main" xmlns="" val="838525017"/>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A  </a:t>
                      </a:r>
                      <a:r>
                        <a:rPr lang="en-US" altLang="en-US" sz="1800" dirty="0">
                          <a:latin typeface="Cambria Math" panose="02040503050406030204" pitchFamily="18" charset="0"/>
                          <a:ea typeface="Cambria Math" panose="02040503050406030204" pitchFamily="18" charset="0"/>
                        </a:rPr>
                        <a:t>⟶</a:t>
                      </a:r>
                      <a:r>
                        <a:rPr lang="en-US" altLang="en-US" sz="1800" dirty="0"/>
                        <a:t>  product</a:t>
                      </a:r>
                    </a:p>
                  </a:txBody>
                  <a:tcPr anchor="ctr"/>
                </a:tc>
                <a:tc>
                  <a:txBody>
                    <a:bodyPr/>
                    <a:lstStyle/>
                    <a:p>
                      <a:r>
                        <a:rPr lang="en-US"/>
                        <a:t>Unimolecular</a:t>
                      </a:r>
                    </a:p>
                  </a:txBody>
                  <a:tcPr anchor="ctr"/>
                </a:tc>
                <a:tc>
                  <a:txBody>
                    <a:bodyPr/>
                    <a:lstStyle/>
                    <a:p>
                      <a:r>
                        <a:rPr lang="en-US"/>
                        <a:t>Rate = k[A]</a:t>
                      </a:r>
                    </a:p>
                  </a:txBody>
                  <a:tcPr anchor="ctr"/>
                </a:tc>
                <a:extLst>
                  <a:ext uri="{0D108BD9-81ED-4DB2-BD59-A6C34878D82A}">
                    <a16:rowId xmlns:a16="http://schemas.microsoft.com/office/drawing/2014/main" xmlns="" val="3782229"/>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2A  </a:t>
                      </a:r>
                      <a:r>
                        <a:rPr lang="en-US" altLang="en-US" sz="1800" dirty="0">
                          <a:latin typeface="Cambria Math" panose="02040503050406030204" pitchFamily="18" charset="0"/>
                          <a:ea typeface="Cambria Math" panose="02040503050406030204" pitchFamily="18" charset="0"/>
                        </a:rPr>
                        <a:t>⟶</a:t>
                      </a:r>
                      <a:r>
                        <a:rPr lang="en-US" altLang="en-US" sz="1800" dirty="0"/>
                        <a:t>  product</a:t>
                      </a:r>
                    </a:p>
                  </a:txBody>
                  <a:tcPr anchor="ctr"/>
                </a:tc>
                <a:tc>
                  <a:txBody>
                    <a:bodyPr/>
                    <a:lstStyle/>
                    <a:p>
                      <a:r>
                        <a:rPr lang="en-US"/>
                        <a:t>Bimolecular</a:t>
                      </a:r>
                    </a:p>
                  </a:txBody>
                  <a:tcPr anchor="ctr"/>
                </a:tc>
                <a:tc>
                  <a:txBody>
                    <a:bodyPr/>
                    <a:lstStyle/>
                    <a:p>
                      <a:r>
                        <a:rPr lang="en-US"/>
                        <a:t>Rate = k[A]</a:t>
                      </a:r>
                      <a:r>
                        <a:rPr lang="en-US" baseline="30000"/>
                        <a:t>2</a:t>
                      </a:r>
                      <a:endParaRPr lang="en-US"/>
                    </a:p>
                  </a:txBody>
                  <a:tcPr anchor="ctr"/>
                </a:tc>
                <a:extLst>
                  <a:ext uri="{0D108BD9-81ED-4DB2-BD59-A6C34878D82A}">
                    <a16:rowId xmlns:a16="http://schemas.microsoft.com/office/drawing/2014/main" xmlns="" val="2620356230"/>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A + B  </a:t>
                      </a:r>
                      <a:r>
                        <a:rPr lang="en-US" altLang="en-US" sz="1800" dirty="0">
                          <a:latin typeface="Cambria Math" panose="02040503050406030204" pitchFamily="18" charset="0"/>
                          <a:ea typeface="Cambria Math" panose="02040503050406030204" pitchFamily="18" charset="0"/>
                        </a:rPr>
                        <a:t>⟶</a:t>
                      </a:r>
                      <a:r>
                        <a:rPr lang="en-US" altLang="en-US" sz="1800" dirty="0"/>
                        <a:t>   product</a:t>
                      </a:r>
                    </a:p>
                  </a:txBody>
                  <a:tcPr anchor="ctr"/>
                </a:tc>
                <a:tc>
                  <a:txBody>
                    <a:bodyPr/>
                    <a:lstStyle/>
                    <a:p>
                      <a:r>
                        <a:rPr lang="en-US"/>
                        <a:t>Bimolecular</a:t>
                      </a:r>
                    </a:p>
                  </a:txBody>
                  <a:tcPr anchor="ctr"/>
                </a:tc>
                <a:tc>
                  <a:txBody>
                    <a:bodyPr/>
                    <a:lstStyle/>
                    <a:p>
                      <a:r>
                        <a:rPr lang="en-US"/>
                        <a:t>Rate = k[A][B]</a:t>
                      </a:r>
                    </a:p>
                  </a:txBody>
                  <a:tcPr anchor="ctr"/>
                </a:tc>
                <a:extLst>
                  <a:ext uri="{0D108BD9-81ED-4DB2-BD59-A6C34878D82A}">
                    <a16:rowId xmlns:a16="http://schemas.microsoft.com/office/drawing/2014/main" xmlns="" val="1888825544"/>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2A  + B   </a:t>
                      </a:r>
                      <a:r>
                        <a:rPr lang="en-US" altLang="en-US" sz="1800" dirty="0">
                          <a:latin typeface="Cambria Math" panose="02040503050406030204" pitchFamily="18" charset="0"/>
                          <a:ea typeface="Cambria Math" panose="02040503050406030204" pitchFamily="18" charset="0"/>
                        </a:rPr>
                        <a:t>⟶</a:t>
                      </a:r>
                      <a:r>
                        <a:rPr lang="en-US" altLang="en-US" sz="1800" dirty="0"/>
                        <a:t>   product</a:t>
                      </a:r>
                    </a:p>
                  </a:txBody>
                  <a:tcPr anchor="ctr"/>
                </a:tc>
                <a:tc>
                  <a:txBody>
                    <a:bodyPr/>
                    <a:lstStyle/>
                    <a:p>
                      <a:r>
                        <a:rPr lang="en-US"/>
                        <a:t>Termolecular</a:t>
                      </a:r>
                    </a:p>
                  </a:txBody>
                  <a:tcPr anchor="ctr"/>
                </a:tc>
                <a:tc>
                  <a:txBody>
                    <a:bodyPr/>
                    <a:lstStyle/>
                    <a:p>
                      <a:r>
                        <a:rPr lang="en-US" dirty="0"/>
                        <a:t>Rate = k[A]</a:t>
                      </a:r>
                      <a:r>
                        <a:rPr lang="en-US" baseline="30000" dirty="0"/>
                        <a:t>2</a:t>
                      </a:r>
                      <a:r>
                        <a:rPr lang="en-US" dirty="0"/>
                        <a:t>[B]</a:t>
                      </a:r>
                    </a:p>
                  </a:txBody>
                  <a:tcPr anchor="ctr"/>
                </a:tc>
                <a:extLst>
                  <a:ext uri="{0D108BD9-81ED-4DB2-BD59-A6C34878D82A}">
                    <a16:rowId xmlns:a16="http://schemas.microsoft.com/office/drawing/2014/main" xmlns="" val="859327379"/>
                  </a:ext>
                </a:extLst>
              </a:tr>
            </a:tbl>
          </a:graphicData>
        </a:graphic>
      </p:graphicFrame>
      <p:sp>
        <p:nvSpPr>
          <p:cNvPr id="3" name="Content Placeholder 2"/>
          <p:cNvSpPr>
            <a:spLocks noGrp="1"/>
          </p:cNvSpPr>
          <p:nvPr>
            <p:ph idx="1"/>
          </p:nvPr>
        </p:nvSpPr>
        <p:spPr>
          <a:xfrm>
            <a:off x="457200" y="6248400"/>
            <a:ext cx="8229600" cy="304799"/>
          </a:xfrm>
        </p:spPr>
        <p:txBody>
          <a:bodyPr/>
          <a:lstStyle/>
          <a:p>
            <a:pPr marL="0" indent="0">
              <a:buNone/>
            </a:pPr>
            <a:r>
              <a:rPr lang="en-US" dirty="0"/>
              <a:t> </a:t>
            </a:r>
          </a:p>
        </p:txBody>
      </p:sp>
    </p:spTree>
    <p:extLst>
      <p:ext uri="{BB962C8B-B14F-4D97-AF65-F5344CB8AC3E}">
        <p14:creationId xmlns:p14="http://schemas.microsoft.com/office/powerpoint/2010/main" val="239579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16.10 – Problem</a:t>
            </a:r>
            <a:endParaRPr lang="en-US" dirty="0"/>
          </a:p>
        </p:txBody>
      </p:sp>
      <p:sp>
        <p:nvSpPr>
          <p:cNvPr id="3" name="Content Placeholder 2"/>
          <p:cNvSpPr>
            <a:spLocks noGrp="1"/>
          </p:cNvSpPr>
          <p:nvPr>
            <p:ph idx="1"/>
          </p:nvPr>
        </p:nvSpPr>
        <p:spPr>
          <a:xfrm>
            <a:off x="457200" y="990600"/>
            <a:ext cx="8229600" cy="1371600"/>
          </a:xfrm>
        </p:spPr>
        <p:txBody>
          <a:bodyPr/>
          <a:lstStyle/>
          <a:p>
            <a:pPr marL="0" indent="0" algn="ctr">
              <a:buNone/>
            </a:pPr>
            <a:r>
              <a:rPr lang="en-US" b="1" dirty="0"/>
              <a:t>Determining Molecularities and Rate Laws for Elementary Steps</a:t>
            </a:r>
            <a:endParaRPr lang="en-US" altLang="en-US" b="1" dirty="0"/>
          </a:p>
          <a:p>
            <a:r>
              <a:rPr lang="en-US" altLang="en-US" b="1" dirty="0"/>
              <a:t>PROBLEM:</a:t>
            </a:r>
            <a:r>
              <a:rPr lang="en-US" altLang="en-US" dirty="0"/>
              <a:t>    The following elementary steps are proposed for a reaction mechanism</a:t>
            </a:r>
            <a:r>
              <a:rPr lang="en-US" altLang="en-US" dirty="0" smtClean="0"/>
              <a:t>:</a:t>
            </a:r>
            <a:endParaRPr lang="en-US" sz="2000" dirty="0"/>
          </a:p>
        </p:txBody>
      </p:sp>
      <p:graphicFrame>
        <p:nvGraphicFramePr>
          <p:cNvPr id="7" name="Object 3"/>
          <p:cNvGraphicFramePr>
            <a:graphicFrameLocks noChangeAspect="1"/>
          </p:cNvGraphicFramePr>
          <p:nvPr>
            <p:extLst>
              <p:ext uri="{D42A27DB-BD31-4B8C-83A1-F6EECF244321}">
                <p14:modId xmlns:p14="http://schemas.microsoft.com/office/powerpoint/2010/main" val="570045910"/>
              </p:ext>
            </p:extLst>
          </p:nvPr>
        </p:nvGraphicFramePr>
        <p:xfrm>
          <a:off x="990600" y="2451100"/>
          <a:ext cx="5486400" cy="1473200"/>
        </p:xfrm>
        <a:graphic>
          <a:graphicData uri="http://schemas.openxmlformats.org/presentationml/2006/ole">
            <mc:AlternateContent xmlns:mc="http://schemas.openxmlformats.org/markup-compatibility/2006">
              <mc:Choice xmlns:v="urn:schemas-microsoft-com:vml" Requires="v">
                <p:oleObj spid="_x0000_s45073" name="Equation" r:id="rId3" imgW="2743200" imgH="736560" progId="Equation.DSMT4">
                  <p:embed/>
                </p:oleObj>
              </mc:Choice>
              <mc:Fallback>
                <p:oleObj name="Equation" r:id="rId3" imgW="2743200" imgH="736560" progId="Equation.DSMT4">
                  <p:embed/>
                  <p:pic>
                    <p:nvPicPr>
                      <p:cNvPr id="0" name="Object 11"/>
                      <p:cNvPicPr>
                        <a:picLocks noChangeAspect="1" noChangeArrowheads="1"/>
                      </p:cNvPicPr>
                      <p:nvPr/>
                    </p:nvPicPr>
                    <p:blipFill>
                      <a:blip r:embed="rId4"/>
                      <a:srcRect/>
                      <a:stretch>
                        <a:fillRect/>
                      </a:stretch>
                    </p:blipFill>
                    <p:spPr bwMode="auto">
                      <a:xfrm>
                        <a:off x="990600" y="2451100"/>
                        <a:ext cx="54864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3962400"/>
            <a:ext cx="8229600" cy="1600200"/>
          </a:xfrm>
        </p:spPr>
        <p:txBody>
          <a:bodyPr/>
          <a:lstStyle/>
          <a:p>
            <a:pPr marL="344488" lvl="0" indent="0">
              <a:buNone/>
            </a:pPr>
            <a:r>
              <a:rPr lang="en-US" altLang="en-US" b="1" dirty="0">
                <a:solidFill>
                  <a:prstClr val="black"/>
                </a:solidFill>
              </a:rPr>
              <a:t>(a) </a:t>
            </a:r>
            <a:r>
              <a:rPr lang="en-US" altLang="en-US" dirty="0">
                <a:solidFill>
                  <a:prstClr val="black"/>
                </a:solidFill>
              </a:rPr>
              <a:t>Write the balanced equation for the overall reaction. </a:t>
            </a:r>
          </a:p>
          <a:p>
            <a:pPr marL="344488" lvl="0" indent="0">
              <a:buNone/>
            </a:pPr>
            <a:r>
              <a:rPr lang="en-US" altLang="en-US" b="1" dirty="0">
                <a:solidFill>
                  <a:prstClr val="black"/>
                </a:solidFill>
              </a:rPr>
              <a:t>(b) </a:t>
            </a:r>
            <a:r>
              <a:rPr lang="en-US" altLang="en-US" dirty="0">
                <a:solidFill>
                  <a:prstClr val="black"/>
                </a:solidFill>
              </a:rPr>
              <a:t>Determine the </a:t>
            </a:r>
            <a:r>
              <a:rPr lang="en-US" altLang="en-US" dirty="0" err="1">
                <a:solidFill>
                  <a:prstClr val="black"/>
                </a:solidFill>
              </a:rPr>
              <a:t>molecularity</a:t>
            </a:r>
            <a:r>
              <a:rPr lang="en-US" altLang="en-US" dirty="0">
                <a:solidFill>
                  <a:prstClr val="black"/>
                </a:solidFill>
              </a:rPr>
              <a:t> of each step. </a:t>
            </a:r>
          </a:p>
          <a:p>
            <a:pPr marL="344488" lvl="0" indent="0">
              <a:buNone/>
            </a:pPr>
            <a:r>
              <a:rPr lang="en-US" altLang="en-US" b="1" dirty="0">
                <a:solidFill>
                  <a:prstClr val="black"/>
                </a:solidFill>
              </a:rPr>
              <a:t>(c) </a:t>
            </a:r>
            <a:r>
              <a:rPr lang="en-US" altLang="en-US" dirty="0">
                <a:solidFill>
                  <a:prstClr val="black"/>
                </a:solidFill>
              </a:rPr>
              <a:t>Write the rate law for each </a:t>
            </a:r>
            <a:r>
              <a:rPr lang="en-US" altLang="en-US" dirty="0" smtClean="0">
                <a:solidFill>
                  <a:prstClr val="black"/>
                </a:solidFill>
              </a:rPr>
              <a:t>step</a:t>
            </a:r>
            <a:endParaRPr lang="en-US" altLang="en-US" dirty="0">
              <a:solidFill>
                <a:prstClr val="black"/>
              </a:solidFill>
            </a:endParaRPr>
          </a:p>
        </p:txBody>
      </p:sp>
    </p:spTree>
    <p:extLst>
      <p:ext uri="{BB962C8B-B14F-4D97-AF65-F5344CB8AC3E}">
        <p14:creationId xmlns:p14="http://schemas.microsoft.com/office/powerpoint/2010/main" val="139939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16.10 – Plan</a:t>
            </a:r>
            <a:endParaRPr lang="en-US" dirty="0"/>
          </a:p>
        </p:txBody>
      </p:sp>
      <p:sp>
        <p:nvSpPr>
          <p:cNvPr id="3" name="Content Placeholder 2"/>
          <p:cNvSpPr>
            <a:spLocks noGrp="1"/>
          </p:cNvSpPr>
          <p:nvPr>
            <p:ph idx="1"/>
          </p:nvPr>
        </p:nvSpPr>
        <p:spPr/>
        <p:txBody>
          <a:bodyPr/>
          <a:lstStyle/>
          <a:p>
            <a:r>
              <a:rPr lang="en-US" altLang="en-US" b="1" dirty="0"/>
              <a:t>PLAN: </a:t>
            </a:r>
            <a:r>
              <a:rPr lang="en-US" dirty="0"/>
              <a:t>We find the overall equation by adding the elementary steps. The molecularity of each step equals the total number of </a:t>
            </a:r>
            <a:r>
              <a:rPr lang="en-US" i="1" dirty="0"/>
              <a:t>reactant</a:t>
            </a:r>
            <a:r>
              <a:rPr lang="en-US" dirty="0"/>
              <a:t> particles. We write the rate law for each step using the equation coefficients as reaction orders.</a:t>
            </a:r>
            <a:r>
              <a:rPr lang="en-US" altLang="en-US" b="1" dirty="0"/>
              <a:t> </a:t>
            </a:r>
          </a:p>
          <a:p>
            <a:endParaRPr lang="en-US" sz="2000" dirty="0"/>
          </a:p>
        </p:txBody>
      </p:sp>
    </p:spTree>
    <p:extLst>
      <p:ext uri="{BB962C8B-B14F-4D97-AF65-F5344CB8AC3E}">
        <p14:creationId xmlns:p14="http://schemas.microsoft.com/office/powerpoint/2010/main" val="346641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16.10 – Solution (a) and (b)</a:t>
            </a:r>
            <a:endParaRPr lang="en-US" dirty="0"/>
          </a:p>
        </p:txBody>
      </p:sp>
      <p:sp>
        <p:nvSpPr>
          <p:cNvPr id="3" name="Content Placeholder 2"/>
          <p:cNvSpPr>
            <a:spLocks noGrp="1"/>
          </p:cNvSpPr>
          <p:nvPr>
            <p:ph idx="1"/>
          </p:nvPr>
        </p:nvSpPr>
        <p:spPr>
          <a:xfrm>
            <a:off x="457200" y="914400"/>
            <a:ext cx="8531352" cy="533400"/>
          </a:xfrm>
        </p:spPr>
        <p:txBody>
          <a:bodyPr/>
          <a:lstStyle/>
          <a:p>
            <a:r>
              <a:rPr lang="en-US" altLang="en-US" b="1" dirty="0"/>
              <a:t>SOLUTION: (a) </a:t>
            </a:r>
            <a:r>
              <a:rPr lang="en-US" altLang="en-US" dirty="0"/>
              <a:t>Writing the overall balanced equation</a:t>
            </a:r>
            <a:r>
              <a:rPr lang="en-US" altLang="en-US" dirty="0" smtClean="0"/>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1624695811"/>
              </p:ext>
            </p:extLst>
          </p:nvPr>
        </p:nvGraphicFramePr>
        <p:xfrm>
          <a:off x="914400" y="1498600"/>
          <a:ext cx="5613400" cy="1473200"/>
        </p:xfrm>
        <a:graphic>
          <a:graphicData uri="http://schemas.openxmlformats.org/presentationml/2006/ole">
            <mc:AlternateContent xmlns:mc="http://schemas.openxmlformats.org/markup-compatibility/2006">
              <mc:Choice xmlns:v="urn:schemas-microsoft-com:vml" Requires="v">
                <p:oleObj spid="_x0000_s46122" name="Equation" r:id="rId3" imgW="2806560" imgH="736560" progId="Equation.DSMT4">
                  <p:embed/>
                </p:oleObj>
              </mc:Choice>
              <mc:Fallback>
                <p:oleObj name="Equation" r:id="rId3" imgW="2806560" imgH="736560" progId="Equation.DSMT4">
                  <p:embed/>
                  <p:pic>
                    <p:nvPicPr>
                      <p:cNvPr id="0" name="Object 5"/>
                      <p:cNvPicPr>
                        <a:picLocks noChangeAspect="1" noChangeArrowheads="1"/>
                      </p:cNvPicPr>
                      <p:nvPr/>
                    </p:nvPicPr>
                    <p:blipFill>
                      <a:blip r:embed="rId4"/>
                      <a:srcRect/>
                      <a:stretch>
                        <a:fillRect/>
                      </a:stretch>
                    </p:blipFill>
                    <p:spPr bwMode="auto">
                      <a:xfrm>
                        <a:off x="914400" y="1498600"/>
                        <a:ext cx="56134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Connector 4"/>
          <p:cNvCxnSpPr/>
          <p:nvPr/>
        </p:nvCxnSpPr>
        <p:spPr>
          <a:xfrm>
            <a:off x="838200" y="3048000"/>
            <a:ext cx="8153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3712898628"/>
              </p:ext>
            </p:extLst>
          </p:nvPr>
        </p:nvGraphicFramePr>
        <p:xfrm>
          <a:off x="838200" y="3143700"/>
          <a:ext cx="8210160" cy="742500"/>
        </p:xfrm>
        <a:graphic>
          <a:graphicData uri="http://schemas.openxmlformats.org/presentationml/2006/ole">
            <mc:AlternateContent xmlns:mc="http://schemas.openxmlformats.org/markup-compatibility/2006">
              <mc:Choice xmlns:v="urn:schemas-microsoft-com:vml" Requires="v">
                <p:oleObj spid="_x0000_s46123" name="Equation" r:id="rId5" imgW="5473440" imgH="495000" progId="Equation.DSMT4">
                  <p:embed/>
                </p:oleObj>
              </mc:Choice>
              <mc:Fallback>
                <p:oleObj name="Equation" r:id="rId5" imgW="5473440" imgH="495000" progId="Equation.DSMT4">
                  <p:embed/>
                  <p:pic>
                    <p:nvPicPr>
                      <p:cNvPr id="0" name="Object 8"/>
                      <p:cNvPicPr>
                        <a:picLocks noChangeAspect="1" noChangeArrowheads="1"/>
                      </p:cNvPicPr>
                      <p:nvPr/>
                    </p:nvPicPr>
                    <p:blipFill>
                      <a:blip r:embed="rId6"/>
                      <a:srcRect/>
                      <a:stretch>
                        <a:fillRect/>
                      </a:stretch>
                    </p:blipFill>
                    <p:spPr bwMode="auto">
                      <a:xfrm>
                        <a:off x="838200" y="3143700"/>
                        <a:ext cx="8210160" cy="74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259738460"/>
              </p:ext>
            </p:extLst>
          </p:nvPr>
        </p:nvGraphicFramePr>
        <p:xfrm>
          <a:off x="1854200" y="3987800"/>
          <a:ext cx="5435600" cy="508000"/>
        </p:xfrm>
        <a:graphic>
          <a:graphicData uri="http://schemas.openxmlformats.org/presentationml/2006/ole">
            <mc:AlternateContent xmlns:mc="http://schemas.openxmlformats.org/markup-compatibility/2006">
              <mc:Choice xmlns:v="urn:schemas-microsoft-com:vml" Requires="v">
                <p:oleObj spid="_x0000_s46124" name="Equation" r:id="rId7" imgW="2717640" imgH="253800" progId="Equation.DSMT4">
                  <p:embed/>
                </p:oleObj>
              </mc:Choice>
              <mc:Fallback>
                <p:oleObj name="Equation" r:id="rId7" imgW="2717640" imgH="2538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4200" y="3987800"/>
                        <a:ext cx="5435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7"/>
          <p:cNvSpPr>
            <a:spLocks noGrp="1"/>
          </p:cNvSpPr>
          <p:nvPr>
            <p:ph idx="17"/>
          </p:nvPr>
        </p:nvSpPr>
        <p:spPr>
          <a:xfrm>
            <a:off x="457200" y="4622800"/>
            <a:ext cx="8531352" cy="1600200"/>
          </a:xfrm>
        </p:spPr>
        <p:txBody>
          <a:bodyPr/>
          <a:lstStyle/>
          <a:p>
            <a:pPr marL="349250" lvl="0" indent="0">
              <a:spcBef>
                <a:spcPct val="10000"/>
              </a:spcBef>
              <a:buNone/>
            </a:pPr>
            <a:r>
              <a:rPr lang="en-US" altLang="en-US" dirty="0">
                <a:solidFill>
                  <a:prstClr val="black"/>
                </a:solidFill>
              </a:rPr>
              <a:t> </a:t>
            </a:r>
            <a:r>
              <a:rPr lang="en-US" altLang="en-US" b="1" dirty="0">
                <a:solidFill>
                  <a:prstClr val="black"/>
                </a:solidFill>
              </a:rPr>
              <a:t>(b) </a:t>
            </a:r>
            <a:r>
              <a:rPr lang="en-US" altLang="en-US" dirty="0">
                <a:solidFill>
                  <a:prstClr val="black"/>
                </a:solidFill>
              </a:rPr>
              <a:t>Determining the </a:t>
            </a:r>
            <a:r>
              <a:rPr lang="en-US" altLang="en-US" dirty="0" err="1">
                <a:solidFill>
                  <a:prstClr val="black"/>
                </a:solidFill>
              </a:rPr>
              <a:t>molecularity</a:t>
            </a:r>
            <a:r>
              <a:rPr lang="en-US" altLang="en-US" dirty="0">
                <a:solidFill>
                  <a:prstClr val="black"/>
                </a:solidFill>
              </a:rPr>
              <a:t> of each step: The first step has one reactant, Cl</a:t>
            </a:r>
            <a:r>
              <a:rPr lang="en-US" altLang="en-US" baseline="-25000" dirty="0">
                <a:solidFill>
                  <a:prstClr val="black"/>
                </a:solidFill>
              </a:rPr>
              <a:t>2</a:t>
            </a:r>
            <a:r>
              <a:rPr lang="en-US" altLang="en-US" dirty="0">
                <a:solidFill>
                  <a:prstClr val="black"/>
                </a:solidFill>
              </a:rPr>
              <a:t>, so it is </a:t>
            </a:r>
            <a:r>
              <a:rPr lang="en-US" altLang="en-US" b="1" dirty="0" err="1">
                <a:solidFill>
                  <a:prstClr val="black"/>
                </a:solidFill>
              </a:rPr>
              <a:t>unimolecular</a:t>
            </a:r>
            <a:r>
              <a:rPr lang="en-US" altLang="en-US" dirty="0">
                <a:solidFill>
                  <a:prstClr val="black"/>
                </a:solidFill>
              </a:rPr>
              <a:t>. The second and third steps have two reactants (</a:t>
            </a:r>
            <a:r>
              <a:rPr lang="en-US" altLang="en-US" dirty="0" err="1">
                <a:solidFill>
                  <a:prstClr val="black"/>
                </a:solidFill>
                <a:cs typeface="Arial" panose="020B0604020202020204" pitchFamily="34" charset="0"/>
              </a:rPr>
              <a:t>Cl</a:t>
            </a:r>
            <a:r>
              <a:rPr lang="en-US" altLang="en-US" dirty="0">
                <a:solidFill>
                  <a:prstClr val="black"/>
                </a:solidFill>
                <a:cs typeface="Arial" panose="020B0604020202020204" pitchFamily="34" charset="0"/>
              </a:rPr>
              <a:t> and CHCl</a:t>
            </a:r>
            <a:r>
              <a:rPr lang="en-US" altLang="en-US" baseline="-25000" dirty="0">
                <a:solidFill>
                  <a:prstClr val="black"/>
                </a:solidFill>
                <a:cs typeface="Arial" panose="020B0604020202020204" pitchFamily="34" charset="0"/>
              </a:rPr>
              <a:t>3</a:t>
            </a:r>
            <a:r>
              <a:rPr lang="en-US" altLang="en-US" dirty="0">
                <a:solidFill>
                  <a:prstClr val="black"/>
                </a:solidFill>
                <a:cs typeface="Arial" panose="020B0604020202020204" pitchFamily="34" charset="0"/>
              </a:rPr>
              <a:t>; </a:t>
            </a:r>
            <a:r>
              <a:rPr lang="en-US" altLang="en-US" dirty="0" err="1">
                <a:solidFill>
                  <a:prstClr val="black"/>
                </a:solidFill>
                <a:cs typeface="Arial" panose="020B0604020202020204" pitchFamily="34" charset="0"/>
              </a:rPr>
              <a:t>Cl</a:t>
            </a:r>
            <a:r>
              <a:rPr lang="en-US" altLang="en-US" dirty="0">
                <a:solidFill>
                  <a:prstClr val="black"/>
                </a:solidFill>
                <a:cs typeface="Arial" panose="020B0604020202020204" pitchFamily="34" charset="0"/>
              </a:rPr>
              <a:t>(</a:t>
            </a:r>
            <a:r>
              <a:rPr lang="en-US" altLang="en-US" i="1" dirty="0">
                <a:solidFill>
                  <a:prstClr val="black"/>
                </a:solidFill>
                <a:cs typeface="Arial" panose="020B0604020202020204" pitchFamily="34" charset="0"/>
              </a:rPr>
              <a:t>g</a:t>
            </a:r>
            <a:r>
              <a:rPr lang="en-US" altLang="en-US" dirty="0">
                <a:solidFill>
                  <a:prstClr val="black"/>
                </a:solidFill>
                <a:cs typeface="Arial" panose="020B0604020202020204" pitchFamily="34" charset="0"/>
              </a:rPr>
              <a:t>) + CCl</a:t>
            </a:r>
            <a:r>
              <a:rPr lang="en-US" altLang="en-US" baseline="-25000" dirty="0">
                <a:solidFill>
                  <a:prstClr val="black"/>
                </a:solidFill>
                <a:cs typeface="Arial" panose="020B0604020202020204" pitchFamily="34" charset="0"/>
              </a:rPr>
              <a:t>3</a:t>
            </a:r>
            <a:r>
              <a:rPr lang="en-US" altLang="en-US" dirty="0">
                <a:solidFill>
                  <a:prstClr val="black"/>
                </a:solidFill>
                <a:cs typeface="Arial" panose="020B0604020202020204" pitchFamily="34" charset="0"/>
              </a:rPr>
              <a:t>), so they are </a:t>
            </a:r>
            <a:r>
              <a:rPr lang="en-US" altLang="en-US" b="1" dirty="0">
                <a:solidFill>
                  <a:prstClr val="black"/>
                </a:solidFill>
                <a:cs typeface="Arial" panose="020B0604020202020204" pitchFamily="34" charset="0"/>
              </a:rPr>
              <a:t>bimolecular</a:t>
            </a:r>
            <a:r>
              <a:rPr lang="en-US" altLang="en-US" dirty="0" smtClean="0">
                <a:solidFill>
                  <a:prstClr val="black"/>
                </a:solidFill>
                <a:cs typeface="Arial" panose="020B0604020202020204" pitchFamily="34" charset="0"/>
              </a:rPr>
              <a:t>.</a:t>
            </a:r>
            <a:endParaRPr lang="en-US" altLang="en-US" b="1" dirty="0">
              <a:solidFill>
                <a:prstClr val="black"/>
              </a:solidFill>
            </a:endParaRPr>
          </a:p>
        </p:txBody>
      </p:sp>
    </p:spTree>
    <p:extLst>
      <p:ext uri="{BB962C8B-B14F-4D97-AF65-F5344CB8AC3E}">
        <p14:creationId xmlns:p14="http://schemas.microsoft.com/office/powerpoint/2010/main" val="13857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16.10 – Solution (c)</a:t>
            </a:r>
            <a:endParaRPr lang="en-US" dirty="0"/>
          </a:p>
        </p:txBody>
      </p:sp>
      <p:sp>
        <p:nvSpPr>
          <p:cNvPr id="3" name="Content Placeholder 2"/>
          <p:cNvSpPr>
            <a:spLocks noGrp="1"/>
          </p:cNvSpPr>
          <p:nvPr>
            <p:ph idx="1"/>
          </p:nvPr>
        </p:nvSpPr>
        <p:spPr>
          <a:xfrm>
            <a:off x="457200" y="838200"/>
            <a:ext cx="8534400" cy="5562600"/>
          </a:xfrm>
        </p:spPr>
        <p:txBody>
          <a:bodyPr/>
          <a:lstStyle/>
          <a:p>
            <a:r>
              <a:rPr lang="en-US" altLang="en-US" b="1" dirty="0"/>
              <a:t>SOLUTION: (c)</a:t>
            </a:r>
            <a:r>
              <a:rPr lang="en-US" altLang="en-US" dirty="0"/>
              <a:t> Writing rate laws for the elementary steps</a:t>
            </a:r>
            <a:r>
              <a:rPr lang="en-US" altLang="en-US" dirty="0" smtClean="0"/>
              <a: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45816330"/>
              </p:ext>
            </p:extLst>
          </p:nvPr>
        </p:nvGraphicFramePr>
        <p:xfrm>
          <a:off x="914400" y="1371600"/>
          <a:ext cx="3505200" cy="1524000"/>
        </p:xfrm>
        <a:graphic>
          <a:graphicData uri="http://schemas.openxmlformats.org/presentationml/2006/ole">
            <mc:AlternateContent xmlns:mc="http://schemas.openxmlformats.org/markup-compatibility/2006">
              <mc:Choice xmlns:v="urn:schemas-microsoft-com:vml" Requires="v">
                <p:oleObj spid="_x0000_s47119" name="Equation" r:id="rId3" imgW="1752480" imgH="761760" progId="Equation.DSMT4">
                  <p:embed/>
                </p:oleObj>
              </mc:Choice>
              <mc:Fallback>
                <p:oleObj name="Equation" r:id="rId3" imgW="1752480" imgH="761760" progId="Equation.DSMT4">
                  <p:embed/>
                  <p:pic>
                    <p:nvPicPr>
                      <p:cNvPr id="0" name="Object 10"/>
                      <p:cNvPicPr>
                        <a:picLocks noChangeAspect="1" noChangeArrowheads="1"/>
                      </p:cNvPicPr>
                      <p:nvPr/>
                    </p:nvPicPr>
                    <p:blipFill>
                      <a:blip r:embed="rId4"/>
                      <a:srcRect/>
                      <a:stretch>
                        <a:fillRect/>
                      </a:stretch>
                    </p:blipFill>
                    <p:spPr bwMode="auto">
                      <a:xfrm>
                        <a:off x="914400" y="1371600"/>
                        <a:ext cx="3505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714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Rate-Determining Step of a Reaction</a:t>
            </a:r>
            <a:br>
              <a:rPr lang="en-US" altLang="en-US" b="1" dirty="0"/>
            </a:br>
            <a:endParaRPr lang="en-US" dirty="0"/>
          </a:p>
        </p:txBody>
      </p:sp>
      <p:sp>
        <p:nvSpPr>
          <p:cNvPr id="3" name="Content Placeholder 2"/>
          <p:cNvSpPr>
            <a:spLocks noGrp="1"/>
          </p:cNvSpPr>
          <p:nvPr>
            <p:ph idx="1"/>
          </p:nvPr>
        </p:nvSpPr>
        <p:spPr>
          <a:xfrm>
            <a:off x="457200" y="990600"/>
            <a:ext cx="8503920" cy="838200"/>
          </a:xfrm>
        </p:spPr>
        <p:txBody>
          <a:bodyPr/>
          <a:lstStyle/>
          <a:p>
            <a:r>
              <a:rPr lang="en-US" altLang="en-US" dirty="0"/>
              <a:t>The </a:t>
            </a:r>
            <a:r>
              <a:rPr lang="en-US" altLang="en-US" b="1" i="1" dirty="0"/>
              <a:t>slowest</a:t>
            </a:r>
            <a:r>
              <a:rPr lang="en-US" altLang="en-US" dirty="0"/>
              <a:t> step in a reaction is the </a:t>
            </a:r>
            <a:r>
              <a:rPr lang="en-US" altLang="en-US" b="1" i="1" dirty="0"/>
              <a:t>rate-determining</a:t>
            </a:r>
            <a:r>
              <a:rPr lang="en-US" altLang="en-US" dirty="0"/>
              <a:t> or </a:t>
            </a:r>
            <a:r>
              <a:rPr lang="en-US" altLang="en-US" b="1" i="1" dirty="0"/>
              <a:t>rate-limiting</a:t>
            </a:r>
            <a:r>
              <a:rPr lang="en-US" altLang="en-US" dirty="0"/>
              <a:t> step</a:t>
            </a:r>
            <a:r>
              <a:rPr lang="en-US" altLang="en-US" dirty="0" smtClean="0"/>
              <a:t>.</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2724211601"/>
              </p:ext>
            </p:extLst>
          </p:nvPr>
        </p:nvGraphicFramePr>
        <p:xfrm>
          <a:off x="838200" y="1930400"/>
          <a:ext cx="6400800" cy="482600"/>
        </p:xfrm>
        <a:graphic>
          <a:graphicData uri="http://schemas.openxmlformats.org/presentationml/2006/ole">
            <mc:AlternateContent xmlns:mc="http://schemas.openxmlformats.org/markup-compatibility/2006">
              <mc:Choice xmlns:v="urn:schemas-microsoft-com:vml" Requires="v">
                <p:oleObj spid="_x0000_s48170" name="Equation" r:id="rId4" imgW="3200400" imgH="241200" progId="Equation.DSMT4">
                  <p:embed/>
                </p:oleObj>
              </mc:Choice>
              <mc:Fallback>
                <p:oleObj name="Equation" r:id="rId4" imgW="3200400" imgH="241200" progId="Equation.DSMT4">
                  <p:embed/>
                  <p:pic>
                    <p:nvPicPr>
                      <p:cNvPr id="0" name="Object 13"/>
                      <p:cNvPicPr>
                        <a:picLocks noChangeAspect="1" noChangeArrowheads="1"/>
                      </p:cNvPicPr>
                      <p:nvPr/>
                    </p:nvPicPr>
                    <p:blipFill>
                      <a:blip r:embed="rId5"/>
                      <a:srcRect/>
                      <a:stretch>
                        <a:fillRect/>
                      </a:stretch>
                    </p:blipFill>
                    <p:spPr bwMode="auto">
                      <a:xfrm>
                        <a:off x="838200" y="1930400"/>
                        <a:ext cx="6400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2438400"/>
            <a:ext cx="8503920" cy="482600"/>
          </a:xfrm>
        </p:spPr>
        <p:txBody>
          <a:bodyPr/>
          <a:lstStyle/>
          <a:p>
            <a:pPr lvl="0"/>
            <a:r>
              <a:rPr lang="en-US" altLang="en-US" dirty="0">
                <a:solidFill>
                  <a:prstClr val="black"/>
                </a:solidFill>
                <a:cs typeface="Arial" panose="020B0604020202020204" pitchFamily="34" charset="0"/>
              </a:rPr>
              <a:t>has been proposed to occur by a two-step mechanism</a:t>
            </a:r>
            <a:r>
              <a:rPr lang="en-US" altLang="en-US" dirty="0" smtClean="0">
                <a:solidFill>
                  <a:prstClr val="black"/>
                </a:solidFill>
                <a:cs typeface="Arial" panose="020B0604020202020204" pitchFamily="34" charset="0"/>
              </a:rPr>
              <a:t>:</a:t>
            </a:r>
            <a:endParaRPr lang="en-US" altLang="en-US" dirty="0">
              <a:solidFill>
                <a:prstClr val="black"/>
              </a:solidFill>
              <a:cs typeface="Arial" panose="020B0604020202020204" pitchFamily="34" charset="0"/>
            </a:endParaRPr>
          </a:p>
        </p:txBody>
      </p:sp>
      <p:graphicFrame>
        <p:nvGraphicFramePr>
          <p:cNvPr id="10" name="Object 5"/>
          <p:cNvGraphicFramePr>
            <a:graphicFrameLocks noChangeAspect="1"/>
          </p:cNvGraphicFramePr>
          <p:nvPr>
            <p:extLst>
              <p:ext uri="{D42A27DB-BD31-4B8C-83A1-F6EECF244321}">
                <p14:modId xmlns:p14="http://schemas.microsoft.com/office/powerpoint/2010/main" val="2408327255"/>
              </p:ext>
            </p:extLst>
          </p:nvPr>
        </p:nvGraphicFramePr>
        <p:xfrm>
          <a:off x="838200" y="3008312"/>
          <a:ext cx="8107363" cy="941388"/>
        </p:xfrm>
        <a:graphic>
          <a:graphicData uri="http://schemas.openxmlformats.org/presentationml/2006/ole">
            <mc:AlternateContent xmlns:mc="http://schemas.openxmlformats.org/markup-compatibility/2006">
              <mc:Choice xmlns:v="urn:schemas-microsoft-com:vml" Requires="v">
                <p:oleObj spid="_x0000_s48171" name="Equation" r:id="rId6" imgW="4267080" imgH="495000" progId="Equation.DSMT4">
                  <p:embed/>
                </p:oleObj>
              </mc:Choice>
              <mc:Fallback>
                <p:oleObj name="Equation" r:id="rId6" imgW="4267080" imgH="495000" progId="Equation.DSMT4">
                  <p:embed/>
                  <p:pic>
                    <p:nvPicPr>
                      <p:cNvPr id="0" name="Object 14"/>
                      <p:cNvPicPr>
                        <a:picLocks noChangeAspect="1" noChangeArrowheads="1"/>
                      </p:cNvPicPr>
                      <p:nvPr/>
                    </p:nvPicPr>
                    <p:blipFill>
                      <a:blip r:embed="rId7"/>
                      <a:srcRect/>
                      <a:stretch>
                        <a:fillRect/>
                      </a:stretch>
                    </p:blipFill>
                    <p:spPr bwMode="auto">
                      <a:xfrm>
                        <a:off x="838200" y="3008312"/>
                        <a:ext cx="810736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8"/>
          </p:nvPr>
        </p:nvSpPr>
        <p:spPr>
          <a:xfrm>
            <a:off x="457200" y="4064000"/>
            <a:ext cx="8503920" cy="508000"/>
          </a:xfrm>
        </p:spPr>
        <p:txBody>
          <a:bodyPr/>
          <a:lstStyle/>
          <a:p>
            <a:r>
              <a:rPr lang="en-US" altLang="en-US" dirty="0">
                <a:solidFill>
                  <a:prstClr val="black"/>
                </a:solidFill>
              </a:rPr>
              <a:t>Observed rate law:</a:t>
            </a:r>
            <a:endParaRPr lang="en-US" dirty="0"/>
          </a:p>
        </p:txBody>
      </p:sp>
      <p:graphicFrame>
        <p:nvGraphicFramePr>
          <p:cNvPr id="11" name="Object 7"/>
          <p:cNvGraphicFramePr>
            <a:graphicFrameLocks noChangeAspect="1"/>
          </p:cNvGraphicFramePr>
          <p:nvPr>
            <p:extLst>
              <p:ext uri="{D42A27DB-BD31-4B8C-83A1-F6EECF244321}">
                <p14:modId xmlns:p14="http://schemas.microsoft.com/office/powerpoint/2010/main" val="3815386314"/>
              </p:ext>
            </p:extLst>
          </p:nvPr>
        </p:nvGraphicFramePr>
        <p:xfrm>
          <a:off x="3327400" y="4025900"/>
          <a:ext cx="1930400" cy="558800"/>
        </p:xfrm>
        <a:graphic>
          <a:graphicData uri="http://schemas.openxmlformats.org/presentationml/2006/ole">
            <mc:AlternateContent xmlns:mc="http://schemas.openxmlformats.org/markup-compatibility/2006">
              <mc:Choice xmlns:v="urn:schemas-microsoft-com:vml" Requires="v">
                <p:oleObj spid="_x0000_s48172" name="Equation" r:id="rId8" imgW="965160" imgH="279360" progId="Equation.DSMT4">
                  <p:embed/>
                </p:oleObj>
              </mc:Choice>
              <mc:Fallback>
                <p:oleObj name="Equation" r:id="rId8" imgW="965160" imgH="27936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7400" y="4025900"/>
                        <a:ext cx="1930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8"/>
          <p:cNvSpPr>
            <a:spLocks noGrp="1"/>
          </p:cNvSpPr>
          <p:nvPr>
            <p:ph idx="19"/>
          </p:nvPr>
        </p:nvSpPr>
        <p:spPr>
          <a:xfrm>
            <a:off x="457200" y="4610100"/>
            <a:ext cx="8503920" cy="800100"/>
          </a:xfrm>
        </p:spPr>
        <p:txBody>
          <a:bodyPr/>
          <a:lstStyle/>
          <a:p>
            <a:pPr lvl="0"/>
            <a:r>
              <a:rPr lang="en-US" altLang="en-US" b="1" dirty="0">
                <a:solidFill>
                  <a:prstClr val="black"/>
                </a:solidFill>
              </a:rPr>
              <a:t>The rate law for the rate-determining step becomes the rate law for the overall reaction</a:t>
            </a:r>
            <a:r>
              <a:rPr lang="en-US" altLang="en-US" b="1" dirty="0" smtClean="0">
                <a:solidFill>
                  <a:prstClr val="black"/>
                </a:solidFill>
              </a:rPr>
              <a:t>.</a:t>
            </a:r>
            <a:endParaRPr lang="en-US" altLang="en-US" b="1" dirty="0">
              <a:solidFill>
                <a:prstClr val="black"/>
              </a:solidFill>
            </a:endParaRPr>
          </a:p>
        </p:txBody>
      </p:sp>
    </p:spTree>
    <p:extLst>
      <p:ext uri="{BB962C8B-B14F-4D97-AF65-F5344CB8AC3E}">
        <p14:creationId xmlns:p14="http://schemas.microsoft.com/office/powerpoint/2010/main" val="403113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ltLang="en-US" b="1" dirty="0">
                <a:cs typeface="Arial" panose="020B0604020202020204" pitchFamily="34" charset="0"/>
              </a:rPr>
              <a:t>Three Types of Reaction Rates for the Reaction of O</a:t>
            </a:r>
            <a:r>
              <a:rPr lang="en-US" altLang="en-US" b="1" baseline="-25000" dirty="0">
                <a:cs typeface="Arial" panose="020B0604020202020204" pitchFamily="34" charset="0"/>
              </a:rPr>
              <a:t>3</a:t>
            </a:r>
            <a:r>
              <a:rPr lang="en-US" altLang="en-US" b="1" dirty="0">
                <a:cs typeface="Arial" panose="020B0604020202020204" pitchFamily="34" charset="0"/>
              </a:rPr>
              <a:t> and C</a:t>
            </a:r>
            <a:r>
              <a:rPr lang="en-US" altLang="en-US" b="1" baseline="-25000" dirty="0">
                <a:cs typeface="Arial" panose="020B0604020202020204" pitchFamily="34" charset="0"/>
              </a:rPr>
              <a:t>2</a:t>
            </a:r>
            <a:r>
              <a:rPr lang="en-US" altLang="en-US" b="1" dirty="0">
                <a:cs typeface="Arial" panose="020B0604020202020204" pitchFamily="34" charset="0"/>
              </a:rPr>
              <a:t>H</a:t>
            </a:r>
            <a:r>
              <a:rPr lang="en-US" altLang="en-US" b="1" baseline="-25000" dirty="0">
                <a:cs typeface="Arial" panose="020B0604020202020204" pitchFamily="34" charset="0"/>
              </a:rPr>
              <a:t>4</a:t>
            </a:r>
            <a:r>
              <a:rPr lang="en-US" altLang="en-US" b="1" dirty="0">
                <a:cs typeface="Arial" panose="020B0604020202020204" pitchFamily="34" charset="0"/>
              </a:rPr>
              <a:t/>
            </a:r>
            <a:br>
              <a:rPr lang="en-US" altLang="en-US" b="1" dirty="0">
                <a:cs typeface="Arial" panose="020B0604020202020204" pitchFamily="34" charset="0"/>
              </a:rPr>
            </a:b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881988952"/>
              </p:ext>
            </p:extLst>
          </p:nvPr>
        </p:nvGraphicFramePr>
        <p:xfrm>
          <a:off x="1930400" y="1447800"/>
          <a:ext cx="5283200" cy="508000"/>
        </p:xfrm>
        <a:graphic>
          <a:graphicData uri="http://schemas.openxmlformats.org/presentationml/2006/ole">
            <mc:AlternateContent xmlns:mc="http://schemas.openxmlformats.org/markup-compatibility/2006">
              <mc:Choice xmlns:v="urn:schemas-microsoft-com:vml" Requires="v">
                <p:oleObj spid="_x0000_s2107" name="Equation" r:id="rId4" imgW="2641320" imgH="253800" progId="Equation.DSMT4">
                  <p:embed/>
                </p:oleObj>
              </mc:Choice>
              <mc:Fallback>
                <p:oleObj name="Equation" r:id="rId4" imgW="2641320" imgH="253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1447800"/>
                        <a:ext cx="5283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3" descr="When we start with a known [O3] in a closed vessel at 30C (303 K) and measure [O3] at 10.0-s intervals during the first minute after adding C2H4, we obtain the conventration vs time data. These data points result in a curved line, which means that the rate is changing over time (a straight line would mean that the rate was constant). The rate decreases during the course of the reaction because we are plotting reactant concentration vs. time: as O3 molecules react, fewer are present to collide with C2H4 molecules, and the rate, the change in [O3] over time, therefore decreas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5475" y="2050352"/>
            <a:ext cx="5051691" cy="420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4"/>
          <p:cNvSpPr>
            <a:spLocks noGrp="1"/>
          </p:cNvSpPr>
          <p:nvPr>
            <p:ph idx="1"/>
          </p:nvPr>
        </p:nvSpPr>
        <p:spPr>
          <a:xfrm>
            <a:off x="457200" y="6248400"/>
            <a:ext cx="8229600" cy="457200"/>
          </a:xfrm>
        </p:spPr>
        <p:txBody>
          <a:bodyPr/>
          <a:lstStyle/>
          <a:p>
            <a:pPr marL="0" indent="0">
              <a:buNone/>
            </a:pPr>
            <a:r>
              <a:rPr lang="en-US" b="1" dirty="0" smtClean="0"/>
              <a:t>Figure </a:t>
            </a:r>
            <a:r>
              <a:rPr lang="en-US" b="1" dirty="0"/>
              <a:t>16.5</a:t>
            </a:r>
          </a:p>
        </p:txBody>
      </p:sp>
      <p:graphicFrame>
        <p:nvGraphicFramePr>
          <p:cNvPr id="8" name="Table 5"/>
          <p:cNvGraphicFramePr>
            <a:graphicFrameLocks noGrp="1"/>
          </p:cNvGraphicFramePr>
          <p:nvPr>
            <p:extLst>
              <p:ext uri="{D42A27DB-BD31-4B8C-83A1-F6EECF244321}">
                <p14:modId xmlns:p14="http://schemas.microsoft.com/office/powerpoint/2010/main" val="878138134"/>
              </p:ext>
            </p:extLst>
          </p:nvPr>
        </p:nvGraphicFramePr>
        <p:xfrm>
          <a:off x="5867400" y="2362200"/>
          <a:ext cx="3124200" cy="3276603"/>
        </p:xfrm>
        <a:graphic>
          <a:graphicData uri="http://schemas.openxmlformats.org/drawingml/2006/table">
            <a:tbl>
              <a:tblPr firstRow="1" bandRow="1">
                <a:tableStyleId>{5940675A-B579-460E-94D1-54222C63F5DA}</a:tableStyleId>
              </a:tblPr>
              <a:tblGrid>
                <a:gridCol w="1041400">
                  <a:extLst>
                    <a:ext uri="{9D8B030D-6E8A-4147-A177-3AD203B41FA5}">
                      <a16:colId xmlns:a16="http://schemas.microsoft.com/office/drawing/2014/main" xmlns="" val="951888539"/>
                    </a:ext>
                  </a:extLst>
                </a:gridCol>
                <a:gridCol w="2082800">
                  <a:extLst>
                    <a:ext uri="{9D8B030D-6E8A-4147-A177-3AD203B41FA5}">
                      <a16:colId xmlns:a16="http://schemas.microsoft.com/office/drawing/2014/main" xmlns="" val="3185885396"/>
                    </a:ext>
                  </a:extLst>
                </a:gridCol>
              </a:tblGrid>
              <a:tr h="655320">
                <a:tc>
                  <a:txBody>
                    <a:bodyPr/>
                    <a:lstStyle/>
                    <a:p>
                      <a:pPr algn="ctr"/>
                      <a:r>
                        <a:rPr lang="en-US" b="1" dirty="0"/>
                        <a:t>Time</a:t>
                      </a:r>
                      <a:r>
                        <a:rPr lang="en-US" b="1" baseline="0" dirty="0"/>
                        <a:t> (s)</a:t>
                      </a:r>
                      <a:endParaRPr lang="en-US" b="1" dirty="0"/>
                    </a:p>
                  </a:txBody>
                  <a:tcPr/>
                </a:tc>
                <a:tc>
                  <a:txBody>
                    <a:bodyPr/>
                    <a:lstStyle/>
                    <a:p>
                      <a:pPr algn="ctr"/>
                      <a:r>
                        <a:rPr lang="en-US" b="1" dirty="0"/>
                        <a:t>Concentration of O</a:t>
                      </a:r>
                      <a:r>
                        <a:rPr lang="en-US" b="1" baseline="-25000" dirty="0"/>
                        <a:t>3</a:t>
                      </a:r>
                      <a:r>
                        <a:rPr lang="en-US" b="1" baseline="0" dirty="0"/>
                        <a:t> (</a:t>
                      </a:r>
                      <a:r>
                        <a:rPr lang="en-US" b="1" baseline="0" dirty="0" err="1"/>
                        <a:t>mol</a:t>
                      </a:r>
                      <a:r>
                        <a:rPr lang="en-US" b="1" baseline="0" dirty="0"/>
                        <a:t>/L)</a:t>
                      </a:r>
                      <a:endParaRPr lang="en-US" b="1" dirty="0"/>
                    </a:p>
                  </a:txBody>
                  <a:tcPr/>
                </a:tc>
                <a:extLst>
                  <a:ext uri="{0D108BD9-81ED-4DB2-BD59-A6C34878D82A}">
                    <a16:rowId xmlns:a16="http://schemas.microsoft.com/office/drawing/2014/main" xmlns="" val="1104599690"/>
                  </a:ext>
                </a:extLst>
              </a:tr>
              <a:tr h="374469">
                <a:tc>
                  <a:txBody>
                    <a:bodyPr/>
                    <a:lstStyle/>
                    <a:p>
                      <a:pPr algn="ctr"/>
                      <a:r>
                        <a:rPr lang="en-US" dirty="0"/>
                        <a:t>0.0</a:t>
                      </a:r>
                    </a:p>
                  </a:txBody>
                  <a:tcPr/>
                </a:tc>
                <a:tc>
                  <a:txBody>
                    <a:bodyPr/>
                    <a:lstStyle/>
                    <a:p>
                      <a:pPr algn="ctr"/>
                      <a:r>
                        <a:rPr lang="en-US" dirty="0"/>
                        <a:t>3.20x10</a:t>
                      </a:r>
                      <a:r>
                        <a:rPr lang="en-US" baseline="30000" dirty="0"/>
                        <a:t>-5</a:t>
                      </a:r>
                      <a:endParaRPr lang="en-US" dirty="0"/>
                    </a:p>
                  </a:txBody>
                  <a:tcPr/>
                </a:tc>
                <a:extLst>
                  <a:ext uri="{0D108BD9-81ED-4DB2-BD59-A6C34878D82A}">
                    <a16:rowId xmlns:a16="http://schemas.microsoft.com/office/drawing/2014/main" xmlns="" val="1137430196"/>
                  </a:ext>
                </a:extLst>
              </a:tr>
              <a:tr h="374469">
                <a:tc>
                  <a:txBody>
                    <a:bodyPr/>
                    <a:lstStyle/>
                    <a:p>
                      <a:pPr algn="ctr"/>
                      <a:r>
                        <a:rPr lang="en-US" dirty="0"/>
                        <a:t>10.0</a:t>
                      </a:r>
                    </a:p>
                  </a:txBody>
                  <a:tcPr/>
                </a:tc>
                <a:tc>
                  <a:txBody>
                    <a:bodyPr/>
                    <a:lstStyle/>
                    <a:p>
                      <a:pPr algn="ctr"/>
                      <a:r>
                        <a:rPr lang="en-US" dirty="0"/>
                        <a:t>2.42x10</a:t>
                      </a:r>
                      <a:r>
                        <a:rPr lang="en-US" baseline="30000" dirty="0"/>
                        <a:t>-5</a:t>
                      </a:r>
                      <a:endParaRPr lang="en-US" dirty="0"/>
                    </a:p>
                  </a:txBody>
                  <a:tcPr/>
                </a:tc>
                <a:extLst>
                  <a:ext uri="{0D108BD9-81ED-4DB2-BD59-A6C34878D82A}">
                    <a16:rowId xmlns:a16="http://schemas.microsoft.com/office/drawing/2014/main" xmlns="" val="663905871"/>
                  </a:ext>
                </a:extLst>
              </a:tr>
              <a:tr h="374469">
                <a:tc>
                  <a:txBody>
                    <a:bodyPr/>
                    <a:lstStyle/>
                    <a:p>
                      <a:pPr algn="ctr"/>
                      <a:r>
                        <a:rPr lang="en-US" dirty="0"/>
                        <a:t>20.0</a:t>
                      </a:r>
                    </a:p>
                  </a:txBody>
                  <a:tcPr/>
                </a:tc>
                <a:tc>
                  <a:txBody>
                    <a:bodyPr/>
                    <a:lstStyle/>
                    <a:p>
                      <a:pPr algn="ctr"/>
                      <a:r>
                        <a:rPr lang="en-US" dirty="0"/>
                        <a:t>1.95x10</a:t>
                      </a:r>
                      <a:r>
                        <a:rPr lang="en-US" baseline="30000" dirty="0"/>
                        <a:t>-5</a:t>
                      </a:r>
                      <a:endParaRPr lang="en-US" dirty="0"/>
                    </a:p>
                  </a:txBody>
                  <a:tcPr/>
                </a:tc>
                <a:extLst>
                  <a:ext uri="{0D108BD9-81ED-4DB2-BD59-A6C34878D82A}">
                    <a16:rowId xmlns:a16="http://schemas.microsoft.com/office/drawing/2014/main" xmlns="" val="3939720793"/>
                  </a:ext>
                </a:extLst>
              </a:tr>
              <a:tr h="374469">
                <a:tc>
                  <a:txBody>
                    <a:bodyPr/>
                    <a:lstStyle/>
                    <a:p>
                      <a:pPr algn="ctr"/>
                      <a:r>
                        <a:rPr lang="en-US" dirty="0"/>
                        <a:t>30.0</a:t>
                      </a:r>
                    </a:p>
                  </a:txBody>
                  <a:tcPr/>
                </a:tc>
                <a:tc>
                  <a:txBody>
                    <a:bodyPr/>
                    <a:lstStyle/>
                    <a:p>
                      <a:pPr algn="ctr"/>
                      <a:r>
                        <a:rPr lang="en-US" dirty="0"/>
                        <a:t>1.63x10</a:t>
                      </a:r>
                      <a:r>
                        <a:rPr lang="en-US" baseline="30000" dirty="0"/>
                        <a:t>-5</a:t>
                      </a:r>
                      <a:endParaRPr lang="en-US" dirty="0"/>
                    </a:p>
                  </a:txBody>
                  <a:tcPr/>
                </a:tc>
                <a:extLst>
                  <a:ext uri="{0D108BD9-81ED-4DB2-BD59-A6C34878D82A}">
                    <a16:rowId xmlns:a16="http://schemas.microsoft.com/office/drawing/2014/main" xmlns="" val="1639862157"/>
                  </a:ext>
                </a:extLst>
              </a:tr>
              <a:tr h="374469">
                <a:tc>
                  <a:txBody>
                    <a:bodyPr/>
                    <a:lstStyle/>
                    <a:p>
                      <a:pPr algn="ctr"/>
                      <a:r>
                        <a:rPr lang="en-US" dirty="0"/>
                        <a:t>40.0</a:t>
                      </a:r>
                    </a:p>
                  </a:txBody>
                  <a:tcPr/>
                </a:tc>
                <a:tc>
                  <a:txBody>
                    <a:bodyPr/>
                    <a:lstStyle/>
                    <a:p>
                      <a:pPr algn="ctr"/>
                      <a:r>
                        <a:rPr lang="en-US" dirty="0"/>
                        <a:t>1.40x10</a:t>
                      </a:r>
                      <a:r>
                        <a:rPr lang="en-US" baseline="30000" dirty="0"/>
                        <a:t>-5</a:t>
                      </a:r>
                      <a:endParaRPr lang="en-US" dirty="0"/>
                    </a:p>
                  </a:txBody>
                  <a:tcPr/>
                </a:tc>
                <a:extLst>
                  <a:ext uri="{0D108BD9-81ED-4DB2-BD59-A6C34878D82A}">
                    <a16:rowId xmlns:a16="http://schemas.microsoft.com/office/drawing/2014/main" xmlns="" val="2982493163"/>
                  </a:ext>
                </a:extLst>
              </a:tr>
              <a:tr h="374469">
                <a:tc>
                  <a:txBody>
                    <a:bodyPr/>
                    <a:lstStyle/>
                    <a:p>
                      <a:pPr algn="ctr"/>
                      <a:r>
                        <a:rPr lang="en-US" dirty="0"/>
                        <a:t>50.0</a:t>
                      </a:r>
                    </a:p>
                  </a:txBody>
                  <a:tcPr/>
                </a:tc>
                <a:tc>
                  <a:txBody>
                    <a:bodyPr/>
                    <a:lstStyle/>
                    <a:p>
                      <a:pPr algn="ctr"/>
                      <a:r>
                        <a:rPr lang="en-US" dirty="0"/>
                        <a:t>1.23x10</a:t>
                      </a:r>
                      <a:r>
                        <a:rPr lang="en-US" baseline="30000" dirty="0"/>
                        <a:t>-5</a:t>
                      </a:r>
                      <a:endParaRPr lang="en-US" dirty="0"/>
                    </a:p>
                  </a:txBody>
                  <a:tcPr/>
                </a:tc>
                <a:extLst>
                  <a:ext uri="{0D108BD9-81ED-4DB2-BD59-A6C34878D82A}">
                    <a16:rowId xmlns:a16="http://schemas.microsoft.com/office/drawing/2014/main" xmlns="" val="4169378915"/>
                  </a:ext>
                </a:extLst>
              </a:tr>
              <a:tr h="374469">
                <a:tc>
                  <a:txBody>
                    <a:bodyPr/>
                    <a:lstStyle/>
                    <a:p>
                      <a:pPr algn="ctr"/>
                      <a:r>
                        <a:rPr lang="en-US" dirty="0"/>
                        <a:t>60.0</a:t>
                      </a:r>
                    </a:p>
                  </a:txBody>
                  <a:tcPr/>
                </a:tc>
                <a:tc>
                  <a:txBody>
                    <a:bodyPr/>
                    <a:lstStyle/>
                    <a:p>
                      <a:pPr algn="ctr"/>
                      <a:r>
                        <a:rPr lang="en-US" dirty="0"/>
                        <a:t>1.10x10</a:t>
                      </a:r>
                      <a:r>
                        <a:rPr lang="en-US" baseline="30000" dirty="0"/>
                        <a:t>-5</a:t>
                      </a:r>
                      <a:endParaRPr lang="en-US" dirty="0"/>
                    </a:p>
                  </a:txBody>
                  <a:tcPr/>
                </a:tc>
                <a:extLst>
                  <a:ext uri="{0D108BD9-81ED-4DB2-BD59-A6C34878D82A}">
                    <a16:rowId xmlns:a16="http://schemas.microsoft.com/office/drawing/2014/main" xmlns="" val="99707689"/>
                  </a:ext>
                </a:extLst>
              </a:tr>
            </a:tbl>
          </a:graphicData>
        </a:graphic>
      </p:graphicFrame>
    </p:spTree>
    <p:extLst>
      <p:ext uri="{BB962C8B-B14F-4D97-AF65-F5344CB8AC3E}">
        <p14:creationId xmlns:p14="http://schemas.microsoft.com/office/powerpoint/2010/main" val="35217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Correlating Mechanism with the Rate Law</a:t>
            </a:r>
            <a:br>
              <a:rPr lang="en-US" altLang="en-US" b="1" dirty="0"/>
            </a:br>
            <a:endParaRPr lang="en-US" dirty="0"/>
          </a:p>
        </p:txBody>
      </p:sp>
      <p:sp>
        <p:nvSpPr>
          <p:cNvPr id="3" name="Content Placeholder 2"/>
          <p:cNvSpPr>
            <a:spLocks noGrp="1"/>
          </p:cNvSpPr>
          <p:nvPr>
            <p:ph idx="1"/>
          </p:nvPr>
        </p:nvSpPr>
        <p:spPr/>
        <p:txBody>
          <a:bodyPr/>
          <a:lstStyle/>
          <a:p>
            <a:r>
              <a:rPr lang="en-US" altLang="en-US" dirty="0"/>
              <a:t>A valid mechanism must meet three criteria:</a:t>
            </a:r>
          </a:p>
          <a:p>
            <a:pPr lvl="1"/>
            <a:r>
              <a:rPr lang="en-US" altLang="en-US" dirty="0"/>
              <a:t>The elementary steps must add up to the overall balanced equation.</a:t>
            </a:r>
          </a:p>
          <a:p>
            <a:pPr lvl="1"/>
            <a:r>
              <a:rPr lang="en-US" altLang="en-US" dirty="0"/>
              <a:t>The elementary steps must be reasonable.</a:t>
            </a:r>
          </a:p>
          <a:p>
            <a:pPr lvl="1"/>
            <a:r>
              <a:rPr lang="en-US" altLang="en-US" dirty="0"/>
              <a:t>The mechanism must correlate with the </a:t>
            </a:r>
            <a:r>
              <a:rPr lang="en-US" altLang="en-US" b="1" i="1" dirty="0"/>
              <a:t>observed</a:t>
            </a:r>
            <a:r>
              <a:rPr lang="en-US" altLang="en-US" i="1" dirty="0"/>
              <a:t> rate law.</a:t>
            </a:r>
            <a:endParaRPr lang="en-US" altLang="en-US" dirty="0"/>
          </a:p>
          <a:p>
            <a:r>
              <a:rPr lang="en-US" altLang="en-US" dirty="0"/>
              <a:t>A mechanism is a </a:t>
            </a:r>
            <a:r>
              <a:rPr lang="en-US" altLang="en-US" b="1" i="1" dirty="0"/>
              <a:t>hypothesis</a:t>
            </a:r>
            <a:r>
              <a:rPr lang="en-US" altLang="en-US" dirty="0"/>
              <a:t> –we cannot </a:t>
            </a:r>
            <a:r>
              <a:rPr lang="en-US" altLang="en-US" b="1" i="1" dirty="0"/>
              <a:t>prove</a:t>
            </a:r>
            <a:r>
              <a:rPr lang="en-US" altLang="en-US" dirty="0"/>
              <a:t> it is correct, but if it is consistent with the data, and can be used to predict results accurately, it is a useful </a:t>
            </a:r>
            <a:r>
              <a:rPr lang="en-US" altLang="en-US" b="1" i="1" dirty="0"/>
              <a:t>model</a:t>
            </a:r>
            <a:r>
              <a:rPr lang="en-US" altLang="en-US" dirty="0"/>
              <a:t> for the reaction.</a:t>
            </a:r>
          </a:p>
          <a:p>
            <a:endParaRPr lang="en-US" dirty="0"/>
          </a:p>
        </p:txBody>
      </p:sp>
    </p:spTree>
    <p:extLst>
      <p:ext uri="{BB962C8B-B14F-4D97-AF65-F5344CB8AC3E}">
        <p14:creationId xmlns:p14="http://schemas.microsoft.com/office/powerpoint/2010/main" val="244885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Mechanisms with a Slow Initial Step</a:t>
            </a:r>
            <a:br>
              <a:rPr lang="en-US" altLang="en-US" b="1" dirty="0"/>
            </a:br>
            <a:endParaRPr lang="en-US" dirty="0"/>
          </a:p>
        </p:txBody>
      </p:sp>
      <p:sp>
        <p:nvSpPr>
          <p:cNvPr id="3" name="Content Placeholder 2"/>
          <p:cNvSpPr>
            <a:spLocks noGrp="1"/>
          </p:cNvSpPr>
          <p:nvPr>
            <p:ph idx="1"/>
          </p:nvPr>
        </p:nvSpPr>
        <p:spPr/>
        <p:txBody>
          <a:bodyPr/>
          <a:lstStyle/>
          <a:p>
            <a:r>
              <a:rPr lang="en-US" altLang="en-US" dirty="0"/>
              <a:t>The overall reaction 2NO</a:t>
            </a:r>
            <a:r>
              <a:rPr lang="en-US" altLang="en-US" baseline="-25000" dirty="0"/>
              <a:t>2</a:t>
            </a:r>
            <a:r>
              <a:rPr lang="en-US" altLang="en-US" dirty="0"/>
              <a:t>(</a:t>
            </a:r>
            <a:r>
              <a:rPr lang="en-US" altLang="en-US" i="1" dirty="0"/>
              <a:t>g</a:t>
            </a:r>
            <a:r>
              <a:rPr lang="en-US" altLang="en-US" dirty="0"/>
              <a:t>) + F</a:t>
            </a:r>
            <a:r>
              <a:rPr lang="en-US" altLang="en-US" baseline="-25000" dirty="0"/>
              <a:t>2</a:t>
            </a:r>
            <a:r>
              <a:rPr lang="en-US" altLang="en-US" dirty="0"/>
              <a:t>(</a:t>
            </a:r>
            <a:r>
              <a:rPr lang="en-US" altLang="en-US" i="1" dirty="0"/>
              <a:t>g</a:t>
            </a:r>
            <a:r>
              <a:rPr lang="en-US" altLang="en-US" dirty="0"/>
              <a:t>) </a:t>
            </a:r>
            <a:r>
              <a:rPr lang="en-US" altLang="en-US" dirty="0">
                <a:cs typeface="Arial" panose="020B0604020202020204" pitchFamily="34" charset="0"/>
              </a:rPr>
              <a:t>→2NO</a:t>
            </a:r>
            <a:r>
              <a:rPr lang="en-US" altLang="en-US" baseline="-25000" dirty="0">
                <a:cs typeface="Arial" panose="020B0604020202020204" pitchFamily="34" charset="0"/>
              </a:rPr>
              <a:t>2</a:t>
            </a:r>
            <a:r>
              <a:rPr lang="en-US" altLang="en-US" dirty="0">
                <a:cs typeface="Arial" panose="020B0604020202020204" pitchFamily="34" charset="0"/>
              </a:rPr>
              <a:t>F(</a:t>
            </a:r>
            <a:r>
              <a:rPr lang="en-US" altLang="en-US" i="1" dirty="0">
                <a:cs typeface="Arial" panose="020B0604020202020204" pitchFamily="34" charset="0"/>
              </a:rPr>
              <a:t>g</a:t>
            </a:r>
            <a:r>
              <a:rPr lang="en-US" altLang="en-US" dirty="0">
                <a:cs typeface="Arial" panose="020B0604020202020204" pitchFamily="34" charset="0"/>
              </a:rPr>
              <a:t>) has an experimental rate law Rate = </a:t>
            </a:r>
            <a:r>
              <a:rPr lang="en-US" altLang="en-US" i="1" dirty="0">
                <a:cs typeface="Arial" panose="020B0604020202020204" pitchFamily="34" charset="0"/>
              </a:rPr>
              <a:t>k</a:t>
            </a:r>
            <a:r>
              <a:rPr lang="en-US" altLang="en-US" dirty="0">
                <a:cs typeface="Arial" panose="020B0604020202020204" pitchFamily="34" charset="0"/>
              </a:rPr>
              <a:t>[NO</a:t>
            </a:r>
            <a:r>
              <a:rPr lang="en-US" altLang="en-US" baseline="-25000" dirty="0">
                <a:cs typeface="Arial" panose="020B0604020202020204" pitchFamily="34" charset="0"/>
              </a:rPr>
              <a:t>2</a:t>
            </a:r>
            <a:r>
              <a:rPr lang="en-US" altLang="en-US" dirty="0">
                <a:cs typeface="Arial" panose="020B0604020202020204" pitchFamily="34" charset="0"/>
              </a:rPr>
              <a:t>][F</a:t>
            </a:r>
            <a:r>
              <a:rPr lang="en-US" altLang="en-US" baseline="-25000" dirty="0">
                <a:cs typeface="Arial" panose="020B0604020202020204" pitchFamily="34" charset="0"/>
              </a:rPr>
              <a:t>2</a:t>
            </a:r>
            <a:r>
              <a:rPr lang="en-US" altLang="en-US" dirty="0">
                <a:cs typeface="Arial" panose="020B0604020202020204" pitchFamily="34" charset="0"/>
              </a:rPr>
              <a:t>].</a:t>
            </a:r>
          </a:p>
          <a:p>
            <a:r>
              <a:rPr lang="en-US" altLang="en-US" dirty="0"/>
              <a:t>The accepted mechanism </a:t>
            </a:r>
            <a:r>
              <a:rPr lang="en-US" altLang="en-US" dirty="0" smtClean="0"/>
              <a:t>is</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778643499"/>
              </p:ext>
            </p:extLst>
          </p:nvPr>
        </p:nvGraphicFramePr>
        <p:xfrm>
          <a:off x="990636" y="2436400"/>
          <a:ext cx="7658064" cy="891000"/>
        </p:xfrm>
        <a:graphic>
          <a:graphicData uri="http://schemas.openxmlformats.org/presentationml/2006/ole">
            <mc:AlternateContent xmlns:mc="http://schemas.openxmlformats.org/markup-compatibility/2006">
              <mc:Choice xmlns:v="urn:schemas-microsoft-com:vml" Requires="v">
                <p:oleObj spid="_x0000_s49188" name="Equation" r:id="rId4" imgW="4254480" imgH="495000" progId="Equation.DSMT4">
                  <p:embed/>
                </p:oleObj>
              </mc:Choice>
              <mc:Fallback>
                <p:oleObj name="Equation" r:id="rId4" imgW="4254480" imgH="495000" progId="Equation.DSMT4">
                  <p:embed/>
                  <p:pic>
                    <p:nvPicPr>
                      <p:cNvPr id="0" name="Object 5"/>
                      <p:cNvPicPr>
                        <a:picLocks noChangeAspect="1" noChangeArrowheads="1"/>
                      </p:cNvPicPr>
                      <p:nvPr/>
                    </p:nvPicPr>
                    <p:blipFill>
                      <a:blip r:embed="rId5"/>
                      <a:srcRect/>
                      <a:stretch>
                        <a:fillRect/>
                      </a:stretch>
                    </p:blipFill>
                    <p:spPr bwMode="auto">
                      <a:xfrm>
                        <a:off x="990636" y="2436400"/>
                        <a:ext cx="7658064" cy="8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310833054"/>
              </p:ext>
            </p:extLst>
          </p:nvPr>
        </p:nvGraphicFramePr>
        <p:xfrm>
          <a:off x="1371600" y="3429360"/>
          <a:ext cx="3634632" cy="456840"/>
        </p:xfrm>
        <a:graphic>
          <a:graphicData uri="http://schemas.openxmlformats.org/presentationml/2006/ole">
            <mc:AlternateContent xmlns:mc="http://schemas.openxmlformats.org/markup-compatibility/2006">
              <mc:Choice xmlns:v="urn:schemas-microsoft-com:vml" Requires="v">
                <p:oleObj spid="_x0000_s49189" name="Equation" r:id="rId6" imgW="2019240" imgH="253800" progId="Equation.DSMT4">
                  <p:embed/>
                </p:oleObj>
              </mc:Choice>
              <mc:Fallback>
                <p:oleObj name="Equation" r:id="rId6" imgW="2019240" imgH="2538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429360"/>
                        <a:ext cx="3634632" cy="4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idx="17"/>
          </p:nvPr>
        </p:nvSpPr>
        <p:spPr>
          <a:xfrm>
            <a:off x="457200" y="3850640"/>
            <a:ext cx="8229600" cy="1026160"/>
          </a:xfrm>
        </p:spPr>
        <p:txBody>
          <a:bodyPr/>
          <a:lstStyle/>
          <a:p>
            <a:pPr lvl="0"/>
            <a:r>
              <a:rPr lang="en-US" altLang="en-US" dirty="0">
                <a:solidFill>
                  <a:prstClr val="black"/>
                </a:solidFill>
              </a:rPr>
              <a:t>The elementary steps sum to the overall balanced equation.</a:t>
            </a:r>
          </a:p>
          <a:p>
            <a:pPr lvl="0"/>
            <a:r>
              <a:rPr lang="en-US" altLang="en-US" dirty="0">
                <a:solidFill>
                  <a:prstClr val="black"/>
                </a:solidFill>
              </a:rPr>
              <a:t>Both steps are bimolecular and are therefore reasonable</a:t>
            </a:r>
            <a:r>
              <a:rPr lang="en-US" altLang="en-US" dirty="0" smtClean="0">
                <a:solidFill>
                  <a:prstClr val="black"/>
                </a:solidFill>
              </a:rPr>
              <a:t>.</a:t>
            </a:r>
            <a:endParaRPr lang="en-US" altLang="en-US" dirty="0">
              <a:solidFill>
                <a:prstClr val="black"/>
              </a:solidFill>
            </a:endParaRPr>
          </a:p>
        </p:txBody>
      </p:sp>
      <p:graphicFrame>
        <p:nvGraphicFramePr>
          <p:cNvPr id="11" name="Object 6"/>
          <p:cNvGraphicFramePr>
            <a:graphicFrameLocks noChangeAspect="1"/>
          </p:cNvGraphicFramePr>
          <p:nvPr>
            <p:extLst>
              <p:ext uri="{D42A27DB-BD31-4B8C-83A1-F6EECF244321}">
                <p14:modId xmlns:p14="http://schemas.microsoft.com/office/powerpoint/2010/main" val="782047949"/>
              </p:ext>
            </p:extLst>
          </p:nvPr>
        </p:nvGraphicFramePr>
        <p:xfrm>
          <a:off x="1287816" y="4914900"/>
          <a:ext cx="5189184" cy="456840"/>
        </p:xfrm>
        <a:graphic>
          <a:graphicData uri="http://schemas.openxmlformats.org/presentationml/2006/ole">
            <mc:AlternateContent xmlns:mc="http://schemas.openxmlformats.org/markup-compatibility/2006">
              <mc:Choice xmlns:v="urn:schemas-microsoft-com:vml" Requires="v">
                <p:oleObj spid="_x0000_s49190" name="Equation" r:id="rId8" imgW="2882880" imgH="253800" progId="Equation.DSMT4">
                  <p:embed/>
                </p:oleObj>
              </mc:Choice>
              <mc:Fallback>
                <p:oleObj name="Equation" r:id="rId8" imgW="2882880" imgH="2538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816" y="4914900"/>
                        <a:ext cx="5189184" cy="4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7"/>
          <p:cNvSpPr>
            <a:spLocks noGrp="1"/>
          </p:cNvSpPr>
          <p:nvPr>
            <p:ph idx="18"/>
          </p:nvPr>
        </p:nvSpPr>
        <p:spPr>
          <a:xfrm>
            <a:off x="457200" y="5400040"/>
            <a:ext cx="8229600" cy="1280160"/>
          </a:xfrm>
        </p:spPr>
        <p:txBody>
          <a:bodyPr/>
          <a:lstStyle/>
          <a:p>
            <a:pPr lvl="0"/>
            <a:r>
              <a:rPr lang="en-US" altLang="en-US" dirty="0">
                <a:solidFill>
                  <a:prstClr val="black"/>
                </a:solidFill>
              </a:rPr>
              <a:t>Step 1 is the slow step, and rate</a:t>
            </a:r>
            <a:r>
              <a:rPr lang="en-US" altLang="en-US" baseline="-25000" dirty="0">
                <a:solidFill>
                  <a:prstClr val="black"/>
                </a:solidFill>
              </a:rPr>
              <a:t>1</a:t>
            </a:r>
            <a:r>
              <a:rPr lang="en-US" altLang="en-US" dirty="0">
                <a:solidFill>
                  <a:prstClr val="black"/>
                </a:solidFill>
              </a:rPr>
              <a:t> correlates with the </a:t>
            </a:r>
            <a:r>
              <a:rPr lang="en-US" altLang="en-US" b="1" i="1" dirty="0">
                <a:solidFill>
                  <a:prstClr val="black"/>
                </a:solidFill>
              </a:rPr>
              <a:t>observed</a:t>
            </a:r>
            <a:r>
              <a:rPr lang="en-US" altLang="en-US" dirty="0">
                <a:solidFill>
                  <a:prstClr val="black"/>
                </a:solidFill>
              </a:rPr>
              <a:t> rate law.</a:t>
            </a:r>
          </a:p>
          <a:p>
            <a:pPr lvl="0"/>
            <a:r>
              <a:rPr lang="en-US" altLang="en-US" dirty="0">
                <a:solidFill>
                  <a:prstClr val="black"/>
                </a:solidFill>
              </a:rPr>
              <a:t>The mechanism is therefore reasonable</a:t>
            </a:r>
            <a:r>
              <a:rPr lang="en-US" altLang="en-US" dirty="0" smtClean="0">
                <a:solidFill>
                  <a:prstClr val="black"/>
                </a:solidFill>
              </a:rPr>
              <a:t>.</a:t>
            </a:r>
            <a:endParaRPr lang="en-US" altLang="en-US" dirty="0">
              <a:solidFill>
                <a:prstClr val="black"/>
              </a:solidFill>
            </a:endParaRPr>
          </a:p>
        </p:txBody>
      </p:sp>
    </p:spTree>
    <p:extLst>
      <p:ext uri="{BB962C8B-B14F-4D97-AF65-F5344CB8AC3E}">
        <p14:creationId xmlns:p14="http://schemas.microsoft.com/office/powerpoint/2010/main" val="69025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Mechanisms with a Fast Initial Step</a:t>
            </a:r>
            <a:br>
              <a:rPr lang="en-US" altLang="en-US" b="1" dirty="0"/>
            </a:br>
            <a:endParaRPr lang="en-US" dirty="0"/>
          </a:p>
        </p:txBody>
      </p:sp>
      <p:sp>
        <p:nvSpPr>
          <p:cNvPr id="3" name="Content Placeholder 2"/>
          <p:cNvSpPr>
            <a:spLocks noGrp="1"/>
          </p:cNvSpPr>
          <p:nvPr>
            <p:ph idx="1"/>
          </p:nvPr>
        </p:nvSpPr>
        <p:spPr/>
        <p:txBody>
          <a:bodyPr/>
          <a:lstStyle/>
          <a:p>
            <a:r>
              <a:rPr lang="en-US" altLang="en-US" dirty="0"/>
              <a:t>The overall reaction 2NO</a:t>
            </a:r>
            <a:r>
              <a:rPr lang="en-US" altLang="en-US" baseline="-25000" dirty="0"/>
              <a:t> </a:t>
            </a:r>
            <a:r>
              <a:rPr lang="en-US" altLang="en-US" dirty="0"/>
              <a:t>(</a:t>
            </a:r>
            <a:r>
              <a:rPr lang="en-US" altLang="en-US" i="1" dirty="0"/>
              <a:t>g</a:t>
            </a:r>
            <a:r>
              <a:rPr lang="en-US" altLang="en-US" dirty="0"/>
              <a:t>) + O</a:t>
            </a:r>
            <a:r>
              <a:rPr lang="en-US" altLang="en-US" baseline="-25000" dirty="0"/>
              <a:t>2</a:t>
            </a:r>
            <a:r>
              <a:rPr lang="en-US" altLang="en-US" dirty="0"/>
              <a:t>(</a:t>
            </a:r>
            <a:r>
              <a:rPr lang="en-US" altLang="en-US" i="1" dirty="0"/>
              <a:t>g</a:t>
            </a:r>
            <a:r>
              <a:rPr lang="en-US" altLang="en-US" dirty="0"/>
              <a:t>) </a:t>
            </a:r>
            <a:r>
              <a:rPr lang="en-US" altLang="en-US" dirty="0">
                <a:cs typeface="Arial" panose="020B0604020202020204" pitchFamily="34" charset="0"/>
              </a:rPr>
              <a:t>→2NO</a:t>
            </a:r>
            <a:r>
              <a:rPr lang="en-US" altLang="en-US" baseline="-25000" dirty="0">
                <a:cs typeface="Arial" panose="020B0604020202020204" pitchFamily="34" charset="0"/>
              </a:rPr>
              <a:t>2</a:t>
            </a:r>
            <a:r>
              <a:rPr lang="en-US" altLang="en-US" dirty="0">
                <a:cs typeface="Arial" panose="020B0604020202020204" pitchFamily="34" charset="0"/>
              </a:rPr>
              <a:t>(</a:t>
            </a:r>
            <a:r>
              <a:rPr lang="en-US" altLang="en-US" i="1" dirty="0">
                <a:cs typeface="Arial" panose="020B0604020202020204" pitchFamily="34" charset="0"/>
              </a:rPr>
              <a:t>g</a:t>
            </a:r>
            <a:r>
              <a:rPr lang="en-US" altLang="en-US" dirty="0">
                <a:cs typeface="Arial" panose="020B0604020202020204" pitchFamily="34" charset="0"/>
              </a:rPr>
              <a:t>) has an experimental rate law Rate = </a:t>
            </a:r>
            <a:r>
              <a:rPr lang="en-US" altLang="en-US" i="1" dirty="0">
                <a:cs typeface="Arial" panose="020B0604020202020204" pitchFamily="34" charset="0"/>
              </a:rPr>
              <a:t>k</a:t>
            </a:r>
            <a:r>
              <a:rPr lang="en-US" altLang="en-US" dirty="0">
                <a:cs typeface="Arial" panose="020B0604020202020204" pitchFamily="34" charset="0"/>
              </a:rPr>
              <a:t>[NO]</a:t>
            </a:r>
            <a:r>
              <a:rPr lang="en-US" altLang="en-US" baseline="30000" dirty="0">
                <a:cs typeface="Arial" panose="020B0604020202020204" pitchFamily="34" charset="0"/>
              </a:rPr>
              <a:t>2</a:t>
            </a:r>
            <a:r>
              <a:rPr lang="en-US" altLang="en-US" dirty="0">
                <a:cs typeface="Arial" panose="020B0604020202020204" pitchFamily="34" charset="0"/>
              </a:rPr>
              <a:t>[O</a:t>
            </a:r>
            <a:r>
              <a:rPr lang="en-US" altLang="en-US" baseline="-25000" dirty="0">
                <a:cs typeface="Arial" panose="020B0604020202020204" pitchFamily="34" charset="0"/>
              </a:rPr>
              <a:t>2</a:t>
            </a:r>
            <a:r>
              <a:rPr lang="en-US" altLang="en-US" dirty="0">
                <a:cs typeface="Arial" panose="020B0604020202020204" pitchFamily="34" charset="0"/>
              </a:rPr>
              <a:t>]. </a:t>
            </a:r>
            <a:r>
              <a:rPr lang="en-US" altLang="en-US" dirty="0"/>
              <a:t>A proposed mechanism is</a:t>
            </a:r>
            <a:r>
              <a:rPr lang="en-US" altLang="en-US" dirty="0" smtClean="0"/>
              <a:t>:</a:t>
            </a:r>
            <a:endParaRPr lang="en-US" alt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4239448984"/>
              </p:ext>
            </p:extLst>
          </p:nvPr>
        </p:nvGraphicFramePr>
        <p:xfrm>
          <a:off x="1012825" y="2286000"/>
          <a:ext cx="6835775" cy="890588"/>
        </p:xfrm>
        <a:graphic>
          <a:graphicData uri="http://schemas.openxmlformats.org/presentationml/2006/ole">
            <mc:AlternateContent xmlns:mc="http://schemas.openxmlformats.org/markup-compatibility/2006">
              <mc:Choice xmlns:v="urn:schemas-microsoft-com:vml" Requires="v">
                <p:oleObj spid="_x0000_s50224" name="Equation" r:id="rId4" imgW="3797280" imgH="495000" progId="Equation.DSMT4">
                  <p:embed/>
                </p:oleObj>
              </mc:Choice>
              <mc:Fallback>
                <p:oleObj name="Equation" r:id="rId4" imgW="3797280" imgH="495000" progId="Equation.DSMT4">
                  <p:embed/>
                  <p:pic>
                    <p:nvPicPr>
                      <p:cNvPr id="0" name="Object 3"/>
                      <p:cNvPicPr>
                        <a:picLocks noChangeAspect="1" noChangeArrowheads="1"/>
                      </p:cNvPicPr>
                      <p:nvPr/>
                    </p:nvPicPr>
                    <p:blipFill>
                      <a:blip r:embed="rId5"/>
                      <a:srcRect/>
                      <a:stretch>
                        <a:fillRect/>
                      </a:stretch>
                    </p:blipFill>
                    <p:spPr bwMode="auto">
                      <a:xfrm>
                        <a:off x="1012825" y="2286000"/>
                        <a:ext cx="68357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010286972"/>
              </p:ext>
            </p:extLst>
          </p:nvPr>
        </p:nvGraphicFramePr>
        <p:xfrm>
          <a:off x="1431925" y="3211513"/>
          <a:ext cx="3406775" cy="434975"/>
        </p:xfrm>
        <a:graphic>
          <a:graphicData uri="http://schemas.openxmlformats.org/presentationml/2006/ole">
            <mc:AlternateContent xmlns:mc="http://schemas.openxmlformats.org/markup-compatibility/2006">
              <mc:Choice xmlns:v="urn:schemas-microsoft-com:vml" Requires="v">
                <p:oleObj spid="_x0000_s50225" name="Equation" r:id="rId6" imgW="1892160" imgH="241200" progId="Equation.DSMT4">
                  <p:embed/>
                </p:oleObj>
              </mc:Choice>
              <mc:Fallback>
                <p:oleObj name="Equation" r:id="rId6" imgW="1892160" imgH="241200" progId="Equation.DSMT4">
                  <p:embed/>
                  <p:pic>
                    <p:nvPicPr>
                      <p:cNvPr id="0" name="Object 4"/>
                      <p:cNvPicPr>
                        <a:picLocks noChangeAspect="1" noChangeArrowheads="1"/>
                      </p:cNvPicPr>
                      <p:nvPr/>
                    </p:nvPicPr>
                    <p:blipFill>
                      <a:blip r:embed="rId7"/>
                      <a:srcRect/>
                      <a:stretch>
                        <a:fillRect/>
                      </a:stretch>
                    </p:blipFill>
                    <p:spPr bwMode="auto">
                      <a:xfrm>
                        <a:off x="1431925" y="3211513"/>
                        <a:ext cx="3406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idx="17"/>
          </p:nvPr>
        </p:nvSpPr>
        <p:spPr>
          <a:xfrm>
            <a:off x="457200" y="3672840"/>
            <a:ext cx="8229600" cy="822960"/>
          </a:xfrm>
        </p:spPr>
        <p:txBody>
          <a:bodyPr/>
          <a:lstStyle/>
          <a:p>
            <a:pPr lvl="0"/>
            <a:r>
              <a:rPr lang="en-US" altLang="en-US" dirty="0">
                <a:solidFill>
                  <a:prstClr val="black"/>
                </a:solidFill>
              </a:rPr>
              <a:t>The elementary steps sum to the overall balanced equation. Both steps are bimolecular and are therefore reasonable</a:t>
            </a:r>
            <a:r>
              <a:rPr lang="en-US" altLang="en-US" dirty="0" smtClean="0">
                <a:solidFill>
                  <a:prstClr val="black"/>
                </a:solidFill>
              </a:rPr>
              <a:t>.</a:t>
            </a:r>
            <a:endParaRPr lang="en-US" altLang="en-US" dirty="0">
              <a:solidFill>
                <a:prstClr val="black"/>
              </a:solidFill>
            </a:endParaRPr>
          </a:p>
        </p:txBody>
      </p:sp>
      <p:graphicFrame>
        <p:nvGraphicFramePr>
          <p:cNvPr id="11" name="Object 6"/>
          <p:cNvGraphicFramePr>
            <a:graphicFrameLocks noChangeAspect="1"/>
          </p:cNvGraphicFramePr>
          <p:nvPr>
            <p:extLst>
              <p:ext uri="{D42A27DB-BD31-4B8C-83A1-F6EECF244321}">
                <p14:modId xmlns:p14="http://schemas.microsoft.com/office/powerpoint/2010/main" val="4272060430"/>
              </p:ext>
            </p:extLst>
          </p:nvPr>
        </p:nvGraphicFramePr>
        <p:xfrm>
          <a:off x="1073150" y="4560888"/>
          <a:ext cx="7842250" cy="479425"/>
        </p:xfrm>
        <a:graphic>
          <a:graphicData uri="http://schemas.openxmlformats.org/presentationml/2006/ole">
            <mc:AlternateContent xmlns:mc="http://schemas.openxmlformats.org/markup-compatibility/2006">
              <mc:Choice xmlns:v="urn:schemas-microsoft-com:vml" Requires="v">
                <p:oleObj spid="_x0000_s50226" name="Equation" r:id="rId8" imgW="4356000" imgH="266400" progId="Equation.DSMT4">
                  <p:embed/>
                </p:oleObj>
              </mc:Choice>
              <mc:Fallback>
                <p:oleObj name="Equation" r:id="rId8" imgW="4356000" imgH="266400" progId="Equation.DSMT4">
                  <p:embed/>
                  <p:pic>
                    <p:nvPicPr>
                      <p:cNvPr id="0" name="Object 6"/>
                      <p:cNvPicPr>
                        <a:picLocks noChangeAspect="1" noChangeArrowheads="1"/>
                      </p:cNvPicPr>
                      <p:nvPr/>
                    </p:nvPicPr>
                    <p:blipFill>
                      <a:blip r:embed="rId9"/>
                      <a:srcRect/>
                      <a:stretch>
                        <a:fillRect/>
                      </a:stretch>
                    </p:blipFill>
                    <p:spPr bwMode="auto">
                      <a:xfrm>
                        <a:off x="1073150" y="4560888"/>
                        <a:ext cx="78422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7"/>
          <p:cNvSpPr>
            <a:spLocks noGrp="1"/>
          </p:cNvSpPr>
          <p:nvPr>
            <p:ph idx="18"/>
          </p:nvPr>
        </p:nvSpPr>
        <p:spPr>
          <a:xfrm>
            <a:off x="457200" y="5041900"/>
            <a:ext cx="8229600" cy="431800"/>
          </a:xfrm>
        </p:spPr>
        <p:txBody>
          <a:bodyPr/>
          <a:lstStyle/>
          <a:p>
            <a:pPr lvl="0"/>
            <a:r>
              <a:rPr lang="en-US" altLang="en-US" dirty="0">
                <a:solidFill>
                  <a:prstClr val="black"/>
                </a:solidFill>
              </a:rPr>
              <a:t>When equilibrium (1) has been </a:t>
            </a:r>
            <a:r>
              <a:rPr lang="en-US" altLang="en-US" dirty="0" smtClean="0">
                <a:solidFill>
                  <a:prstClr val="black"/>
                </a:solidFill>
              </a:rPr>
              <a:t>established</a:t>
            </a:r>
            <a:endParaRPr lang="en-US" altLang="en-US" dirty="0">
              <a:solidFill>
                <a:prstClr val="black"/>
              </a:solidFill>
            </a:endParaRPr>
          </a:p>
        </p:txBody>
      </p:sp>
      <p:graphicFrame>
        <p:nvGraphicFramePr>
          <p:cNvPr id="12" name="Object 8"/>
          <p:cNvGraphicFramePr>
            <a:graphicFrameLocks noChangeAspect="1"/>
          </p:cNvGraphicFramePr>
          <p:nvPr>
            <p:extLst>
              <p:ext uri="{D42A27DB-BD31-4B8C-83A1-F6EECF244321}">
                <p14:modId xmlns:p14="http://schemas.microsoft.com/office/powerpoint/2010/main" val="3414254502"/>
              </p:ext>
            </p:extLst>
          </p:nvPr>
        </p:nvGraphicFramePr>
        <p:xfrm>
          <a:off x="838200" y="5588000"/>
          <a:ext cx="2260600" cy="508000"/>
        </p:xfrm>
        <a:graphic>
          <a:graphicData uri="http://schemas.openxmlformats.org/presentationml/2006/ole">
            <mc:AlternateContent xmlns:mc="http://schemas.openxmlformats.org/markup-compatibility/2006">
              <mc:Choice xmlns:v="urn:schemas-microsoft-com:vml" Requires="v">
                <p:oleObj spid="_x0000_s50227" name="Equation" r:id="rId10" imgW="1130040" imgH="253800" progId="Equation.DSMT4">
                  <p:embed/>
                </p:oleObj>
              </mc:Choice>
              <mc:Fallback>
                <p:oleObj name="Equation" r:id="rId10" imgW="1130040" imgH="25380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5588000"/>
                        <a:ext cx="226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9"/>
          <p:cNvGraphicFramePr>
            <a:graphicFrameLocks noChangeAspect="1"/>
          </p:cNvGraphicFramePr>
          <p:nvPr>
            <p:extLst>
              <p:ext uri="{D42A27DB-BD31-4B8C-83A1-F6EECF244321}">
                <p14:modId xmlns:p14="http://schemas.microsoft.com/office/powerpoint/2010/main" val="1311099527"/>
              </p:ext>
            </p:extLst>
          </p:nvPr>
        </p:nvGraphicFramePr>
        <p:xfrm>
          <a:off x="914400" y="6121400"/>
          <a:ext cx="3048000" cy="508000"/>
        </p:xfrm>
        <a:graphic>
          <a:graphicData uri="http://schemas.openxmlformats.org/presentationml/2006/ole">
            <mc:AlternateContent xmlns:mc="http://schemas.openxmlformats.org/markup-compatibility/2006">
              <mc:Choice xmlns:v="urn:schemas-microsoft-com:vml" Requires="v">
                <p:oleObj spid="_x0000_s50228" name="Equation" r:id="rId12" imgW="1523880" imgH="253800" progId="Equation.DSMT4">
                  <p:embed/>
                </p:oleObj>
              </mc:Choice>
              <mc:Fallback>
                <p:oleObj name="Equation" r:id="rId12" imgW="1523880" imgH="253800"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6121400"/>
                        <a:ext cx="304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1417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Mechanisms with a Fast Initial Step, Cont’d</a:t>
            </a:r>
            <a:br>
              <a:rPr lang="en-US" altLang="en-US" b="1" dirty="0"/>
            </a:b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556334659"/>
              </p:ext>
            </p:extLst>
          </p:nvPr>
        </p:nvGraphicFramePr>
        <p:xfrm>
          <a:off x="838200" y="990600"/>
          <a:ext cx="2819400" cy="863600"/>
        </p:xfrm>
        <a:graphic>
          <a:graphicData uri="http://schemas.openxmlformats.org/presentationml/2006/ole">
            <mc:AlternateContent xmlns:mc="http://schemas.openxmlformats.org/markup-compatibility/2006">
              <mc:Choice xmlns:v="urn:schemas-microsoft-com:vml" Requires="v">
                <p:oleObj spid="_x0000_s51219" name="Equation" r:id="rId4" imgW="1409400" imgH="431640" progId="Equation.DSMT4">
                  <p:embed/>
                </p:oleObj>
              </mc:Choice>
              <mc:Fallback>
                <p:oleObj name="Equation" r:id="rId4" imgW="1409400" imgH="4316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0"/>
                        <a:ext cx="2819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2246356035"/>
              </p:ext>
            </p:extLst>
          </p:nvPr>
        </p:nvGraphicFramePr>
        <p:xfrm>
          <a:off x="838200" y="1930400"/>
          <a:ext cx="5994400" cy="965200"/>
        </p:xfrm>
        <a:graphic>
          <a:graphicData uri="http://schemas.openxmlformats.org/presentationml/2006/ole">
            <mc:AlternateContent xmlns:mc="http://schemas.openxmlformats.org/markup-compatibility/2006">
              <mc:Choice xmlns:v="urn:schemas-microsoft-com:vml" Requires="v">
                <p:oleObj spid="_x0000_s51220" name="Equation" r:id="rId6" imgW="2997000" imgH="482400" progId="Equation.DSMT4">
                  <p:embed/>
                </p:oleObj>
              </mc:Choice>
              <mc:Fallback>
                <p:oleObj name="Equation" r:id="rId6" imgW="2997000" imgH="4824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930400"/>
                        <a:ext cx="5994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4"/>
          <p:cNvSpPr>
            <a:spLocks noGrp="1"/>
          </p:cNvSpPr>
          <p:nvPr>
            <p:ph idx="1"/>
          </p:nvPr>
        </p:nvSpPr>
        <p:spPr>
          <a:xfrm>
            <a:off x="457200" y="2895600"/>
            <a:ext cx="8229600" cy="3048000"/>
          </a:xfrm>
        </p:spPr>
        <p:txBody>
          <a:bodyPr/>
          <a:lstStyle/>
          <a:p>
            <a:r>
              <a:rPr lang="en-US" altLang="en-US" dirty="0" smtClean="0"/>
              <a:t>The </a:t>
            </a:r>
            <a:r>
              <a:rPr lang="en-US" altLang="en-US" dirty="0"/>
              <a:t>ratio of rate constants is itself a constant, equal to the overall rate constant for the reaction, so</a:t>
            </a:r>
          </a:p>
          <a:p>
            <a:r>
              <a:rPr lang="en-US" altLang="en-US" dirty="0"/>
              <a:t>rate</a:t>
            </a:r>
            <a:r>
              <a:rPr lang="en-US" altLang="en-US" baseline="-25000" dirty="0"/>
              <a:t>2</a:t>
            </a:r>
            <a:r>
              <a:rPr lang="en-US" altLang="en-US" dirty="0"/>
              <a:t> = </a:t>
            </a:r>
            <a:r>
              <a:rPr lang="en-US" altLang="en-US" i="1" dirty="0"/>
              <a:t>k</a:t>
            </a:r>
            <a:r>
              <a:rPr lang="en-US" altLang="en-US" dirty="0"/>
              <a:t>[NO]</a:t>
            </a:r>
            <a:r>
              <a:rPr lang="en-US" altLang="en-US" baseline="30000" dirty="0"/>
              <a:t>2</a:t>
            </a:r>
            <a:r>
              <a:rPr lang="en-US" altLang="en-US" dirty="0"/>
              <a:t>[O</a:t>
            </a:r>
            <a:r>
              <a:rPr lang="en-US" altLang="en-US" baseline="-25000" dirty="0"/>
              <a:t>2</a:t>
            </a:r>
            <a:r>
              <a:rPr lang="en-US" altLang="en-US" dirty="0"/>
              <a:t>] which is consistent with the observed rate law.</a:t>
            </a:r>
          </a:p>
          <a:p>
            <a:r>
              <a:rPr lang="en-US" altLang="en-US" dirty="0"/>
              <a:t>For any mechanism, only reactants involved up to and including the slow (rate-determining) step appear in the overall rate law.</a:t>
            </a:r>
          </a:p>
          <a:p>
            <a:endParaRPr lang="en-US" altLang="en-US" dirty="0"/>
          </a:p>
          <a:p>
            <a:endParaRPr lang="en-US" dirty="0"/>
          </a:p>
        </p:txBody>
      </p:sp>
    </p:spTree>
    <p:extLst>
      <p:ext uri="{BB962C8B-B14F-4D97-AF65-F5344CB8AC3E}">
        <p14:creationId xmlns:p14="http://schemas.microsoft.com/office/powerpoint/2010/main" val="351435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16.11 – Problem and Plan</a:t>
            </a:r>
            <a:endParaRPr lang="en-US" dirty="0"/>
          </a:p>
        </p:txBody>
      </p:sp>
      <p:sp>
        <p:nvSpPr>
          <p:cNvPr id="3" name="Content Placeholder 2"/>
          <p:cNvSpPr>
            <a:spLocks noGrp="1"/>
          </p:cNvSpPr>
          <p:nvPr>
            <p:ph idx="1"/>
          </p:nvPr>
        </p:nvSpPr>
        <p:spPr/>
        <p:txBody>
          <a:bodyPr/>
          <a:lstStyle/>
          <a:p>
            <a:r>
              <a:rPr lang="en-US" altLang="en-US" sz="2000" b="1" dirty="0"/>
              <a:t>PROBLEM:  </a:t>
            </a:r>
            <a:r>
              <a:rPr lang="en-US" sz="2000" dirty="0"/>
              <a:t>Consider the reaction mechanism in Sample Problem 16.10.</a:t>
            </a:r>
          </a:p>
          <a:p>
            <a:pPr marL="344488" indent="0">
              <a:buNone/>
            </a:pPr>
            <a:r>
              <a:rPr lang="en-US" sz="2000" b="1" dirty="0"/>
              <a:t>(a)</a:t>
            </a:r>
            <a:r>
              <a:rPr lang="en-US" sz="2000" dirty="0"/>
              <a:t> Identify the intermediates in the mechanism.</a:t>
            </a:r>
          </a:p>
          <a:p>
            <a:pPr marL="344488" indent="0">
              <a:buNone/>
            </a:pPr>
            <a:r>
              <a:rPr lang="en-US" sz="2000" b="1" dirty="0"/>
              <a:t>(b)</a:t>
            </a:r>
            <a:r>
              <a:rPr lang="en-US" sz="2000" dirty="0"/>
              <a:t> Assuming that step 2 is the slow (rate-determining) step, show that the mechanism is consistent with the observed rate law: Rate = </a:t>
            </a:r>
            <a:r>
              <a:rPr lang="en-US" sz="2000" i="1" dirty="0"/>
              <a:t>k</a:t>
            </a:r>
            <a:r>
              <a:rPr lang="en-US" sz="2000" dirty="0"/>
              <a:t>[Cl</a:t>
            </a:r>
            <a:r>
              <a:rPr lang="en-US" sz="2000" baseline="-25000" dirty="0"/>
              <a:t>2</a:t>
            </a:r>
            <a:r>
              <a:rPr lang="en-US" sz="2000" dirty="0"/>
              <a:t>]</a:t>
            </a:r>
            <a:r>
              <a:rPr lang="en-US" sz="2000" baseline="30000" dirty="0"/>
              <a:t>1/2</a:t>
            </a:r>
            <a:r>
              <a:rPr lang="en-US" sz="2000" dirty="0"/>
              <a:t>[CHCl</a:t>
            </a:r>
            <a:r>
              <a:rPr lang="en-US" sz="2000" baseline="-25000" dirty="0"/>
              <a:t>3</a:t>
            </a:r>
            <a:r>
              <a:rPr lang="en-US" sz="2000" dirty="0"/>
              <a:t>].</a:t>
            </a:r>
            <a:endParaRPr lang="en-US" altLang="en-US" sz="2000" b="1" dirty="0"/>
          </a:p>
          <a:p>
            <a:r>
              <a:rPr lang="en-US" sz="2000" b="1" dirty="0"/>
              <a:t>PLAN:</a:t>
            </a:r>
            <a:r>
              <a:rPr lang="en-US" sz="2000" dirty="0"/>
              <a:t> </a:t>
            </a:r>
            <a:r>
              <a:rPr lang="en-US" sz="2000" b="1" dirty="0"/>
              <a:t>(a)  </a:t>
            </a:r>
            <a:r>
              <a:rPr lang="en-US" sz="2000" dirty="0"/>
              <a:t>We write each elementary step and sum to get the overall reaction. Intermediates are substances that are produced in one elementary step and consumed as reactants in a subsequent elementary step. </a:t>
            </a:r>
            <a:r>
              <a:rPr lang="en-US" sz="2000" b="1" dirty="0"/>
              <a:t>(b)</a:t>
            </a:r>
            <a:r>
              <a:rPr lang="en-US" sz="2000" dirty="0"/>
              <a:t>  We use the reactants in the slow step to write its rate law; if an intermediate is present in the rate law, we eliminate it by expressing it in terms of reactants.</a:t>
            </a:r>
            <a:endParaRPr lang="en-US" sz="2000" b="1" dirty="0"/>
          </a:p>
        </p:txBody>
      </p:sp>
    </p:spTree>
    <p:extLst>
      <p:ext uri="{BB962C8B-B14F-4D97-AF65-F5344CB8AC3E}">
        <p14:creationId xmlns:p14="http://schemas.microsoft.com/office/powerpoint/2010/main" val="386098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16.11 – Solution (a)</a:t>
            </a:r>
            <a:endParaRPr lang="en-US" dirty="0"/>
          </a:p>
        </p:txBody>
      </p:sp>
      <p:sp>
        <p:nvSpPr>
          <p:cNvPr id="3" name="Content Placeholder 2"/>
          <p:cNvSpPr>
            <a:spLocks noGrp="1"/>
          </p:cNvSpPr>
          <p:nvPr>
            <p:ph idx="1"/>
          </p:nvPr>
        </p:nvSpPr>
        <p:spPr>
          <a:xfrm>
            <a:off x="457200" y="914400"/>
            <a:ext cx="8229600" cy="533400"/>
          </a:xfrm>
        </p:spPr>
        <p:txBody>
          <a:bodyPr/>
          <a:lstStyle/>
          <a:p>
            <a:r>
              <a:rPr lang="en-US" altLang="en-US" b="1" dirty="0"/>
              <a:t>SOLUTION:   </a:t>
            </a:r>
            <a:r>
              <a:rPr lang="en-US" b="1" dirty="0">
                <a:ea typeface="ＭＳ Ｐゴシック" charset="0"/>
                <a:cs typeface="ＭＳ Ｐゴシック" charset="0"/>
              </a:rPr>
              <a:t>(a) </a:t>
            </a:r>
            <a:r>
              <a:rPr lang="en-US" dirty="0">
                <a:ea typeface="ＭＳ Ｐゴシック" charset="0"/>
                <a:cs typeface="ＭＳ Ｐゴシック" charset="0"/>
              </a:rPr>
              <a:t>Determining the intermediates</a:t>
            </a:r>
            <a:r>
              <a:rPr lang="en-US" dirty="0" smtClean="0">
                <a:ea typeface="ＭＳ Ｐゴシック" charset="0"/>
                <a:cs typeface="ＭＳ Ｐゴシック" charset="0"/>
              </a:rPr>
              <a:t>:</a:t>
            </a:r>
            <a:endParaRPr 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3474786149"/>
              </p:ext>
            </p:extLst>
          </p:nvPr>
        </p:nvGraphicFramePr>
        <p:xfrm>
          <a:off x="1168400" y="1549400"/>
          <a:ext cx="6375400" cy="1498600"/>
        </p:xfrm>
        <a:graphic>
          <a:graphicData uri="http://schemas.openxmlformats.org/presentationml/2006/ole">
            <mc:AlternateContent xmlns:mc="http://schemas.openxmlformats.org/markup-compatibility/2006">
              <mc:Choice xmlns:v="urn:schemas-microsoft-com:vml" Requires="v">
                <p:oleObj spid="_x0000_s52241" name="Equation" r:id="rId3" imgW="3187440" imgH="749160" progId="Equation.DSMT4">
                  <p:embed/>
                </p:oleObj>
              </mc:Choice>
              <mc:Fallback>
                <p:oleObj name="Equation" r:id="rId3" imgW="3187440" imgH="749160" progId="Equation.DSMT4">
                  <p:embed/>
                  <p:pic>
                    <p:nvPicPr>
                      <p:cNvPr id="0" name="Object 6"/>
                      <p:cNvPicPr>
                        <a:picLocks noChangeAspect="1" noChangeArrowheads="1"/>
                      </p:cNvPicPr>
                      <p:nvPr/>
                    </p:nvPicPr>
                    <p:blipFill>
                      <a:blip r:embed="rId4"/>
                      <a:srcRect/>
                      <a:stretch>
                        <a:fillRect/>
                      </a:stretch>
                    </p:blipFill>
                    <p:spPr bwMode="auto">
                      <a:xfrm>
                        <a:off x="1168400" y="1549400"/>
                        <a:ext cx="6375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4"/>
          <p:cNvCxnSpPr/>
          <p:nvPr/>
        </p:nvCxnSpPr>
        <p:spPr>
          <a:xfrm>
            <a:off x="1143000" y="3276600"/>
            <a:ext cx="7696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010942926"/>
              </p:ext>
            </p:extLst>
          </p:nvPr>
        </p:nvGraphicFramePr>
        <p:xfrm>
          <a:off x="869184" y="3376200"/>
          <a:ext cx="8046216" cy="891000"/>
        </p:xfrm>
        <a:graphic>
          <a:graphicData uri="http://schemas.openxmlformats.org/presentationml/2006/ole">
            <mc:AlternateContent xmlns:mc="http://schemas.openxmlformats.org/markup-compatibility/2006">
              <mc:Choice xmlns:v="urn:schemas-microsoft-com:vml" Requires="v">
                <p:oleObj spid="_x0000_s52242" name="Equation" r:id="rId5" imgW="4470120" imgH="495000" progId="Equation.DSMT4">
                  <p:embed/>
                </p:oleObj>
              </mc:Choice>
              <mc:Fallback>
                <p:oleObj name="Equation" r:id="rId5" imgW="4470120" imgH="495000" progId="Equation.DSMT4">
                  <p:embed/>
                  <p:pic>
                    <p:nvPicPr>
                      <p:cNvPr id="0" name="Object 9"/>
                      <p:cNvPicPr>
                        <a:picLocks noChangeAspect="1" noChangeArrowheads="1"/>
                      </p:cNvPicPr>
                      <p:nvPr/>
                    </p:nvPicPr>
                    <p:blipFill>
                      <a:blip r:embed="rId6"/>
                      <a:srcRect/>
                      <a:stretch>
                        <a:fillRect/>
                      </a:stretch>
                    </p:blipFill>
                    <p:spPr bwMode="auto">
                      <a:xfrm>
                        <a:off x="869184" y="3376200"/>
                        <a:ext cx="8046216" cy="8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6"/>
          <p:cNvSpPr>
            <a:spLocks noGrp="1"/>
          </p:cNvSpPr>
          <p:nvPr>
            <p:ph idx="17"/>
          </p:nvPr>
        </p:nvSpPr>
        <p:spPr>
          <a:xfrm>
            <a:off x="457200" y="4343400"/>
            <a:ext cx="8229600" cy="1752600"/>
          </a:xfrm>
        </p:spPr>
        <p:txBody>
          <a:bodyPr/>
          <a:lstStyle/>
          <a:p>
            <a:pPr marL="344488" lvl="0" indent="0">
              <a:buNone/>
            </a:pPr>
            <a:r>
              <a:rPr lang="en-US" altLang="en-US" dirty="0">
                <a:solidFill>
                  <a:prstClr val="black"/>
                </a:solidFill>
                <a:cs typeface="Arial" panose="020B0604020202020204" pitchFamily="34" charset="0"/>
              </a:rPr>
              <a:t>The species </a:t>
            </a:r>
            <a:r>
              <a:rPr lang="en-US" altLang="en-US" dirty="0" err="1">
                <a:solidFill>
                  <a:prstClr val="black"/>
                </a:solidFill>
                <a:cs typeface="Arial" panose="020B0604020202020204" pitchFamily="34" charset="0"/>
              </a:rPr>
              <a:t>Cl</a:t>
            </a:r>
            <a:r>
              <a:rPr lang="en-US" altLang="en-US" dirty="0">
                <a:solidFill>
                  <a:prstClr val="black"/>
                </a:solidFill>
                <a:cs typeface="Arial" panose="020B0604020202020204" pitchFamily="34" charset="0"/>
              </a:rPr>
              <a:t> is formed in step 1 and consumed in subsequent steps 2 and 3. </a:t>
            </a:r>
          </a:p>
          <a:p>
            <a:pPr marL="344488" lvl="0" indent="0">
              <a:buNone/>
            </a:pPr>
            <a:r>
              <a:rPr lang="en-US" altLang="en-US" dirty="0">
                <a:solidFill>
                  <a:prstClr val="black"/>
                </a:solidFill>
                <a:cs typeface="Arial" panose="020B0604020202020204" pitchFamily="34" charset="0"/>
              </a:rPr>
              <a:t>Likewise, CCl</a:t>
            </a:r>
            <a:r>
              <a:rPr lang="en-US" altLang="en-US" baseline="-25000" dirty="0">
                <a:solidFill>
                  <a:prstClr val="black"/>
                </a:solidFill>
                <a:cs typeface="Arial" panose="020B0604020202020204" pitchFamily="34" charset="0"/>
              </a:rPr>
              <a:t>3</a:t>
            </a:r>
            <a:r>
              <a:rPr lang="en-US" altLang="en-US" dirty="0">
                <a:solidFill>
                  <a:prstClr val="black"/>
                </a:solidFill>
                <a:cs typeface="Arial" panose="020B0604020202020204" pitchFamily="34" charset="0"/>
              </a:rPr>
              <a:t> is formed in step 2 and used up in step 3. Both </a:t>
            </a:r>
            <a:r>
              <a:rPr lang="en-US" altLang="en-US" b="1" dirty="0" err="1">
                <a:solidFill>
                  <a:prstClr val="black"/>
                </a:solidFill>
                <a:cs typeface="Arial" panose="020B0604020202020204" pitchFamily="34" charset="0"/>
              </a:rPr>
              <a:t>Cl</a:t>
            </a:r>
            <a:r>
              <a:rPr lang="en-US" altLang="en-US" b="1" dirty="0">
                <a:solidFill>
                  <a:prstClr val="black"/>
                </a:solidFill>
                <a:cs typeface="Arial" panose="020B0604020202020204" pitchFamily="34" charset="0"/>
              </a:rPr>
              <a:t> and CCl</a:t>
            </a:r>
            <a:r>
              <a:rPr lang="en-US" altLang="en-US" b="1" baseline="-25000" dirty="0">
                <a:solidFill>
                  <a:prstClr val="black"/>
                </a:solidFill>
                <a:cs typeface="Arial" panose="020B0604020202020204" pitchFamily="34" charset="0"/>
              </a:rPr>
              <a:t>3</a:t>
            </a:r>
            <a:r>
              <a:rPr lang="en-US" altLang="en-US" dirty="0">
                <a:solidFill>
                  <a:prstClr val="black"/>
                </a:solidFill>
                <a:cs typeface="Arial" panose="020B0604020202020204" pitchFamily="34" charset="0"/>
              </a:rPr>
              <a:t> are referred to as </a:t>
            </a:r>
            <a:r>
              <a:rPr lang="en-US" altLang="en-US" b="1" dirty="0">
                <a:solidFill>
                  <a:prstClr val="black"/>
                </a:solidFill>
                <a:cs typeface="Arial" panose="020B0604020202020204" pitchFamily="34" charset="0"/>
              </a:rPr>
              <a:t>intermediates</a:t>
            </a:r>
            <a:r>
              <a:rPr lang="en-US" altLang="en-US" b="1" dirty="0" smtClean="0">
                <a:solidFill>
                  <a:prstClr val="black"/>
                </a:solidFill>
                <a:cs typeface="Arial" panose="020B0604020202020204" pitchFamily="34" charset="0"/>
              </a:rPr>
              <a:t>.</a:t>
            </a:r>
            <a:endParaRPr lang="en-US" altLang="en-US" b="1" dirty="0">
              <a:solidFill>
                <a:prstClr val="black"/>
              </a:solidFill>
            </a:endParaRPr>
          </a:p>
        </p:txBody>
      </p:sp>
    </p:spTree>
    <p:extLst>
      <p:ext uri="{BB962C8B-B14F-4D97-AF65-F5344CB8AC3E}">
        <p14:creationId xmlns:p14="http://schemas.microsoft.com/office/powerpoint/2010/main" val="185506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16.11 – Solution (b)</a:t>
            </a:r>
            <a:endParaRPr lang="en-US" dirty="0"/>
          </a:p>
        </p:txBody>
      </p:sp>
      <p:sp>
        <p:nvSpPr>
          <p:cNvPr id="3" name="Content Placeholder 2"/>
          <p:cNvSpPr>
            <a:spLocks noGrp="1"/>
          </p:cNvSpPr>
          <p:nvPr>
            <p:ph idx="1"/>
          </p:nvPr>
        </p:nvSpPr>
        <p:spPr>
          <a:xfrm>
            <a:off x="457200" y="838200"/>
            <a:ext cx="8229600" cy="762000"/>
          </a:xfrm>
        </p:spPr>
        <p:txBody>
          <a:bodyPr/>
          <a:lstStyle/>
          <a:p>
            <a:pPr marL="0" indent="-400050">
              <a:spcAft>
                <a:spcPts val="0"/>
              </a:spcAft>
            </a:pPr>
            <a:r>
              <a:rPr lang="en-US" altLang="en-US" sz="2000" b="1" dirty="0"/>
              <a:t>SOLUTION: (b) </a:t>
            </a:r>
            <a:r>
              <a:rPr lang="en-US" altLang="en-US" sz="2000" dirty="0"/>
              <a:t>Correlating the reaction mechanism and the rate law:</a:t>
            </a:r>
          </a:p>
          <a:p>
            <a:pPr marL="344488" indent="0">
              <a:spcAft>
                <a:spcPts val="0"/>
              </a:spcAft>
              <a:buNone/>
            </a:pPr>
            <a:r>
              <a:rPr lang="en-US" altLang="en-US" sz="2000" dirty="0"/>
              <a:t>Step 2 is the rate-determining step</a:t>
            </a:r>
            <a:r>
              <a:rPr lang="en-US" altLang="en-US" sz="2000" dirty="0" smtClean="0"/>
              <a:t>:</a:t>
            </a:r>
            <a:endParaRPr lang="en-US" dirty="0"/>
          </a:p>
        </p:txBody>
      </p:sp>
      <p:graphicFrame>
        <p:nvGraphicFramePr>
          <p:cNvPr id="9" name="Object 3"/>
          <p:cNvGraphicFramePr>
            <a:graphicFrameLocks noChangeAspect="1"/>
          </p:cNvGraphicFramePr>
          <p:nvPr>
            <p:extLst>
              <p:ext uri="{D42A27DB-BD31-4B8C-83A1-F6EECF244321}">
                <p14:modId xmlns:p14="http://schemas.microsoft.com/office/powerpoint/2010/main" val="1841070459"/>
              </p:ext>
            </p:extLst>
          </p:nvPr>
        </p:nvGraphicFramePr>
        <p:xfrm>
          <a:off x="876300" y="1624013"/>
          <a:ext cx="5737225" cy="433387"/>
        </p:xfrm>
        <a:graphic>
          <a:graphicData uri="http://schemas.openxmlformats.org/presentationml/2006/ole">
            <mc:AlternateContent xmlns:mc="http://schemas.openxmlformats.org/markup-compatibility/2006">
              <mc:Choice xmlns:v="urn:schemas-microsoft-com:vml" Requires="v">
                <p:oleObj spid="_x0000_s53286" name="Equation" r:id="rId3" imgW="3187440" imgH="241200" progId="Equation.DSMT4">
                  <p:embed/>
                </p:oleObj>
              </mc:Choice>
              <mc:Fallback>
                <p:oleObj name="Equation" r:id="rId3" imgW="3187440" imgH="241200" progId="Equation.DSMT4">
                  <p:embed/>
                  <p:pic>
                    <p:nvPicPr>
                      <p:cNvPr id="0" name="Object 11"/>
                      <p:cNvPicPr>
                        <a:picLocks noChangeAspect="1" noChangeArrowheads="1"/>
                      </p:cNvPicPr>
                      <p:nvPr/>
                    </p:nvPicPr>
                    <p:blipFill>
                      <a:blip r:embed="rId4"/>
                      <a:srcRect/>
                      <a:stretch>
                        <a:fillRect/>
                      </a:stretch>
                    </p:blipFill>
                    <p:spPr bwMode="auto">
                      <a:xfrm>
                        <a:off x="876300" y="1624013"/>
                        <a:ext cx="57372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4"/>
          <p:cNvSpPr>
            <a:spLocks noGrp="1"/>
          </p:cNvSpPr>
          <p:nvPr>
            <p:ph idx="17"/>
          </p:nvPr>
        </p:nvSpPr>
        <p:spPr>
          <a:xfrm>
            <a:off x="457200" y="2057400"/>
            <a:ext cx="8229600" cy="685800"/>
          </a:xfrm>
        </p:spPr>
        <p:txBody>
          <a:bodyPr/>
          <a:lstStyle/>
          <a:p>
            <a:pPr marL="347472" indent="0">
              <a:buNone/>
            </a:pPr>
            <a:r>
              <a:rPr lang="en-US" altLang="en-US" sz="2000" dirty="0">
                <a:solidFill>
                  <a:prstClr val="black"/>
                </a:solidFill>
              </a:rPr>
              <a:t>The rate law can be written using the slow, elementary step in the proposed mechanism:</a:t>
            </a:r>
            <a:endParaRPr lang="en-US" dirty="0"/>
          </a:p>
        </p:txBody>
      </p:sp>
      <p:graphicFrame>
        <p:nvGraphicFramePr>
          <p:cNvPr id="10" name="Object 5"/>
          <p:cNvGraphicFramePr>
            <a:graphicFrameLocks noChangeAspect="1"/>
          </p:cNvGraphicFramePr>
          <p:nvPr>
            <p:extLst>
              <p:ext uri="{D42A27DB-BD31-4B8C-83A1-F6EECF244321}">
                <p14:modId xmlns:p14="http://schemas.microsoft.com/office/powerpoint/2010/main" val="2006031159"/>
              </p:ext>
            </p:extLst>
          </p:nvPr>
        </p:nvGraphicFramePr>
        <p:xfrm>
          <a:off x="3352800" y="2400660"/>
          <a:ext cx="2514240" cy="456840"/>
        </p:xfrm>
        <a:graphic>
          <a:graphicData uri="http://schemas.openxmlformats.org/presentationml/2006/ole">
            <mc:AlternateContent xmlns:mc="http://schemas.openxmlformats.org/markup-compatibility/2006">
              <mc:Choice xmlns:v="urn:schemas-microsoft-com:vml" Requires="v">
                <p:oleObj spid="_x0000_s53287" name="Equation" r:id="rId5" imgW="1396800" imgH="253800" progId="Equation.DSMT4">
                  <p:embed/>
                </p:oleObj>
              </mc:Choice>
              <mc:Fallback>
                <p:oleObj name="Equation" r:id="rId5" imgW="1396800" imgH="2538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400660"/>
                        <a:ext cx="2514240" cy="4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8"/>
          </p:nvPr>
        </p:nvSpPr>
        <p:spPr>
          <a:xfrm>
            <a:off x="457200" y="2819400"/>
            <a:ext cx="8229600" cy="685800"/>
          </a:xfrm>
        </p:spPr>
        <p:txBody>
          <a:bodyPr/>
          <a:lstStyle/>
          <a:p>
            <a:pPr marL="347472" indent="0">
              <a:buNone/>
            </a:pPr>
            <a:r>
              <a:rPr lang="en-US" altLang="en-US" sz="2000" dirty="0" smtClean="0">
                <a:solidFill>
                  <a:prstClr val="black"/>
                </a:solidFill>
              </a:rPr>
              <a:t>The </a:t>
            </a:r>
            <a:r>
              <a:rPr lang="en-US" altLang="en-US" sz="2000" dirty="0">
                <a:solidFill>
                  <a:prstClr val="black"/>
                </a:solidFill>
              </a:rPr>
              <a:t>species </a:t>
            </a:r>
            <a:r>
              <a:rPr lang="en-US" altLang="en-US" sz="2000" dirty="0" err="1">
                <a:solidFill>
                  <a:prstClr val="black"/>
                </a:solidFill>
              </a:rPr>
              <a:t>Cl</a:t>
            </a:r>
            <a:r>
              <a:rPr lang="en-US" altLang="en-US" sz="2000" dirty="0">
                <a:solidFill>
                  <a:prstClr val="black"/>
                </a:solidFill>
              </a:rPr>
              <a:t> is an intermediate; hence, [</a:t>
            </a:r>
            <a:r>
              <a:rPr lang="en-US" altLang="en-US" sz="2000" dirty="0" err="1">
                <a:solidFill>
                  <a:prstClr val="black"/>
                </a:solidFill>
              </a:rPr>
              <a:t>Cl</a:t>
            </a:r>
            <a:r>
              <a:rPr lang="en-US" altLang="en-US" sz="2000" dirty="0">
                <a:solidFill>
                  <a:prstClr val="black"/>
                </a:solidFill>
              </a:rPr>
              <a:t>] must be expressed in terms of reactant concentrations. For the equilibrium in step 1:</a:t>
            </a:r>
            <a:endParaRPr lang="en-US" dirty="0"/>
          </a:p>
        </p:txBody>
      </p:sp>
      <p:graphicFrame>
        <p:nvGraphicFramePr>
          <p:cNvPr id="11" name="Object 7"/>
          <p:cNvGraphicFramePr>
            <a:graphicFrameLocks noChangeAspect="1"/>
          </p:cNvGraphicFramePr>
          <p:nvPr>
            <p:extLst>
              <p:ext uri="{D42A27DB-BD31-4B8C-83A1-F6EECF244321}">
                <p14:modId xmlns:p14="http://schemas.microsoft.com/office/powerpoint/2010/main" val="1796296719"/>
              </p:ext>
            </p:extLst>
          </p:nvPr>
        </p:nvGraphicFramePr>
        <p:xfrm>
          <a:off x="914400" y="3429000"/>
          <a:ext cx="4686300" cy="525462"/>
        </p:xfrm>
        <a:graphic>
          <a:graphicData uri="http://schemas.openxmlformats.org/presentationml/2006/ole">
            <mc:AlternateContent xmlns:mc="http://schemas.openxmlformats.org/markup-compatibility/2006">
              <mc:Choice xmlns:v="urn:schemas-microsoft-com:vml" Requires="v">
                <p:oleObj spid="_x0000_s53288" name="Equation" r:id="rId7" imgW="2603160" imgH="291960" progId="Equation.DSMT4">
                  <p:embed/>
                </p:oleObj>
              </mc:Choice>
              <mc:Fallback>
                <p:oleObj name="Equation" r:id="rId7" imgW="2603160" imgH="291960" progId="Equation.DSMT4">
                  <p:embed/>
                  <p:pic>
                    <p:nvPicPr>
                      <p:cNvPr id="0" name="Object 3"/>
                      <p:cNvPicPr>
                        <a:picLocks noChangeAspect="1" noChangeArrowheads="1"/>
                      </p:cNvPicPr>
                      <p:nvPr/>
                    </p:nvPicPr>
                    <p:blipFill>
                      <a:blip r:embed="rId8"/>
                      <a:srcRect/>
                      <a:stretch>
                        <a:fillRect/>
                      </a:stretch>
                    </p:blipFill>
                    <p:spPr bwMode="auto">
                      <a:xfrm>
                        <a:off x="914400" y="3429000"/>
                        <a:ext cx="46863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8"/>
          <p:cNvGraphicFramePr>
            <a:graphicFrameLocks noChangeAspect="1"/>
          </p:cNvGraphicFramePr>
          <p:nvPr>
            <p:extLst>
              <p:ext uri="{D42A27DB-BD31-4B8C-83A1-F6EECF244321}">
                <p14:modId xmlns:p14="http://schemas.microsoft.com/office/powerpoint/2010/main" val="301666934"/>
              </p:ext>
            </p:extLst>
          </p:nvPr>
        </p:nvGraphicFramePr>
        <p:xfrm>
          <a:off x="838200" y="3962400"/>
          <a:ext cx="1942704" cy="868320"/>
        </p:xfrm>
        <a:graphic>
          <a:graphicData uri="http://schemas.openxmlformats.org/presentationml/2006/ole">
            <mc:AlternateContent xmlns:mc="http://schemas.openxmlformats.org/markup-compatibility/2006">
              <mc:Choice xmlns:v="urn:schemas-microsoft-com:vml" Requires="v">
                <p:oleObj spid="_x0000_s53289" name="Equation" r:id="rId9" imgW="1079280" imgH="482400" progId="Equation.DSMT4">
                  <p:embed/>
                </p:oleObj>
              </mc:Choice>
              <mc:Fallback>
                <p:oleObj name="Equation" r:id="rId9" imgW="1079280" imgH="4824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962400"/>
                        <a:ext cx="1942704" cy="86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9"/>
          <p:cNvSpPr>
            <a:spLocks noGrp="1"/>
          </p:cNvSpPr>
          <p:nvPr>
            <p:ph idx="19"/>
          </p:nvPr>
        </p:nvSpPr>
        <p:spPr>
          <a:xfrm>
            <a:off x="457200" y="4800600"/>
            <a:ext cx="8229600" cy="406400"/>
          </a:xfrm>
        </p:spPr>
        <p:txBody>
          <a:bodyPr/>
          <a:lstStyle/>
          <a:p>
            <a:pPr marL="344488" lvl="0" indent="0">
              <a:buNone/>
            </a:pPr>
            <a:r>
              <a:rPr lang="en-US" sz="2000" dirty="0">
                <a:solidFill>
                  <a:prstClr val="black"/>
                </a:solidFill>
                <a:ea typeface="ＭＳ Ｐゴシック" charset="0"/>
                <a:cs typeface="ＭＳ Ｐゴシック" charset="0"/>
              </a:rPr>
              <a:t>Substituting for [</a:t>
            </a:r>
            <a:r>
              <a:rPr lang="en-US" sz="2000" dirty="0" err="1">
                <a:solidFill>
                  <a:prstClr val="black"/>
                </a:solidFill>
                <a:ea typeface="ＭＳ Ｐゴシック" charset="0"/>
                <a:cs typeface="ＭＳ Ｐゴシック" charset="0"/>
              </a:rPr>
              <a:t>Cl</a:t>
            </a:r>
            <a:r>
              <a:rPr lang="en-US" sz="2000" dirty="0">
                <a:solidFill>
                  <a:prstClr val="black"/>
                </a:solidFill>
                <a:ea typeface="ＭＳ Ｐゴシック" charset="0"/>
                <a:cs typeface="ＭＳ Ｐゴシック" charset="0"/>
              </a:rPr>
              <a:t>] in the rate law for the slow step</a:t>
            </a:r>
            <a:r>
              <a:rPr lang="en-US" sz="2000" dirty="0" smtClean="0">
                <a:solidFill>
                  <a:prstClr val="black"/>
                </a:solidFill>
                <a:ea typeface="ＭＳ Ｐゴシック" charset="0"/>
                <a:cs typeface="ＭＳ Ｐゴシック" charset="0"/>
              </a:rPr>
              <a:t>:</a:t>
            </a:r>
            <a:endParaRPr lang="en-US" sz="2000" dirty="0">
              <a:solidFill>
                <a:prstClr val="black"/>
              </a:solidFill>
              <a:ea typeface="ＭＳ Ｐゴシック" charset="0"/>
              <a:cs typeface="ＭＳ Ｐゴシック" charset="0"/>
            </a:endParaRPr>
          </a:p>
        </p:txBody>
      </p:sp>
      <p:graphicFrame>
        <p:nvGraphicFramePr>
          <p:cNvPr id="13" name="Object 10"/>
          <p:cNvGraphicFramePr>
            <a:graphicFrameLocks noChangeAspect="1"/>
          </p:cNvGraphicFramePr>
          <p:nvPr>
            <p:extLst>
              <p:ext uri="{D42A27DB-BD31-4B8C-83A1-F6EECF244321}">
                <p14:modId xmlns:p14="http://schemas.microsoft.com/office/powerpoint/2010/main" val="3014461367"/>
              </p:ext>
            </p:extLst>
          </p:nvPr>
        </p:nvGraphicFramePr>
        <p:xfrm>
          <a:off x="1714500" y="5181600"/>
          <a:ext cx="5486400" cy="868363"/>
        </p:xfrm>
        <a:graphic>
          <a:graphicData uri="http://schemas.openxmlformats.org/presentationml/2006/ole">
            <mc:AlternateContent xmlns:mc="http://schemas.openxmlformats.org/markup-compatibility/2006">
              <mc:Choice xmlns:v="urn:schemas-microsoft-com:vml" Requires="v">
                <p:oleObj spid="_x0000_s53290" name="Equation" r:id="rId11" imgW="3047760" imgH="482400" progId="Equation.DSMT4">
                  <p:embed/>
                </p:oleObj>
              </mc:Choice>
              <mc:Fallback>
                <p:oleObj name="Equation" r:id="rId11" imgW="3047760" imgH="482400" progId="Equation.DSMT4">
                  <p:embed/>
                  <p:pic>
                    <p:nvPicPr>
                      <p:cNvPr id="0" name="Object 5"/>
                      <p:cNvPicPr>
                        <a:picLocks noChangeAspect="1" noChangeArrowheads="1"/>
                      </p:cNvPicPr>
                      <p:nvPr/>
                    </p:nvPicPr>
                    <p:blipFill>
                      <a:blip r:embed="rId12"/>
                      <a:srcRect/>
                      <a:stretch>
                        <a:fillRect/>
                      </a:stretch>
                    </p:blipFill>
                    <p:spPr bwMode="auto">
                      <a:xfrm>
                        <a:off x="1714500" y="5181600"/>
                        <a:ext cx="5486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894418934"/>
              </p:ext>
            </p:extLst>
          </p:nvPr>
        </p:nvGraphicFramePr>
        <p:xfrm>
          <a:off x="762000" y="5911850"/>
          <a:ext cx="7864475" cy="869950"/>
        </p:xfrm>
        <a:graphic>
          <a:graphicData uri="http://schemas.openxmlformats.org/presentationml/2006/ole">
            <mc:AlternateContent xmlns:mc="http://schemas.openxmlformats.org/markup-compatibility/2006">
              <mc:Choice xmlns:v="urn:schemas-microsoft-com:vml" Requires="v">
                <p:oleObj spid="_x0000_s53291" name="Equation" r:id="rId13" imgW="4368600" imgH="482400" progId="Equation.DSMT4">
                  <p:embed/>
                </p:oleObj>
              </mc:Choice>
              <mc:Fallback>
                <p:oleObj name="Equation" r:id="rId13" imgW="4368600" imgH="482400" progId="Equation.DSMT4">
                  <p:embed/>
                  <p:pic>
                    <p:nvPicPr>
                      <p:cNvPr id="0" name=""/>
                      <p:cNvPicPr>
                        <a:picLocks noChangeAspect="1" noChangeArrowheads="1"/>
                      </p:cNvPicPr>
                      <p:nvPr/>
                    </p:nvPicPr>
                    <p:blipFill>
                      <a:blip r:embed="rId14"/>
                      <a:srcRect/>
                      <a:stretch>
                        <a:fillRect/>
                      </a:stretch>
                    </p:blipFill>
                    <p:spPr bwMode="auto">
                      <a:xfrm>
                        <a:off x="762000" y="5911850"/>
                        <a:ext cx="786447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760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400" b="1" dirty="0"/>
              <a:t>Reaction Energy Diagram for the Two-Step Reaction of (A) NO</a:t>
            </a:r>
            <a:r>
              <a:rPr lang="en-US" altLang="en-US" sz="3400" b="1" baseline="-25000" dirty="0"/>
              <a:t>2 </a:t>
            </a:r>
            <a:r>
              <a:rPr lang="en-US" altLang="en-US" sz="3400" b="1" dirty="0"/>
              <a:t>and F</a:t>
            </a:r>
            <a:r>
              <a:rPr lang="en-US" altLang="en-US" sz="3400" b="1" baseline="-25000" dirty="0"/>
              <a:t>2</a:t>
            </a:r>
            <a:r>
              <a:rPr lang="en-US" altLang="en-US" sz="3400" b="1" dirty="0"/>
              <a:t> and of (B) NO and O</a:t>
            </a:r>
            <a:r>
              <a:rPr lang="en-US" altLang="en-US" sz="3400" b="1" baseline="-25000" dirty="0"/>
              <a:t>2</a:t>
            </a:r>
            <a:endParaRPr lang="en-US" sz="3400" dirty="0"/>
          </a:p>
        </p:txBody>
      </p:sp>
      <p:pic>
        <p:nvPicPr>
          <p:cNvPr id="5" name="Picture 8" descr="Two graphs are shown, which show reaction energy diagrams for two reactions, each of which has a two-step mechanism. The reaction of NO2 and F2 starts with a slow step, and the reaction of NO and O2 starts with a fast step. Both overall reactions are exothermic, so the product is lower in energy than the reactants. Note these key points: Each step in the mechanism has its own peak with the transition state at the top. The intermediates are reactive, unstable species, so they are higher in energy than the reactants or product. The slow (rate-determining) step has a larger Ea than the other ste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61096" y="1554480"/>
            <a:ext cx="702180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257800"/>
            <a:ext cx="8229600" cy="1295400"/>
          </a:xfrm>
        </p:spPr>
        <p:txBody>
          <a:bodyPr/>
          <a:lstStyle/>
          <a:p>
            <a:r>
              <a:rPr lang="en-US" altLang="en-US" dirty="0"/>
              <a:t>Each step in a multi-step reaction has its own transition state, which occurs at the energy maximum for that step.</a:t>
            </a:r>
          </a:p>
          <a:p>
            <a:pPr marL="0" indent="0">
              <a:buNone/>
            </a:pPr>
            <a:r>
              <a:rPr lang="en-US" b="1" dirty="0"/>
              <a:t>Figure 16.22</a:t>
            </a:r>
          </a:p>
        </p:txBody>
      </p:sp>
    </p:spTree>
    <p:extLst>
      <p:ext uri="{BB962C8B-B14F-4D97-AF65-F5344CB8AC3E}">
        <p14:creationId xmlns:p14="http://schemas.microsoft.com/office/powerpoint/2010/main" val="313373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Catalysis: Speeding up a Reaction</a:t>
            </a:r>
            <a:br>
              <a:rPr lang="en-US" altLang="en-US" b="1" dirty="0"/>
            </a:br>
            <a:endParaRPr lang="en-US" dirty="0"/>
          </a:p>
        </p:txBody>
      </p:sp>
      <p:sp>
        <p:nvSpPr>
          <p:cNvPr id="3" name="Content Placeholder 2"/>
          <p:cNvSpPr>
            <a:spLocks noGrp="1"/>
          </p:cNvSpPr>
          <p:nvPr>
            <p:ph idx="1"/>
          </p:nvPr>
        </p:nvSpPr>
        <p:spPr/>
        <p:txBody>
          <a:bodyPr/>
          <a:lstStyle/>
          <a:p>
            <a:r>
              <a:rPr lang="en-US" altLang="en-US" dirty="0"/>
              <a:t>A </a:t>
            </a:r>
            <a:r>
              <a:rPr lang="en-US" altLang="en-US" b="1" i="1" dirty="0"/>
              <a:t>catalyst</a:t>
            </a:r>
            <a:r>
              <a:rPr lang="en-US" altLang="en-US" dirty="0"/>
              <a:t> is a substance that increases the reaction rate without itself being consumed in the reaction.</a:t>
            </a:r>
          </a:p>
          <a:p>
            <a:r>
              <a:rPr lang="en-US" altLang="en-US" dirty="0"/>
              <a:t>In general, a catalyst provides an alternative reaction pathway that has a </a:t>
            </a:r>
            <a:r>
              <a:rPr lang="en-US" altLang="en-US" b="1" i="1" dirty="0"/>
              <a:t>lower total activation energy</a:t>
            </a:r>
            <a:r>
              <a:rPr lang="en-US" altLang="en-US" dirty="0"/>
              <a:t> than the uncatalyzed reaction.</a:t>
            </a:r>
          </a:p>
          <a:p>
            <a:r>
              <a:rPr lang="en-US" altLang="en-US" dirty="0"/>
              <a:t>A catalyst will speed up both the forward and the reverse reactions.</a:t>
            </a:r>
          </a:p>
          <a:p>
            <a:r>
              <a:rPr lang="en-US" altLang="en-US" dirty="0"/>
              <a:t>A catalyst does not affect either </a:t>
            </a:r>
            <a:r>
              <a:rPr lang="en-US" altLang="en-US" dirty="0">
                <a:latin typeface="Symbol" panose="05050102010706020507" pitchFamily="18" charset="2"/>
                <a:cs typeface="Arial" panose="020B0604020202020204" pitchFamily="34" charset="0"/>
              </a:rPr>
              <a:t>D</a:t>
            </a:r>
            <a:r>
              <a:rPr lang="en-US" altLang="en-US" i="1" dirty="0">
                <a:cs typeface="Arial" panose="020B0604020202020204" pitchFamily="34" charset="0"/>
              </a:rPr>
              <a:t>H</a:t>
            </a:r>
            <a:r>
              <a:rPr lang="en-US" altLang="en-US" dirty="0">
                <a:cs typeface="Arial" panose="020B0604020202020204" pitchFamily="34" charset="0"/>
              </a:rPr>
              <a:t> or the overall yield for a reaction.</a:t>
            </a:r>
          </a:p>
          <a:p>
            <a:endParaRPr lang="en-US" dirty="0"/>
          </a:p>
        </p:txBody>
      </p:sp>
    </p:spTree>
    <p:extLst>
      <p:ext uri="{BB962C8B-B14F-4D97-AF65-F5344CB8AC3E}">
        <p14:creationId xmlns:p14="http://schemas.microsoft.com/office/powerpoint/2010/main" val="220552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Arial" panose="020B0604020202020204" pitchFamily="34" charset="0"/>
              </a:rPr>
              <a:t>Reaction Energy Diagram for a Catalyzed (</a:t>
            </a:r>
            <a:r>
              <a:rPr lang="en-US" altLang="en-US" b="1" i="1" dirty="0">
                <a:cs typeface="Arial" panose="020B0604020202020204" pitchFamily="34" charset="0"/>
              </a:rPr>
              <a:t>Green</a:t>
            </a:r>
            <a:r>
              <a:rPr lang="en-US" altLang="en-US" b="1" dirty="0">
                <a:cs typeface="Arial" panose="020B0604020202020204" pitchFamily="34" charset="0"/>
              </a:rPr>
              <a:t>) and Uncatalyzed (</a:t>
            </a:r>
            <a:r>
              <a:rPr lang="en-US" altLang="en-US" b="1" i="1" dirty="0">
                <a:cs typeface="Arial" panose="020B0604020202020204" pitchFamily="34" charset="0"/>
              </a:rPr>
              <a:t>Red</a:t>
            </a:r>
            <a:r>
              <a:rPr lang="en-US" altLang="en-US" b="1" dirty="0">
                <a:cs typeface="Arial" panose="020B0604020202020204" pitchFamily="34" charset="0"/>
              </a:rPr>
              <a:t>) Process</a:t>
            </a:r>
            <a:br>
              <a:rPr lang="en-US" altLang="en-US" b="1" dirty="0">
                <a:cs typeface="Arial" panose="020B0604020202020204" pitchFamily="34" charset="0"/>
              </a:rPr>
            </a:br>
            <a:endParaRPr lang="en-US" dirty="0"/>
          </a:p>
        </p:txBody>
      </p:sp>
      <p:pic>
        <p:nvPicPr>
          <p:cNvPr id="5" name="Picture 4" descr="A catalyst speeds a reaction by providing a different, lower energy pathway. A catalyst speeds up the forward and reverse reactions. Thus, a reaction has the same yield with or without a catalyst, but the product forms faster. A catalyst causes a lower total activation energy by providing a different mechanism for the reaction. The total of the activation energies for both steps of the catalyzed pathway [Ea1(fwd) + Ea2(fwd)] is less than the forward activation energy of the uncatalyzed pathway. The catalyst is not consumed, but rather used and then re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25863" y="1645920"/>
            <a:ext cx="529227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172200"/>
            <a:ext cx="8229600" cy="381000"/>
          </a:xfrm>
        </p:spPr>
        <p:txBody>
          <a:bodyPr/>
          <a:lstStyle/>
          <a:p>
            <a:pPr marL="0" indent="0">
              <a:buNone/>
            </a:pPr>
            <a:r>
              <a:rPr lang="en-US" b="1" dirty="0"/>
              <a:t>Figure 16.23</a:t>
            </a:r>
          </a:p>
        </p:txBody>
      </p:sp>
    </p:spTree>
    <p:extLst>
      <p:ext uri="{BB962C8B-B14F-4D97-AF65-F5344CB8AC3E}">
        <p14:creationId xmlns:p14="http://schemas.microsoft.com/office/powerpoint/2010/main" val="52341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6.0&quot;&gt;&lt;object type=&quot;1&quot; unique_id=&quot;10001&quot;&gt;&lt;object type=&quot;8&quot; unique_id=&quot;11157&quot;&gt;&lt;/object&gt;&lt;object type=&quot;2&quot; unique_id=&quot;11158&quot;&gt;&lt;object type=&quot;3&quot; unique_id=&quot;11159&quot;&gt;&lt;property id=&quot;20148&quot; value=&quot;5&quot;/&gt;&lt;property id=&quot;20300&quot; value=&quot;Slide 1&quot;/&gt;&lt;property id=&quot;20307&quot; value=&quot;315&quot;/&gt;&lt;/object&gt;&lt;object type=&quot;3&quot; unique_id=&quot;11160&quot;&gt;&lt;property id=&quot;20148&quot; value=&quot;5&quot;/&gt;&lt;property id=&quot;20300&quot; value=&quot;Slide 2&quot;/&gt;&lt;property id=&quot;20307&quot; value=&quot;256&quot;/&gt;&lt;/object&gt;&lt;object type=&quot;3&quot; unique_id=&quot;11161&quot;&gt;&lt;property id=&quot;20148&quot; value=&quot;5&quot;/&gt;&lt;property id=&quot;20300&quot; value=&quot;Slide 3&quot;/&gt;&lt;property id=&quot;20307&quot; value=&quot;257&quot;/&gt;&lt;/object&gt;&lt;object type=&quot;3&quot; unique_id=&quot;11162&quot;&gt;&lt;property id=&quot;20148&quot; value=&quot;5&quot;/&gt;&lt;property id=&quot;20300&quot; value=&quot;Slide 4&quot;/&gt;&lt;property id=&quot;20307&quot; value=&quot;266&quot;/&gt;&lt;/object&gt;&lt;object type=&quot;3&quot; unique_id=&quot;11163&quot;&gt;&lt;property id=&quot;20148&quot; value=&quot;5&quot;/&gt;&lt;property id=&quot;20300&quot; value=&quot;Slide 5&quot;/&gt;&lt;property id=&quot;20307&quot; value=&quot;267&quot;/&gt;&lt;/object&gt;&lt;object type=&quot;3&quot; unique_id=&quot;11164&quot;&gt;&lt;property id=&quot;20148&quot; value=&quot;5&quot;/&gt;&lt;property id=&quot;20300&quot; value=&quot;Slide 6&quot;/&gt;&lt;property id=&quot;20307&quot; value=&quot;307&quot;/&gt;&lt;/object&gt;&lt;object type=&quot;3&quot; unique_id=&quot;11165&quot;&gt;&lt;property id=&quot;20148&quot; value=&quot;5&quot;/&gt;&lt;property id=&quot;20300&quot; value=&quot;Slide 7&quot;/&gt;&lt;property id=&quot;20307&quot; value=&quot;268&quot;/&gt;&lt;/object&gt;&lt;object type=&quot;3&quot; unique_id=&quot;11166&quot;&gt;&lt;property id=&quot;20148&quot; value=&quot;5&quot;/&gt;&lt;property id=&quot;20300&quot; value=&quot;Slide 8&quot;/&gt;&lt;property id=&quot;20307&quot; value=&quot;269&quot;/&gt;&lt;/object&gt;&lt;object type=&quot;3&quot; unique_id=&quot;11167&quot;&gt;&lt;property id=&quot;20148&quot; value=&quot;5&quot;/&gt;&lt;property id=&quot;20300&quot; value=&quot;Slide 9&quot;/&gt;&lt;property id=&quot;20307&quot; value=&quot;308&quot;/&gt;&lt;/object&gt;&lt;object type=&quot;3&quot; unique_id=&quot;11168&quot;&gt;&lt;property id=&quot;20148&quot; value=&quot;5&quot;/&gt;&lt;property id=&quot;20300&quot; value=&quot;Slide 10&quot;/&gt;&lt;property id=&quot;20307&quot; value=&quot;300&quot;/&gt;&lt;/object&gt;&lt;object type=&quot;3&quot; unique_id=&quot;11169&quot;&gt;&lt;property id=&quot;20148&quot; value=&quot;5&quot;/&gt;&lt;property id=&quot;20300&quot; value=&quot;Slide 11&quot;/&gt;&lt;property id=&quot;20307&quot; value=&quot;270&quot;/&gt;&lt;/object&gt;&lt;object type=&quot;3&quot; unique_id=&quot;11170&quot;&gt;&lt;property id=&quot;20148&quot; value=&quot;5&quot;/&gt;&lt;property id=&quot;20300&quot; value=&quot;Slide 12&quot;/&gt;&lt;property id=&quot;20307&quot; value=&quot;271&quot;/&gt;&lt;/object&gt;&lt;object type=&quot;3&quot; unique_id=&quot;11171&quot;&gt;&lt;property id=&quot;20148&quot; value=&quot;5&quot;/&gt;&lt;property id=&quot;20300&quot; value=&quot;Slide 13&quot;/&gt;&lt;property id=&quot;20307&quot; value=&quot;309&quot;/&gt;&lt;/object&gt;&lt;object type=&quot;3&quot; unique_id=&quot;11172&quot;&gt;&lt;property id=&quot;20148&quot; value=&quot;5&quot;/&gt;&lt;property id=&quot;20300&quot; value=&quot;Slide 14&quot;/&gt;&lt;property id=&quot;20307&quot; value=&quot;258&quot;/&gt;&lt;/object&gt;&lt;object type=&quot;3&quot; unique_id=&quot;11173&quot;&gt;&lt;property id=&quot;20148&quot; value=&quot;5&quot;/&gt;&lt;property id=&quot;20300&quot; value=&quot;Slide 15&quot;/&gt;&lt;property id=&quot;20307&quot; value=&quot;259&quot;/&gt;&lt;/object&gt;&lt;object type=&quot;3&quot; unique_id=&quot;11174&quot;&gt;&lt;property id=&quot;20148&quot; value=&quot;5&quot;/&gt;&lt;property id=&quot;20300&quot; value=&quot;Slide 16&quot;/&gt;&lt;property id=&quot;20307&quot; value=&quot;297&quot;/&gt;&lt;/object&gt;&lt;object type=&quot;3&quot; unique_id=&quot;11175&quot;&gt;&lt;property id=&quot;20148&quot; value=&quot;5&quot;/&gt;&lt;property id=&quot;20300&quot; value=&quot;Slide 17&quot;/&gt;&lt;property id=&quot;20307&quot; value=&quot;294&quot;/&gt;&lt;/object&gt;&lt;object type=&quot;3&quot; unique_id=&quot;11176&quot;&gt;&lt;property id=&quot;20148&quot; value=&quot;5&quot;/&gt;&lt;property id=&quot;20300&quot; value=&quot;Slide 18&quot;/&gt;&lt;property id=&quot;20307&quot; value=&quot;260&quot;/&gt;&lt;/object&gt;&lt;object type=&quot;3&quot; unique_id=&quot;11177&quot;&gt;&lt;property id=&quot;20148&quot; value=&quot;5&quot;/&gt;&lt;property id=&quot;20300&quot; value=&quot;Slide 19&quot;/&gt;&lt;property id=&quot;20307&quot; value=&quot;295&quot;/&gt;&lt;/object&gt;&lt;object type=&quot;3&quot; unique_id=&quot;11178&quot;&gt;&lt;property id=&quot;20148&quot; value=&quot;5&quot;/&gt;&lt;property id=&quot;20300&quot; value=&quot;Slide 20&quot;/&gt;&lt;property id=&quot;20307&quot; value=&quot;312&quot;/&gt;&lt;/object&gt;&lt;object type=&quot;3&quot; unique_id=&quot;11179&quot;&gt;&lt;property id=&quot;20148&quot; value=&quot;5&quot;/&gt;&lt;property id=&quot;20300&quot; value=&quot;Slide 21&quot;/&gt;&lt;property id=&quot;20307&quot; value=&quot;313&quot;/&gt;&lt;/object&gt;&lt;object type=&quot;3&quot; unique_id=&quot;11180&quot;&gt;&lt;property id=&quot;20148&quot; value=&quot;5&quot;/&gt;&lt;property id=&quot;20300&quot; value=&quot;Slide 22&quot;/&gt;&lt;property id=&quot;20307&quot; value=&quot;301&quot;/&gt;&lt;/object&gt;&lt;object type=&quot;3&quot; unique_id=&quot;11181&quot;&gt;&lt;property id=&quot;20148&quot; value=&quot;5&quot;/&gt;&lt;property id=&quot;20300&quot; value=&quot;Slide 23&quot;/&gt;&lt;property id=&quot;20307&quot; value=&quot;310&quot;/&gt;&lt;/object&gt;&lt;object type=&quot;3&quot; unique_id=&quot;11182&quot;&gt;&lt;property id=&quot;20148&quot; value=&quot;5&quot;/&gt;&lt;property id=&quot;20300&quot; value=&quot;Slide 24&quot;/&gt;&lt;property id=&quot;20307&quot; value=&quot;261&quot;/&gt;&lt;/object&gt;&lt;object type=&quot;3&quot; unique_id=&quot;11183&quot;&gt;&lt;property id=&quot;20148&quot; value=&quot;5&quot;/&gt;&lt;property id=&quot;20300&quot; value=&quot;Slide 25&quot;/&gt;&lt;property id=&quot;20307&quot; value=&quot;272&quot;/&gt;&lt;/object&gt;&lt;object type=&quot;3&quot; unique_id=&quot;11184&quot;&gt;&lt;property id=&quot;20148&quot; value=&quot;5&quot;/&gt;&lt;property id=&quot;20300&quot; value=&quot;Slide 26&quot;/&gt;&lt;property id=&quot;20307&quot; value=&quot;273&quot;/&gt;&lt;/object&gt;&lt;object type=&quot;3&quot; unique_id=&quot;11185&quot;&gt;&lt;property id=&quot;20148&quot; value=&quot;5&quot;/&gt;&lt;property id=&quot;20300&quot; value=&quot;Slide 27&quot;/&gt;&lt;property id=&quot;20307&quot; value=&quot;274&quot;/&gt;&lt;/object&gt;&lt;object type=&quot;3&quot; unique_id=&quot;11186&quot;&gt;&lt;property id=&quot;20148&quot; value=&quot;5&quot;/&gt;&lt;property id=&quot;20300&quot; value=&quot;Slide 28&quot;/&gt;&lt;property id=&quot;20307&quot; value=&quot;314&quot;/&gt;&lt;/object&gt;&lt;object type=&quot;3&quot; unique_id=&quot;11187&quot;&gt;&lt;property id=&quot;20148&quot; value=&quot;5&quot;/&gt;&lt;property id=&quot;20300&quot; value=&quot;Slide 29&quot;/&gt;&lt;property id=&quot;20307&quot; value=&quot;262&quot;/&gt;&lt;/object&gt;&lt;object type=&quot;3&quot; unique_id=&quot;11188&quot;&gt;&lt;property id=&quot;20148&quot; value=&quot;5&quot;/&gt;&lt;property id=&quot;20300&quot; value=&quot;Slide 30&quot;/&gt;&lt;property id=&quot;20307&quot; value=&quot;298&quot;/&gt;&lt;/object&gt;&lt;object type=&quot;3&quot; unique_id=&quot;11189&quot;&gt;&lt;property id=&quot;20148&quot; value=&quot;5&quot;/&gt;&lt;property id=&quot;20300&quot; value=&quot;Slide 31&quot;/&gt;&lt;property id=&quot;20307&quot; value=&quot;275&quot;/&gt;&lt;/object&gt;&lt;object type=&quot;3&quot; unique_id=&quot;11190&quot;&gt;&lt;property id=&quot;20148&quot; value=&quot;5&quot;/&gt;&lt;property id=&quot;20300&quot; value=&quot;Slide 32&quot;/&gt;&lt;property id=&quot;20307&quot; value=&quot;296&quot;/&gt;&lt;/object&gt;&lt;object type=&quot;3&quot; unique_id=&quot;11191&quot;&gt;&lt;property id=&quot;20148&quot; value=&quot;5&quot;/&gt;&lt;property id=&quot;20300&quot; value=&quot;Slide 33&quot;/&gt;&lt;property id=&quot;20307&quot; value=&quot;276&quot;/&gt;&lt;/object&gt;&lt;object type=&quot;3&quot; unique_id=&quot;11192&quot;&gt;&lt;property id=&quot;20148&quot; value=&quot;5&quot;/&gt;&lt;property id=&quot;20300&quot; value=&quot;Slide 34&quot;/&gt;&lt;property id=&quot;20307&quot; value=&quot;263&quot;/&gt;&lt;/object&gt;&lt;object type=&quot;3&quot; unique_id=&quot;11193&quot;&gt;&lt;property id=&quot;20148&quot; value=&quot;5&quot;/&gt;&lt;property id=&quot;20300&quot; value=&quot;Slide 35&quot;/&gt;&lt;property id=&quot;20307&quot; value=&quot;277&quot;/&gt;&lt;/object&gt;&lt;object type=&quot;3&quot; unique_id=&quot;11194&quot;&gt;&lt;property id=&quot;20148&quot; value=&quot;5&quot;/&gt;&lt;property id=&quot;20300&quot; value=&quot;Slide 36&quot;/&gt;&lt;property id=&quot;20307&quot; value=&quot;278&quot;/&gt;&lt;/object&gt;&lt;object type=&quot;3&quot; unique_id=&quot;11195&quot;&gt;&lt;property id=&quot;20148&quot; value=&quot;5&quot;/&gt;&lt;property id=&quot;20300&quot; value=&quot;Slide 37&quot;/&gt;&lt;property id=&quot;20307&quot; value=&quot;279&quot;/&gt;&lt;/object&gt;&lt;object type=&quot;3&quot; unique_id=&quot;11196&quot;&gt;&lt;property id=&quot;20148&quot; value=&quot;5&quot;/&gt;&lt;property id=&quot;20300&quot; value=&quot;Slide 38&quot;/&gt;&lt;property id=&quot;20307&quot; value=&quot;299&quot;/&gt;&lt;/object&gt;&lt;object type=&quot;3&quot; unique_id=&quot;11197&quot;&gt;&lt;property id=&quot;20148&quot; value=&quot;5&quot;/&gt;&lt;property id=&quot;20300&quot; value=&quot;Slide 39&quot;/&gt;&lt;property id=&quot;20307&quot; value=&quot;280&quot;/&gt;&lt;/object&gt;&lt;object type=&quot;3&quot; unique_id=&quot;11198&quot;&gt;&lt;property id=&quot;20148&quot; value=&quot;5&quot;/&gt;&lt;property id=&quot;20300&quot; value=&quot;Slide 40&quot;/&gt;&lt;property id=&quot;20307&quot; value=&quot;281&quot;/&gt;&lt;/object&gt;&lt;object type=&quot;3&quot; unique_id=&quot;11199&quot;&gt;&lt;property id=&quot;20148&quot; value=&quot;5&quot;/&gt;&lt;property id=&quot;20300&quot; value=&quot;Slide 41&quot;/&gt;&lt;property id=&quot;20307&quot; value=&quot;282&quot;/&gt;&lt;/object&gt;&lt;object type=&quot;3&quot; unique_id=&quot;11200&quot;&gt;&lt;property id=&quot;20148&quot; value=&quot;5&quot;/&gt;&lt;property id=&quot;20300&quot; value=&quot;Slide 42&quot;/&gt;&lt;property id=&quot;20307&quot; value=&quot;283&quot;/&gt;&lt;/object&gt;&lt;object type=&quot;3&quot; unique_id=&quot;11201&quot;&gt;&lt;property id=&quot;20148&quot; value=&quot;5&quot;/&gt;&lt;property id=&quot;20300&quot; value=&quot;Slide 43&quot;/&gt;&lt;property id=&quot;20307&quot; value=&quot;284&quot;/&gt;&lt;/object&gt;&lt;object type=&quot;3&quot; unique_id=&quot;11202&quot;&gt;&lt;property id=&quot;20148&quot; value=&quot;5&quot;/&gt;&lt;property id=&quot;20300&quot; value=&quot;Slide 44&quot;/&gt;&lt;property id=&quot;20307&quot; value=&quot;285&quot;/&gt;&lt;/object&gt;&lt;object type=&quot;3&quot; unique_id=&quot;11203&quot;&gt;&lt;property id=&quot;20148&quot; value=&quot;5&quot;/&gt;&lt;property id=&quot;20300&quot; value=&quot;Slide 45&quot;/&gt;&lt;property id=&quot;20307&quot; value=&quot;264&quot;/&gt;&lt;/object&gt;&lt;object type=&quot;3&quot; unique_id=&quot;11204&quot;&gt;&lt;property id=&quot;20148&quot; value=&quot;5&quot;/&gt;&lt;property id=&quot;20300&quot; value=&quot;Slide 46&quot;/&gt;&lt;property id=&quot;20307&quot; value=&quot;302&quot;/&gt;&lt;/object&gt;&lt;object type=&quot;3&quot; unique_id=&quot;11205&quot;&gt;&lt;property id=&quot;20148&quot; value=&quot;5&quot;/&gt;&lt;property id=&quot;20300&quot; value=&quot;Slide 47&quot;/&gt;&lt;property id=&quot;20307&quot; value=&quot;265&quot;/&gt;&lt;/object&gt;&lt;object type=&quot;3&quot; unique_id=&quot;11206&quot;&gt;&lt;property id=&quot;20148&quot; value=&quot;5&quot;/&gt;&lt;property id=&quot;20300&quot; value=&quot;Slide 48&quot;/&gt;&lt;property id=&quot;20307&quot; value=&quot;303&quot;/&gt;&lt;/object&gt;&lt;object type=&quot;3&quot; unique_id=&quot;11207&quot;&gt;&lt;property id=&quot;20148&quot; value=&quot;5&quot;/&gt;&lt;property id=&quot;20300&quot; value=&quot;Slide 49&quot;/&gt;&lt;property id=&quot;20307&quot; value=&quot;286&quot;/&gt;&lt;/object&gt;&lt;object type=&quot;3&quot; unique_id=&quot;11208&quot;&gt;&lt;property id=&quot;20148&quot; value=&quot;5&quot;/&gt;&lt;property id=&quot;20300&quot; value=&quot;Slide 50&quot;/&gt;&lt;property id=&quot;20307&quot; value=&quot;311&quot;/&gt;&lt;/object&gt;&lt;object type=&quot;3&quot; unique_id=&quot;11209&quot;&gt;&lt;property id=&quot;20148&quot; value=&quot;5&quot;/&gt;&lt;property id=&quot;20300&quot; value=&quot;Slide 51&quot;/&gt;&lt;property id=&quot;20307&quot; value=&quot;287&quot;/&gt;&lt;/object&gt;&lt;object type=&quot;3&quot; unique_id=&quot;11210&quot;&gt;&lt;property id=&quot;20148&quot; value=&quot;5&quot;/&gt;&lt;property id=&quot;20300&quot; value=&quot;Slide 52&quot;/&gt;&lt;property id=&quot;20307&quot; value=&quot;288&quot;/&gt;&lt;/object&gt;&lt;object type=&quot;3&quot; unique_id=&quot;11211&quot;&gt;&lt;property id=&quot;20148&quot; value=&quot;5&quot;/&gt;&lt;property id=&quot;20300&quot; value=&quot;Slide 53&quot;/&gt;&lt;property id=&quot;20307&quot; value=&quot;290&quot;/&gt;&lt;/object&gt;&lt;object type=&quot;3&quot; unique_id=&quot;11212&quot;&gt;&lt;property id=&quot;20148&quot; value=&quot;5&quot;/&gt;&lt;property id=&quot;20300&quot; value=&quot;Slide 54&quot;/&gt;&lt;property id=&quot;20307&quot; value=&quot;289&quot;/&gt;&lt;/object&gt;&lt;object type=&quot;3&quot; unique_id=&quot;11213&quot;&gt;&lt;property id=&quot;20148&quot; value=&quot;5&quot;/&gt;&lt;property id=&quot;20300&quot; value=&quot;Slide 55&quot;/&gt;&lt;property id=&quot;20307&quot; value=&quot;306&quot;/&gt;&lt;/object&gt;&lt;object type=&quot;3&quot; unique_id=&quot;11214&quot;&gt;&lt;property id=&quot;20148&quot; value=&quot;5&quot;/&gt;&lt;property id=&quot;20300&quot; value=&quot;Slide 56&quot;/&gt;&lt;property id=&quot;20307&quot; value=&quot;291&quot;/&gt;&lt;/object&gt;&lt;object type=&quot;3&quot; unique_id=&quot;11215&quot;&gt;&lt;property id=&quot;20148&quot; value=&quot;5&quot;/&gt;&lt;property id=&quot;20300&quot; value=&quot;Slide 57&quot;/&gt;&lt;property id=&quot;20307&quot; value=&quot;304&quot;/&gt;&lt;/object&gt;&lt;object type=&quot;3&quot; unique_id=&quot;11216&quot;&gt;&lt;property id=&quot;20148&quot; value=&quot;5&quot;/&gt;&lt;property id=&quot;20300&quot; value=&quot;Slide 58&quot;/&gt;&lt;property id=&quot;20307&quot; value=&quot;292&quot;/&gt;&lt;/object&gt;&lt;object type=&quot;3&quot; unique_id=&quot;11217&quot;&gt;&lt;property id=&quot;20148&quot; value=&quot;5&quot;/&gt;&lt;property id=&quot;20300&quot; value=&quot;Slide 59&quot;/&gt;&lt;property id=&quot;20307&quot; value=&quot;293&quot;/&gt;&lt;/object&gt;&lt;object type=&quot;3&quot; unique_id=&quot;11218&quot;&gt;&lt;property id=&quot;20148&quot; value=&quot;5&quot;/&gt;&lt;property id=&quot;20300&quot; value=&quot;Slide 60&quot;/&gt;&lt;property id=&quot;20307&quot; value=&quot;305&quot;/&gt;&lt;/object&gt;&lt;/object&gt;&lt;/object&gt;&lt;/database&gt;"/>
  <p:tag name="PREVIOUS_ACTIVE_SLIDE" val="363"/>
</p:tagLst>
</file>

<file path=ppt/theme/theme1.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13639</TotalTime>
  <Words>6705</Words>
  <Application>Microsoft Macintosh PowerPoint</Application>
  <PresentationFormat>On-screen Show (4:3)</PresentationFormat>
  <Paragraphs>704</Paragraphs>
  <Slides>105</Slides>
  <Notes>69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105</vt:i4>
      </vt:variant>
    </vt:vector>
  </HeadingPairs>
  <TitlesOfParts>
    <vt:vector size="108" baseType="lpstr">
      <vt:lpstr>Alternate FIRST, BREAK, LAST slides</vt:lpstr>
      <vt:lpstr>Plain BODY/MAIN CONTENT</vt:lpstr>
      <vt:lpstr>Equation</vt:lpstr>
      <vt:lpstr>Chemistry </vt:lpstr>
      <vt:lpstr>Kinetics:  Rates and Mechanisms of Chemical Reactions </vt:lpstr>
      <vt:lpstr>A Faster Reaction and a Slower Reaction</vt:lpstr>
      <vt:lpstr>The Wide Range of Reaction Rates</vt:lpstr>
      <vt:lpstr>Factors That Influence Reaction Rate </vt:lpstr>
      <vt:lpstr>The Effect of Surface Area on Reaction Rate </vt:lpstr>
      <vt:lpstr>Sufficient Collision Energy Is Required for a Reaction to Occur</vt:lpstr>
      <vt:lpstr>Expressing the Reaction Rate </vt:lpstr>
      <vt:lpstr>Three Types of Reaction Rates for the Reaction of O3 and C2H4 </vt:lpstr>
      <vt:lpstr>Plots of [Reactant] and [Product] vs. Time</vt:lpstr>
      <vt:lpstr>Plots of [Reactant] and [Product] vs. Time: H2 + I2</vt:lpstr>
      <vt:lpstr>General Form of Reaction Rates</vt:lpstr>
      <vt:lpstr>Sample Problem 16.1 – Problem</vt:lpstr>
      <vt:lpstr>Sample Problem 16.1 – Plan</vt:lpstr>
      <vt:lpstr>Sample Problem 16.1 - Solution</vt:lpstr>
      <vt:lpstr>The Rate Law </vt:lpstr>
      <vt:lpstr>Reaction Orders </vt:lpstr>
      <vt:lpstr>Plots of Reactant Concentration, [A], vs. Time for First-, Second-, and Zero-Order Reactions</vt:lpstr>
      <vt:lpstr>Plots of Rate vs. Reactant Concentration, [A], for First-, Second-, and Zero-Order Reactions</vt:lpstr>
      <vt:lpstr>Individual and Overall Reaction Orders </vt:lpstr>
      <vt:lpstr>Sample Problem 16.2 – Problem</vt:lpstr>
      <vt:lpstr>Sample Problem 16.2 – Plan</vt:lpstr>
      <vt:lpstr>Sample Problem 16.2 - Solution</vt:lpstr>
      <vt:lpstr>Determining Reaction Orders </vt:lpstr>
      <vt:lpstr>Initial Rates for the Reaction between A and B</vt:lpstr>
      <vt:lpstr>Calculating the Order of A</vt:lpstr>
      <vt:lpstr>Calculating the Order of B</vt:lpstr>
      <vt:lpstr>Initial Rates for the Reaction Between O2 and NO</vt:lpstr>
      <vt:lpstr>Calculating the Order with Respect to O2 </vt:lpstr>
      <vt:lpstr>Using Logarithms to Solve for Reaction Order</vt:lpstr>
      <vt:lpstr>Using Logarithms for the Order of NO</vt:lpstr>
      <vt:lpstr>Units of the Rate Constant k for Several Overall Reaction Orders</vt:lpstr>
      <vt:lpstr>Information Sequence to Determine the Kinetic Parameters of a Reaction</vt:lpstr>
      <vt:lpstr>Sample Problem 16.3 – Problem</vt:lpstr>
      <vt:lpstr>Sample Problem 16.3 – Plan</vt:lpstr>
      <vt:lpstr>Sample Problem 16.3 – Solution (a), Part 1</vt:lpstr>
      <vt:lpstr>Sample Problem 16.3 – Solution (a), Part 2</vt:lpstr>
      <vt:lpstr>Sample Problem 16.3 – Solution (b)</vt:lpstr>
      <vt:lpstr>Sample Problem 16.4 – Problem</vt:lpstr>
      <vt:lpstr>Sample Problem 16.4 – Plan</vt:lpstr>
      <vt:lpstr>Sample Problem 16.4 – Solution (a)</vt:lpstr>
      <vt:lpstr>Sample Problem 16.4 – Solution (b) and (c)</vt:lpstr>
      <vt:lpstr>Integrated Rate Laws </vt:lpstr>
      <vt:lpstr>Sample Problem 16.5 – Problem</vt:lpstr>
      <vt:lpstr>Sample Problem 16.5 – Plan</vt:lpstr>
      <vt:lpstr>Sample Problem 16.5 - Solution</vt:lpstr>
      <vt:lpstr>Graphical Method for Finding the Reaction Order from the Integrated Rate Law: First Order Reactions</vt:lpstr>
      <vt:lpstr>Graphical Method for Finding the Reaction Order from the Integrated Rate Law: Second Order Reactions</vt:lpstr>
      <vt:lpstr>Graphical Method for Finding the Reaction Order from the Integrated Rate Law: Zero Order Reactions</vt:lpstr>
      <vt:lpstr>Graphical Determination of the Reaction Order for the Decomposition of N2O5: Data Table </vt:lpstr>
      <vt:lpstr>Graphical Determination of the Reaction Order for the Decomposition of N2O5 </vt:lpstr>
      <vt:lpstr>Reaction Half-Life </vt:lpstr>
      <vt:lpstr>A Plot of [N2O5] vs. Time for Three Reaction Half-Lives</vt:lpstr>
      <vt:lpstr>Sample Problem 16.6 – Problem</vt:lpstr>
      <vt:lpstr>Sample Problem 16.6 – Plan</vt:lpstr>
      <vt:lpstr>Sample Problem 16.6 - Solution</vt:lpstr>
      <vt:lpstr>Sample Problem 16.7 – Problem</vt:lpstr>
      <vt:lpstr>Sample Problem 16.7 – Plan</vt:lpstr>
      <vt:lpstr>Sample Problem 16.7 - Solution</vt:lpstr>
      <vt:lpstr>Half-Life Equations </vt:lpstr>
      <vt:lpstr>An Overview of Zero-Order, First-Order, and Simple Second-Order Reactions</vt:lpstr>
      <vt:lpstr>Collision Theory and Concentration </vt:lpstr>
      <vt:lpstr>The Number of Possible Collisions is the Product, Not the Sum, of Reactant Concentrations</vt:lpstr>
      <vt:lpstr>Temperature and the Rate Constant </vt:lpstr>
      <vt:lpstr>Increase of the Rate Constant with Temperature for the Hydrolysis of an Ester</vt:lpstr>
      <vt:lpstr>Activation Energy </vt:lpstr>
      <vt:lpstr>Energy-level Diagram for a Reaction</vt:lpstr>
      <vt:lpstr>Temperature and Collision Energy </vt:lpstr>
      <vt:lpstr>The Effect of Temperature on the Distribution of Collision Energies </vt:lpstr>
      <vt:lpstr>The Effect of Ea and T on the Fraction (f) of Collisions with Sufficient Energy to Allow Reaction</vt:lpstr>
      <vt:lpstr>Calculating Activation Energy </vt:lpstr>
      <vt:lpstr>Graphical Determination of the Activation Energy</vt:lpstr>
      <vt:lpstr>Sample Problem 16.8 – Problem and Plan</vt:lpstr>
      <vt:lpstr>Sample Problem 16.8 - Solution</vt:lpstr>
      <vt:lpstr>Molecular Structure and Reaction Rate </vt:lpstr>
      <vt:lpstr>The Importance of Molecular Orientation to An Effective Collision</vt:lpstr>
      <vt:lpstr>Transition State Theory </vt:lpstr>
      <vt:lpstr>The Transition State of the Reaction Between BrCH3 and OH- </vt:lpstr>
      <vt:lpstr>Depicting the Reaction Between BrCH3 and OH–</vt:lpstr>
      <vt:lpstr>Reaction Energy Diagrams and Possible Transition States for Two Reactions</vt:lpstr>
      <vt:lpstr>Sample Problem 16.9 – Problem and Plan</vt:lpstr>
      <vt:lpstr>Sample Problem 16.9 - Solution</vt:lpstr>
      <vt:lpstr>Reaction Mechanisms </vt:lpstr>
      <vt:lpstr>Rate Laws for General Elementary Steps</vt:lpstr>
      <vt:lpstr>Sample Problem 16.10 – Problem</vt:lpstr>
      <vt:lpstr>Sample Problem 16.10 – Plan</vt:lpstr>
      <vt:lpstr>Sample Problem 16.10 – Solution (a) and (b)</vt:lpstr>
      <vt:lpstr>Sample Problem 16.10 – Solution (c)</vt:lpstr>
      <vt:lpstr>The Rate-Determining Step of a Reaction </vt:lpstr>
      <vt:lpstr>Correlating Mechanism with the Rate Law </vt:lpstr>
      <vt:lpstr>Mechanisms with a Slow Initial Step </vt:lpstr>
      <vt:lpstr>Mechanisms with a Fast Initial Step </vt:lpstr>
      <vt:lpstr>Mechanisms with a Fast Initial Step, Cont’d </vt:lpstr>
      <vt:lpstr>Sample Problem 16.11 – Problem and Plan</vt:lpstr>
      <vt:lpstr>Sample Problem 16.11 – Solution (a)</vt:lpstr>
      <vt:lpstr>Sample Problem 16.11 – Solution (b)</vt:lpstr>
      <vt:lpstr>Reaction Energy Diagram for the Two-Step Reaction of (A) NO2 and F2 and of (B) NO and O2</vt:lpstr>
      <vt:lpstr>Catalysis: Speeding up a Reaction </vt:lpstr>
      <vt:lpstr>Reaction Energy Diagram for a Catalyzed (Green) and Uncatalyzed (Red) Process </vt:lpstr>
      <vt:lpstr>The Catalyzed Decomposition of H2O2</vt:lpstr>
      <vt:lpstr>The Metal-catalyzed Hydrogenation of Ethene</vt:lpstr>
      <vt:lpstr>Lock-and-Key Model of Enzyme Action</vt:lpstr>
      <vt:lpstr>Induced-Fit Model of Enzyme Action</vt:lpstr>
      <vt:lpstr>Satellite Images of the Increasing Size of the Antarctic Ozone Hole (Purple) </vt:lpstr>
      <vt:lpstr>Reaction Energy Diagram for Breakdown of O2 by Cl Atoms </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California Polytechnic State University</dc:creator>
  <cp:lastModifiedBy>Faculty</cp:lastModifiedBy>
  <cp:revision>461</cp:revision>
  <cp:lastPrinted>2004-11-07T20:45:35Z</cp:lastPrinted>
  <dcterms:created xsi:type="dcterms:W3CDTF">2002-05-24T17:36:46Z</dcterms:created>
  <dcterms:modified xsi:type="dcterms:W3CDTF">2018-01-18T17:49:40Z</dcterms:modified>
</cp:coreProperties>
</file>