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4" r:id="rId3"/>
  </p:sldMasterIdLst>
  <p:notesMasterIdLst>
    <p:notesMasterId r:id="rId43"/>
  </p:notesMasterIdLst>
  <p:handoutMasterIdLst>
    <p:handoutMasterId r:id="rId44"/>
  </p:handoutMasterIdLst>
  <p:sldIdLst>
    <p:sldId id="258" r:id="rId4"/>
    <p:sldId id="412" r:id="rId5"/>
    <p:sldId id="395" r:id="rId6"/>
    <p:sldId id="373" r:id="rId7"/>
    <p:sldId id="374" r:id="rId8"/>
    <p:sldId id="284" r:id="rId9"/>
    <p:sldId id="401" r:id="rId10"/>
    <p:sldId id="369" r:id="rId11"/>
    <p:sldId id="302" r:id="rId12"/>
    <p:sldId id="359" r:id="rId13"/>
    <p:sldId id="297" r:id="rId14"/>
    <p:sldId id="290" r:id="rId15"/>
    <p:sldId id="296" r:id="rId16"/>
    <p:sldId id="299" r:id="rId17"/>
    <p:sldId id="347" r:id="rId18"/>
    <p:sldId id="378" r:id="rId19"/>
    <p:sldId id="295" r:id="rId20"/>
    <p:sldId id="393" r:id="rId21"/>
    <p:sldId id="370" r:id="rId22"/>
    <p:sldId id="402" r:id="rId23"/>
    <p:sldId id="380" r:id="rId24"/>
    <p:sldId id="391" r:id="rId25"/>
    <p:sldId id="381" r:id="rId26"/>
    <p:sldId id="392" r:id="rId27"/>
    <p:sldId id="375" r:id="rId28"/>
    <p:sldId id="389" r:id="rId29"/>
    <p:sldId id="376" r:id="rId30"/>
    <p:sldId id="390" r:id="rId31"/>
    <p:sldId id="377" r:id="rId32"/>
    <p:sldId id="365" r:id="rId33"/>
    <p:sldId id="407" r:id="rId34"/>
    <p:sldId id="403" r:id="rId35"/>
    <p:sldId id="406" r:id="rId36"/>
    <p:sldId id="405" r:id="rId37"/>
    <p:sldId id="396" r:id="rId38"/>
    <p:sldId id="408" r:id="rId39"/>
    <p:sldId id="409" r:id="rId40"/>
    <p:sldId id="410" r:id="rId41"/>
    <p:sldId id="411" r:id="rId4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F8F8F8"/>
    <a:srgbClr val="D6A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2" autoAdjust="0"/>
    <p:restoredTop sz="93500" autoAdjust="0"/>
  </p:normalViewPr>
  <p:slideViewPr>
    <p:cSldViewPr>
      <p:cViewPr varScale="1">
        <p:scale>
          <a:sx n="105" d="100"/>
          <a:sy n="105" d="100"/>
        </p:scale>
        <p:origin x="561"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56" d="100"/>
          <a:sy n="56" d="100"/>
        </p:scale>
        <p:origin x="-2532" y="-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170194-ACF4-4207-B2EA-E1D00CBF5A03}" type="doc">
      <dgm:prSet loTypeId="urn:microsoft.com/office/officeart/2005/8/layout/cycle5" loCatId="cycle" qsTypeId="urn:microsoft.com/office/officeart/2005/8/quickstyle/simple1" qsCatId="simple" csTypeId="urn:microsoft.com/office/officeart/2005/8/colors/colorful1#1" csCatId="colorful" phldr="1"/>
      <dgm:spPr/>
      <dgm:t>
        <a:bodyPr/>
        <a:lstStyle/>
        <a:p>
          <a:endParaRPr lang="en-US"/>
        </a:p>
      </dgm:t>
    </dgm:pt>
    <dgm:pt modelId="{6F50CB21-95BE-4338-AAC0-15B442B0EE56}">
      <dgm:prSet phldrT="[Text]" custT="1"/>
      <dgm:spPr>
        <a:solidFill>
          <a:schemeClr val="accent2">
            <a:hueOff val="0"/>
            <a:satOff val="0"/>
            <a:lumOff val="0"/>
          </a:schemeClr>
        </a:solidFill>
      </dgm:spPr>
      <dgm:t>
        <a:bodyPr/>
        <a:lstStyle/>
        <a:p>
          <a:r>
            <a:rPr lang="en-US" sz="1800" dirty="0"/>
            <a:t>Outcome Defined </a:t>
          </a:r>
        </a:p>
        <a:p>
          <a:r>
            <a:rPr lang="en-US" sz="1800" dirty="0"/>
            <a:t>(Redefined)</a:t>
          </a:r>
        </a:p>
      </dgm:t>
    </dgm:pt>
    <dgm:pt modelId="{F3B99C0C-5A46-414B-BDAC-FDB972B4A7AC}" type="parTrans" cxnId="{F3845CD7-67C1-4974-92B1-9CFBBF3C7479}">
      <dgm:prSet/>
      <dgm:spPr/>
      <dgm:t>
        <a:bodyPr/>
        <a:lstStyle/>
        <a:p>
          <a:endParaRPr lang="en-US"/>
        </a:p>
      </dgm:t>
    </dgm:pt>
    <dgm:pt modelId="{3C2E0CA7-7305-4C67-B46F-B55E2039347A}" type="sibTrans" cxnId="{F3845CD7-67C1-4974-92B1-9CFBBF3C7479}">
      <dgm:prSet/>
      <dgm:spPr/>
      <dgm:t>
        <a:bodyPr/>
        <a:lstStyle/>
        <a:p>
          <a:endParaRPr lang="en-US"/>
        </a:p>
      </dgm:t>
    </dgm:pt>
    <dgm:pt modelId="{1E9548F1-8D91-44C9-8BB9-64C1279B9D3E}">
      <dgm:prSet phldrT="[Text]"/>
      <dgm:spPr/>
      <dgm:t>
        <a:bodyPr/>
        <a:lstStyle/>
        <a:p>
          <a:r>
            <a:rPr lang="en-US" dirty="0"/>
            <a:t>Conduct assessments</a:t>
          </a:r>
        </a:p>
      </dgm:t>
    </dgm:pt>
    <dgm:pt modelId="{0A53217C-F5FF-4C5E-8199-CD0B6C9A50A3}" type="parTrans" cxnId="{6C7EAFE6-5834-4AEE-B1DD-82033E700F69}">
      <dgm:prSet/>
      <dgm:spPr/>
      <dgm:t>
        <a:bodyPr/>
        <a:lstStyle/>
        <a:p>
          <a:endParaRPr lang="en-US"/>
        </a:p>
      </dgm:t>
    </dgm:pt>
    <dgm:pt modelId="{46C71120-12A1-46A2-8F8B-B8E1221009A4}" type="sibTrans" cxnId="{6C7EAFE6-5834-4AEE-B1DD-82033E700F69}">
      <dgm:prSet/>
      <dgm:spPr/>
      <dgm:t>
        <a:bodyPr/>
        <a:lstStyle/>
        <a:p>
          <a:endParaRPr lang="en-US"/>
        </a:p>
      </dgm:t>
    </dgm:pt>
    <dgm:pt modelId="{F48635BF-1C59-4C84-B70C-DD30BFF66DEB}">
      <dgm:prSet phldrT="[Text]"/>
      <dgm:spPr/>
      <dgm:t>
        <a:bodyPr/>
        <a:lstStyle/>
        <a:p>
          <a:r>
            <a:rPr lang="en-US"/>
            <a:t>Summarizing data</a:t>
          </a:r>
        </a:p>
      </dgm:t>
    </dgm:pt>
    <dgm:pt modelId="{7A901C13-74AF-4D30-A4EF-5AA4544C499A}" type="parTrans" cxnId="{1403D2E9-0F50-4DCA-8450-458775C56D7E}">
      <dgm:prSet/>
      <dgm:spPr/>
      <dgm:t>
        <a:bodyPr/>
        <a:lstStyle/>
        <a:p>
          <a:endParaRPr lang="en-US"/>
        </a:p>
      </dgm:t>
    </dgm:pt>
    <dgm:pt modelId="{DECFDE2E-EB3A-4049-874D-E1466FE96895}" type="sibTrans" cxnId="{1403D2E9-0F50-4DCA-8450-458775C56D7E}">
      <dgm:prSet/>
      <dgm:spPr/>
      <dgm:t>
        <a:bodyPr/>
        <a:lstStyle/>
        <a:p>
          <a:endParaRPr lang="en-US"/>
        </a:p>
      </dgm:t>
    </dgm:pt>
    <dgm:pt modelId="{1091652D-733B-4C12-87AE-B92F9956B79F}">
      <dgm:prSet phldrT="[Text]"/>
      <dgm:spPr/>
      <dgm:t>
        <a:bodyPr/>
        <a:lstStyle/>
        <a:p>
          <a:r>
            <a:rPr lang="en-US" dirty="0"/>
            <a:t>Reflection</a:t>
          </a:r>
        </a:p>
      </dgm:t>
    </dgm:pt>
    <dgm:pt modelId="{0CA936A6-0144-4779-8E88-C2F042B13AAC}" type="parTrans" cxnId="{89848ACD-F237-42D0-ADF4-26024C451618}">
      <dgm:prSet/>
      <dgm:spPr/>
      <dgm:t>
        <a:bodyPr/>
        <a:lstStyle/>
        <a:p>
          <a:endParaRPr lang="en-US"/>
        </a:p>
      </dgm:t>
    </dgm:pt>
    <dgm:pt modelId="{6E9F7684-6666-4DA0-A7B4-5F86CAD34908}" type="sibTrans" cxnId="{89848ACD-F237-42D0-ADF4-26024C451618}">
      <dgm:prSet/>
      <dgm:spPr/>
      <dgm:t>
        <a:bodyPr/>
        <a:lstStyle/>
        <a:p>
          <a:endParaRPr lang="en-US"/>
        </a:p>
      </dgm:t>
    </dgm:pt>
    <dgm:pt modelId="{554EA131-3F45-4E16-A281-C653E96AFFF9}">
      <dgm:prSet phldrT="[Text]"/>
      <dgm:spPr/>
      <dgm:t>
        <a:bodyPr/>
        <a:lstStyle/>
        <a:p>
          <a:r>
            <a:rPr lang="en-US" dirty="0"/>
            <a:t>Enhancement</a:t>
          </a:r>
        </a:p>
      </dgm:t>
    </dgm:pt>
    <dgm:pt modelId="{E028614C-FEE7-4C77-9CFB-D47846DA36D9}" type="parTrans" cxnId="{07A3E86E-C4F9-401C-AC7F-73C44F208A6A}">
      <dgm:prSet/>
      <dgm:spPr/>
      <dgm:t>
        <a:bodyPr/>
        <a:lstStyle/>
        <a:p>
          <a:endParaRPr lang="en-US"/>
        </a:p>
      </dgm:t>
    </dgm:pt>
    <dgm:pt modelId="{D6AA5FB5-D78C-4CC6-B5F3-1CF8C857C25A}" type="sibTrans" cxnId="{07A3E86E-C4F9-401C-AC7F-73C44F208A6A}">
      <dgm:prSet/>
      <dgm:spPr/>
      <dgm:t>
        <a:bodyPr/>
        <a:lstStyle/>
        <a:p>
          <a:endParaRPr lang="en-US"/>
        </a:p>
      </dgm:t>
    </dgm:pt>
    <dgm:pt modelId="{5482E0A6-F9D0-4FF2-8B81-5833B89EF7AB}">
      <dgm:prSet/>
      <dgm:spPr/>
      <dgm:t>
        <a:bodyPr/>
        <a:lstStyle/>
        <a:p>
          <a:r>
            <a:rPr lang="en-US" dirty="0"/>
            <a:t>Plan methods of assessment</a:t>
          </a:r>
        </a:p>
      </dgm:t>
    </dgm:pt>
    <dgm:pt modelId="{034715CA-656B-4D36-830B-8614A2882B96}" type="parTrans" cxnId="{B2A7A665-3F9F-49D5-9100-620559C8A27C}">
      <dgm:prSet/>
      <dgm:spPr/>
      <dgm:t>
        <a:bodyPr/>
        <a:lstStyle/>
        <a:p>
          <a:endParaRPr lang="en-US"/>
        </a:p>
      </dgm:t>
    </dgm:pt>
    <dgm:pt modelId="{40EAFDD6-1D84-4845-B736-BCD7EB3DCDF9}" type="sibTrans" cxnId="{B2A7A665-3F9F-49D5-9100-620559C8A27C}">
      <dgm:prSet/>
      <dgm:spPr/>
      <dgm:t>
        <a:bodyPr/>
        <a:lstStyle/>
        <a:p>
          <a:endParaRPr lang="en-US"/>
        </a:p>
      </dgm:t>
    </dgm:pt>
    <dgm:pt modelId="{86BC4314-B084-48DC-B4D6-AC4E9334EE3F}" type="pres">
      <dgm:prSet presAssocID="{4C170194-ACF4-4207-B2EA-E1D00CBF5A03}" presName="cycle" presStyleCnt="0">
        <dgm:presLayoutVars>
          <dgm:dir/>
          <dgm:resizeHandles val="exact"/>
        </dgm:presLayoutVars>
      </dgm:prSet>
      <dgm:spPr/>
    </dgm:pt>
    <dgm:pt modelId="{5331EAB7-4D89-44BB-A90A-AACD0F920372}" type="pres">
      <dgm:prSet presAssocID="{6F50CB21-95BE-4338-AAC0-15B442B0EE56}" presName="node" presStyleLbl="node1" presStyleIdx="0" presStyleCnt="6">
        <dgm:presLayoutVars>
          <dgm:bulletEnabled val="1"/>
        </dgm:presLayoutVars>
      </dgm:prSet>
      <dgm:spPr/>
    </dgm:pt>
    <dgm:pt modelId="{AD984B28-39D4-4489-906C-8BD750D8421E}" type="pres">
      <dgm:prSet presAssocID="{6F50CB21-95BE-4338-AAC0-15B442B0EE56}" presName="spNode" presStyleCnt="0"/>
      <dgm:spPr/>
    </dgm:pt>
    <dgm:pt modelId="{5225A3AB-A5AE-4763-9169-7B9C94E67C2A}" type="pres">
      <dgm:prSet presAssocID="{3C2E0CA7-7305-4C67-B46F-B55E2039347A}" presName="sibTrans" presStyleLbl="sibTrans1D1" presStyleIdx="0" presStyleCnt="6"/>
      <dgm:spPr/>
    </dgm:pt>
    <dgm:pt modelId="{A0B90628-DC24-4D00-9FA4-5CF672D18962}" type="pres">
      <dgm:prSet presAssocID="{5482E0A6-F9D0-4FF2-8B81-5833B89EF7AB}" presName="node" presStyleLbl="node1" presStyleIdx="1" presStyleCnt="6">
        <dgm:presLayoutVars>
          <dgm:bulletEnabled val="1"/>
        </dgm:presLayoutVars>
      </dgm:prSet>
      <dgm:spPr/>
    </dgm:pt>
    <dgm:pt modelId="{2B42BEE0-7244-4025-83F3-8D1F6D50D9ED}" type="pres">
      <dgm:prSet presAssocID="{5482E0A6-F9D0-4FF2-8B81-5833B89EF7AB}" presName="spNode" presStyleCnt="0"/>
      <dgm:spPr/>
    </dgm:pt>
    <dgm:pt modelId="{D452B7D9-64FD-4965-982E-BCDF5D6B2D3B}" type="pres">
      <dgm:prSet presAssocID="{40EAFDD6-1D84-4845-B736-BCD7EB3DCDF9}" presName="sibTrans" presStyleLbl="sibTrans1D1" presStyleIdx="1" presStyleCnt="6"/>
      <dgm:spPr/>
    </dgm:pt>
    <dgm:pt modelId="{2709B553-79BD-43B1-9925-FF555B86F4E2}" type="pres">
      <dgm:prSet presAssocID="{1E9548F1-8D91-44C9-8BB9-64C1279B9D3E}" presName="node" presStyleLbl="node1" presStyleIdx="2" presStyleCnt="6" custRadScaleRad="101182" custRadScaleInc="-6615">
        <dgm:presLayoutVars>
          <dgm:bulletEnabled val="1"/>
        </dgm:presLayoutVars>
      </dgm:prSet>
      <dgm:spPr/>
    </dgm:pt>
    <dgm:pt modelId="{61B4838D-BE56-44ED-A7DC-2B74BB04074C}" type="pres">
      <dgm:prSet presAssocID="{1E9548F1-8D91-44C9-8BB9-64C1279B9D3E}" presName="spNode" presStyleCnt="0"/>
      <dgm:spPr/>
    </dgm:pt>
    <dgm:pt modelId="{09EF18BE-EE4E-4762-9D07-64472625E652}" type="pres">
      <dgm:prSet presAssocID="{46C71120-12A1-46A2-8F8B-B8E1221009A4}" presName="sibTrans" presStyleLbl="sibTrans1D1" presStyleIdx="2" presStyleCnt="6"/>
      <dgm:spPr/>
    </dgm:pt>
    <dgm:pt modelId="{B2A76404-9598-4E98-932D-33147209B79C}" type="pres">
      <dgm:prSet presAssocID="{F48635BF-1C59-4C84-B70C-DD30BFF66DEB}" presName="node" presStyleLbl="node1" presStyleIdx="3" presStyleCnt="6">
        <dgm:presLayoutVars>
          <dgm:bulletEnabled val="1"/>
        </dgm:presLayoutVars>
      </dgm:prSet>
      <dgm:spPr/>
    </dgm:pt>
    <dgm:pt modelId="{4AA6A196-4146-4C88-88F9-565E30C8E5A4}" type="pres">
      <dgm:prSet presAssocID="{F48635BF-1C59-4C84-B70C-DD30BFF66DEB}" presName="spNode" presStyleCnt="0"/>
      <dgm:spPr/>
    </dgm:pt>
    <dgm:pt modelId="{1FA35515-E7BD-4ADE-B013-CB2E6C9764E9}" type="pres">
      <dgm:prSet presAssocID="{DECFDE2E-EB3A-4049-874D-E1466FE96895}" presName="sibTrans" presStyleLbl="sibTrans1D1" presStyleIdx="3" presStyleCnt="6"/>
      <dgm:spPr/>
    </dgm:pt>
    <dgm:pt modelId="{1677270D-2DC4-4B78-BB02-9E460969B05F}" type="pres">
      <dgm:prSet presAssocID="{1091652D-733B-4C12-87AE-B92F9956B79F}" presName="node" presStyleLbl="node1" presStyleIdx="4" presStyleCnt="6">
        <dgm:presLayoutVars>
          <dgm:bulletEnabled val="1"/>
        </dgm:presLayoutVars>
      </dgm:prSet>
      <dgm:spPr/>
    </dgm:pt>
    <dgm:pt modelId="{A82602C2-38DD-45DB-AF99-C4BA42D334A6}" type="pres">
      <dgm:prSet presAssocID="{1091652D-733B-4C12-87AE-B92F9956B79F}" presName="spNode" presStyleCnt="0"/>
      <dgm:spPr/>
    </dgm:pt>
    <dgm:pt modelId="{BF3B9802-AC78-48D5-AC4B-12014E6DC3EB}" type="pres">
      <dgm:prSet presAssocID="{6E9F7684-6666-4DA0-A7B4-5F86CAD34908}" presName="sibTrans" presStyleLbl="sibTrans1D1" presStyleIdx="4" presStyleCnt="6"/>
      <dgm:spPr/>
    </dgm:pt>
    <dgm:pt modelId="{26AD7F50-BF46-40BC-92FD-0636E6F1E860}" type="pres">
      <dgm:prSet presAssocID="{554EA131-3F45-4E16-A281-C653E96AFFF9}" presName="node" presStyleLbl="node1" presStyleIdx="5" presStyleCnt="6">
        <dgm:presLayoutVars>
          <dgm:bulletEnabled val="1"/>
        </dgm:presLayoutVars>
      </dgm:prSet>
      <dgm:spPr/>
    </dgm:pt>
    <dgm:pt modelId="{26FDE9FE-DF95-41B8-8D15-A290FF2857DB}" type="pres">
      <dgm:prSet presAssocID="{554EA131-3F45-4E16-A281-C653E96AFFF9}" presName="spNode" presStyleCnt="0"/>
      <dgm:spPr/>
    </dgm:pt>
    <dgm:pt modelId="{3E978657-252A-46EA-ACF6-14FB23FE37A7}" type="pres">
      <dgm:prSet presAssocID="{D6AA5FB5-D78C-4CC6-B5F3-1CF8C857C25A}" presName="sibTrans" presStyleLbl="sibTrans1D1" presStyleIdx="5" presStyleCnt="6"/>
      <dgm:spPr/>
    </dgm:pt>
  </dgm:ptLst>
  <dgm:cxnLst>
    <dgm:cxn modelId="{0EF58727-1D42-4871-A3EE-AC009D1CEA7E}" type="presOf" srcId="{D6AA5FB5-D78C-4CC6-B5F3-1CF8C857C25A}" destId="{3E978657-252A-46EA-ACF6-14FB23FE37A7}" srcOrd="0" destOrd="0" presId="urn:microsoft.com/office/officeart/2005/8/layout/cycle5"/>
    <dgm:cxn modelId="{3283112A-A9D4-4577-BCE4-CEEC3129D6E3}" type="presOf" srcId="{F48635BF-1C59-4C84-B70C-DD30BFF66DEB}" destId="{B2A76404-9598-4E98-932D-33147209B79C}" srcOrd="0" destOrd="0" presId="urn:microsoft.com/office/officeart/2005/8/layout/cycle5"/>
    <dgm:cxn modelId="{4D4F793A-14B1-45BD-A41F-7D60C246103C}" type="presOf" srcId="{5482E0A6-F9D0-4FF2-8B81-5833B89EF7AB}" destId="{A0B90628-DC24-4D00-9FA4-5CF672D18962}" srcOrd="0" destOrd="0" presId="urn:microsoft.com/office/officeart/2005/8/layout/cycle5"/>
    <dgm:cxn modelId="{E4A51A3B-68AC-492D-8073-D112C6EAFF43}" type="presOf" srcId="{46C71120-12A1-46A2-8F8B-B8E1221009A4}" destId="{09EF18BE-EE4E-4762-9D07-64472625E652}" srcOrd="0" destOrd="0" presId="urn:microsoft.com/office/officeart/2005/8/layout/cycle5"/>
    <dgm:cxn modelId="{4510EC3D-6EAD-497F-9A6A-85B794CE1DA4}" type="presOf" srcId="{DECFDE2E-EB3A-4049-874D-E1466FE96895}" destId="{1FA35515-E7BD-4ADE-B013-CB2E6C9764E9}" srcOrd="0" destOrd="0" presId="urn:microsoft.com/office/officeart/2005/8/layout/cycle5"/>
    <dgm:cxn modelId="{2459513F-721B-4897-8412-17CE1BE2F531}" type="presOf" srcId="{3C2E0CA7-7305-4C67-B46F-B55E2039347A}" destId="{5225A3AB-A5AE-4763-9169-7B9C94E67C2A}" srcOrd="0" destOrd="0" presId="urn:microsoft.com/office/officeart/2005/8/layout/cycle5"/>
    <dgm:cxn modelId="{B2A7A665-3F9F-49D5-9100-620559C8A27C}" srcId="{4C170194-ACF4-4207-B2EA-E1D00CBF5A03}" destId="{5482E0A6-F9D0-4FF2-8B81-5833B89EF7AB}" srcOrd="1" destOrd="0" parTransId="{034715CA-656B-4D36-830B-8614A2882B96}" sibTransId="{40EAFDD6-1D84-4845-B736-BCD7EB3DCDF9}"/>
    <dgm:cxn modelId="{636C776A-E3C1-4A04-B389-B79A3306570B}" type="presOf" srcId="{40EAFDD6-1D84-4845-B736-BCD7EB3DCDF9}" destId="{D452B7D9-64FD-4965-982E-BCDF5D6B2D3B}" srcOrd="0" destOrd="0" presId="urn:microsoft.com/office/officeart/2005/8/layout/cycle5"/>
    <dgm:cxn modelId="{C498956D-F2C6-46F3-8F22-FACA74A5FD65}" type="presOf" srcId="{6F50CB21-95BE-4338-AAC0-15B442B0EE56}" destId="{5331EAB7-4D89-44BB-A90A-AACD0F920372}" srcOrd="0" destOrd="0" presId="urn:microsoft.com/office/officeart/2005/8/layout/cycle5"/>
    <dgm:cxn modelId="{07A3E86E-C4F9-401C-AC7F-73C44F208A6A}" srcId="{4C170194-ACF4-4207-B2EA-E1D00CBF5A03}" destId="{554EA131-3F45-4E16-A281-C653E96AFFF9}" srcOrd="5" destOrd="0" parTransId="{E028614C-FEE7-4C77-9CFB-D47846DA36D9}" sibTransId="{D6AA5FB5-D78C-4CC6-B5F3-1CF8C857C25A}"/>
    <dgm:cxn modelId="{28029C57-B89E-4238-9551-62FD7A25CB0C}" type="presOf" srcId="{1E9548F1-8D91-44C9-8BB9-64C1279B9D3E}" destId="{2709B553-79BD-43B1-9925-FF555B86F4E2}" srcOrd="0" destOrd="0" presId="urn:microsoft.com/office/officeart/2005/8/layout/cycle5"/>
    <dgm:cxn modelId="{981B4EA4-B97E-4C34-B83B-7B369FEFF1F1}" type="presOf" srcId="{6E9F7684-6666-4DA0-A7B4-5F86CAD34908}" destId="{BF3B9802-AC78-48D5-AC4B-12014E6DC3EB}" srcOrd="0" destOrd="0" presId="urn:microsoft.com/office/officeart/2005/8/layout/cycle5"/>
    <dgm:cxn modelId="{7862E1BE-F4B0-4BEC-8D51-1F24FE6468B2}" type="presOf" srcId="{554EA131-3F45-4E16-A281-C653E96AFFF9}" destId="{26AD7F50-BF46-40BC-92FD-0636E6F1E860}" srcOrd="0" destOrd="0" presId="urn:microsoft.com/office/officeart/2005/8/layout/cycle5"/>
    <dgm:cxn modelId="{89848ACD-F237-42D0-ADF4-26024C451618}" srcId="{4C170194-ACF4-4207-B2EA-E1D00CBF5A03}" destId="{1091652D-733B-4C12-87AE-B92F9956B79F}" srcOrd="4" destOrd="0" parTransId="{0CA936A6-0144-4779-8E88-C2F042B13AAC}" sibTransId="{6E9F7684-6666-4DA0-A7B4-5F86CAD34908}"/>
    <dgm:cxn modelId="{F3845CD7-67C1-4974-92B1-9CFBBF3C7479}" srcId="{4C170194-ACF4-4207-B2EA-E1D00CBF5A03}" destId="{6F50CB21-95BE-4338-AAC0-15B442B0EE56}" srcOrd="0" destOrd="0" parTransId="{F3B99C0C-5A46-414B-BDAC-FDB972B4A7AC}" sibTransId="{3C2E0CA7-7305-4C67-B46F-B55E2039347A}"/>
    <dgm:cxn modelId="{9B1D28D9-29D3-4B5B-9917-A89F733D4CD4}" type="presOf" srcId="{4C170194-ACF4-4207-B2EA-E1D00CBF5A03}" destId="{86BC4314-B084-48DC-B4D6-AC4E9334EE3F}" srcOrd="0" destOrd="0" presId="urn:microsoft.com/office/officeart/2005/8/layout/cycle5"/>
    <dgm:cxn modelId="{6C7EAFE6-5834-4AEE-B1DD-82033E700F69}" srcId="{4C170194-ACF4-4207-B2EA-E1D00CBF5A03}" destId="{1E9548F1-8D91-44C9-8BB9-64C1279B9D3E}" srcOrd="2" destOrd="0" parTransId="{0A53217C-F5FF-4C5E-8199-CD0B6C9A50A3}" sibTransId="{46C71120-12A1-46A2-8F8B-B8E1221009A4}"/>
    <dgm:cxn modelId="{1403D2E9-0F50-4DCA-8450-458775C56D7E}" srcId="{4C170194-ACF4-4207-B2EA-E1D00CBF5A03}" destId="{F48635BF-1C59-4C84-B70C-DD30BFF66DEB}" srcOrd="3" destOrd="0" parTransId="{7A901C13-74AF-4D30-A4EF-5AA4544C499A}" sibTransId="{DECFDE2E-EB3A-4049-874D-E1466FE96895}"/>
    <dgm:cxn modelId="{411127F5-958B-4530-8F20-A69F47D0302F}" type="presOf" srcId="{1091652D-733B-4C12-87AE-B92F9956B79F}" destId="{1677270D-2DC4-4B78-BB02-9E460969B05F}" srcOrd="0" destOrd="0" presId="urn:microsoft.com/office/officeart/2005/8/layout/cycle5"/>
    <dgm:cxn modelId="{B3B6A134-0C1B-4ED8-B79D-82B5D4DC40E3}" type="presParOf" srcId="{86BC4314-B084-48DC-B4D6-AC4E9334EE3F}" destId="{5331EAB7-4D89-44BB-A90A-AACD0F920372}" srcOrd="0" destOrd="0" presId="urn:microsoft.com/office/officeart/2005/8/layout/cycle5"/>
    <dgm:cxn modelId="{06117901-4918-4C3B-B91C-70F3981EB011}" type="presParOf" srcId="{86BC4314-B084-48DC-B4D6-AC4E9334EE3F}" destId="{AD984B28-39D4-4489-906C-8BD750D8421E}" srcOrd="1" destOrd="0" presId="urn:microsoft.com/office/officeart/2005/8/layout/cycle5"/>
    <dgm:cxn modelId="{7E9D4B41-B28F-4C5C-BD50-67DCFF0D42E7}" type="presParOf" srcId="{86BC4314-B084-48DC-B4D6-AC4E9334EE3F}" destId="{5225A3AB-A5AE-4763-9169-7B9C94E67C2A}" srcOrd="2" destOrd="0" presId="urn:microsoft.com/office/officeart/2005/8/layout/cycle5"/>
    <dgm:cxn modelId="{C39B65A6-E212-48F0-AC94-5C0E4B6C8894}" type="presParOf" srcId="{86BC4314-B084-48DC-B4D6-AC4E9334EE3F}" destId="{A0B90628-DC24-4D00-9FA4-5CF672D18962}" srcOrd="3" destOrd="0" presId="urn:microsoft.com/office/officeart/2005/8/layout/cycle5"/>
    <dgm:cxn modelId="{A9A4769B-83FA-4FD8-8B34-B1E267B7CF14}" type="presParOf" srcId="{86BC4314-B084-48DC-B4D6-AC4E9334EE3F}" destId="{2B42BEE0-7244-4025-83F3-8D1F6D50D9ED}" srcOrd="4" destOrd="0" presId="urn:microsoft.com/office/officeart/2005/8/layout/cycle5"/>
    <dgm:cxn modelId="{35EB8AA7-E1BD-4CC7-A308-3F3F99E5441F}" type="presParOf" srcId="{86BC4314-B084-48DC-B4D6-AC4E9334EE3F}" destId="{D452B7D9-64FD-4965-982E-BCDF5D6B2D3B}" srcOrd="5" destOrd="0" presId="urn:microsoft.com/office/officeart/2005/8/layout/cycle5"/>
    <dgm:cxn modelId="{0C66B6D3-0A62-4263-9B18-761312BB0579}" type="presParOf" srcId="{86BC4314-B084-48DC-B4D6-AC4E9334EE3F}" destId="{2709B553-79BD-43B1-9925-FF555B86F4E2}" srcOrd="6" destOrd="0" presId="urn:microsoft.com/office/officeart/2005/8/layout/cycle5"/>
    <dgm:cxn modelId="{E1657F72-76D2-4977-84E2-B363E280907A}" type="presParOf" srcId="{86BC4314-B084-48DC-B4D6-AC4E9334EE3F}" destId="{61B4838D-BE56-44ED-A7DC-2B74BB04074C}" srcOrd="7" destOrd="0" presId="urn:microsoft.com/office/officeart/2005/8/layout/cycle5"/>
    <dgm:cxn modelId="{53A3B3CF-9002-457A-ADAA-B70D6DFFAE4F}" type="presParOf" srcId="{86BC4314-B084-48DC-B4D6-AC4E9334EE3F}" destId="{09EF18BE-EE4E-4762-9D07-64472625E652}" srcOrd="8" destOrd="0" presId="urn:microsoft.com/office/officeart/2005/8/layout/cycle5"/>
    <dgm:cxn modelId="{8C09B052-7362-422B-AC44-C13E15DDADD0}" type="presParOf" srcId="{86BC4314-B084-48DC-B4D6-AC4E9334EE3F}" destId="{B2A76404-9598-4E98-932D-33147209B79C}" srcOrd="9" destOrd="0" presId="urn:microsoft.com/office/officeart/2005/8/layout/cycle5"/>
    <dgm:cxn modelId="{7640FE56-C813-4CD1-8A4E-BCBDC662EA47}" type="presParOf" srcId="{86BC4314-B084-48DC-B4D6-AC4E9334EE3F}" destId="{4AA6A196-4146-4C88-88F9-565E30C8E5A4}" srcOrd="10" destOrd="0" presId="urn:microsoft.com/office/officeart/2005/8/layout/cycle5"/>
    <dgm:cxn modelId="{B061CC62-7B17-4D1C-99E2-2E418FA839AE}" type="presParOf" srcId="{86BC4314-B084-48DC-B4D6-AC4E9334EE3F}" destId="{1FA35515-E7BD-4ADE-B013-CB2E6C9764E9}" srcOrd="11" destOrd="0" presId="urn:microsoft.com/office/officeart/2005/8/layout/cycle5"/>
    <dgm:cxn modelId="{278EB439-2E1A-4314-A317-71E4E859B768}" type="presParOf" srcId="{86BC4314-B084-48DC-B4D6-AC4E9334EE3F}" destId="{1677270D-2DC4-4B78-BB02-9E460969B05F}" srcOrd="12" destOrd="0" presId="urn:microsoft.com/office/officeart/2005/8/layout/cycle5"/>
    <dgm:cxn modelId="{F35569F8-AFE6-4615-93D9-50964A12BD1F}" type="presParOf" srcId="{86BC4314-B084-48DC-B4D6-AC4E9334EE3F}" destId="{A82602C2-38DD-45DB-AF99-C4BA42D334A6}" srcOrd="13" destOrd="0" presId="urn:microsoft.com/office/officeart/2005/8/layout/cycle5"/>
    <dgm:cxn modelId="{AD270F72-1811-44B6-B8C0-8461BEE663AC}" type="presParOf" srcId="{86BC4314-B084-48DC-B4D6-AC4E9334EE3F}" destId="{BF3B9802-AC78-48D5-AC4B-12014E6DC3EB}" srcOrd="14" destOrd="0" presId="urn:microsoft.com/office/officeart/2005/8/layout/cycle5"/>
    <dgm:cxn modelId="{FC8CE028-107D-4B4D-A931-419CB826A608}" type="presParOf" srcId="{86BC4314-B084-48DC-B4D6-AC4E9334EE3F}" destId="{26AD7F50-BF46-40BC-92FD-0636E6F1E860}" srcOrd="15" destOrd="0" presId="urn:microsoft.com/office/officeart/2005/8/layout/cycle5"/>
    <dgm:cxn modelId="{B5B6A14F-4C51-4DCD-9CFB-BE91F8DB0FDD}" type="presParOf" srcId="{86BC4314-B084-48DC-B4D6-AC4E9334EE3F}" destId="{26FDE9FE-DF95-41B8-8D15-A290FF2857DB}" srcOrd="16" destOrd="0" presId="urn:microsoft.com/office/officeart/2005/8/layout/cycle5"/>
    <dgm:cxn modelId="{F6B7B95B-FD74-4C9A-9E5E-37232BB68F80}" type="presParOf" srcId="{86BC4314-B084-48DC-B4D6-AC4E9334EE3F}" destId="{3E978657-252A-46EA-ACF6-14FB23FE37A7}"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1EAB7-4D89-44BB-A90A-AACD0F920372}">
      <dsp:nvSpPr>
        <dsp:cNvPr id="0" name=""/>
        <dsp:cNvSpPr/>
      </dsp:nvSpPr>
      <dsp:spPr>
        <a:xfrm>
          <a:off x="3170318" y="3353"/>
          <a:ext cx="1660363" cy="1079236"/>
        </a:xfrm>
        <a:prstGeom prst="roundRect">
          <a:avLst/>
        </a:prstGeom>
        <a:solidFill>
          <a:schemeClr val="accent2">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Outcome Defined </a:t>
          </a:r>
        </a:p>
        <a:p>
          <a:pPr marL="0" lvl="0" indent="0" algn="ctr" defTabSz="800100">
            <a:lnSpc>
              <a:spcPct val="90000"/>
            </a:lnSpc>
            <a:spcBef>
              <a:spcPct val="0"/>
            </a:spcBef>
            <a:spcAft>
              <a:spcPct val="35000"/>
            </a:spcAft>
            <a:buNone/>
          </a:pPr>
          <a:r>
            <a:rPr lang="en-US" sz="1800" kern="1200" dirty="0"/>
            <a:t>(Redefined)</a:t>
          </a:r>
        </a:p>
      </dsp:txBody>
      <dsp:txXfrm>
        <a:off x="3223002" y="56037"/>
        <a:ext cx="1554995" cy="973868"/>
      </dsp:txXfrm>
    </dsp:sp>
    <dsp:sp modelId="{5225A3AB-A5AE-4763-9169-7B9C94E67C2A}">
      <dsp:nvSpPr>
        <dsp:cNvPr id="0" name=""/>
        <dsp:cNvSpPr/>
      </dsp:nvSpPr>
      <dsp:spPr>
        <a:xfrm>
          <a:off x="1457371" y="542971"/>
          <a:ext cx="5086257" cy="5086257"/>
        </a:xfrm>
        <a:custGeom>
          <a:avLst/>
          <a:gdLst/>
          <a:ahLst/>
          <a:cxnLst/>
          <a:rect l="0" t="0" r="0" b="0"/>
          <a:pathLst>
            <a:path>
              <a:moveTo>
                <a:pt x="3582276" y="221992"/>
              </a:moveTo>
              <a:arcTo wR="2543128" hR="2543128" stAng="17647053" swAng="924282"/>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0B90628-DC24-4D00-9FA4-5CF672D18962}">
      <dsp:nvSpPr>
        <dsp:cNvPr id="0" name=""/>
        <dsp:cNvSpPr/>
      </dsp:nvSpPr>
      <dsp:spPr>
        <a:xfrm>
          <a:off x="5372732" y="1274917"/>
          <a:ext cx="1660363" cy="107923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Plan methods of assessment</a:t>
          </a:r>
        </a:p>
      </dsp:txBody>
      <dsp:txXfrm>
        <a:off x="5425416" y="1327601"/>
        <a:ext cx="1554995" cy="973868"/>
      </dsp:txXfrm>
    </dsp:sp>
    <dsp:sp modelId="{D452B7D9-64FD-4965-982E-BCDF5D6B2D3B}">
      <dsp:nvSpPr>
        <dsp:cNvPr id="0" name=""/>
        <dsp:cNvSpPr/>
      </dsp:nvSpPr>
      <dsp:spPr>
        <a:xfrm>
          <a:off x="1474059" y="596363"/>
          <a:ext cx="5086257" cy="5086257"/>
        </a:xfrm>
        <a:custGeom>
          <a:avLst/>
          <a:gdLst/>
          <a:ahLst/>
          <a:cxnLst/>
          <a:rect l="0" t="0" r="0" b="0"/>
          <a:pathLst>
            <a:path>
              <a:moveTo>
                <a:pt x="5034723" y="2033758"/>
              </a:moveTo>
              <a:arcTo wR="2543128" hR="2543128" stAng="20906755" swAng="1184286"/>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709B553-79BD-43B1-9925-FF555B86F4E2}">
      <dsp:nvSpPr>
        <dsp:cNvPr id="0" name=""/>
        <dsp:cNvSpPr/>
      </dsp:nvSpPr>
      <dsp:spPr>
        <a:xfrm>
          <a:off x="5427876" y="3781281"/>
          <a:ext cx="1660363" cy="107923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Conduct assessments</a:t>
          </a:r>
        </a:p>
      </dsp:txBody>
      <dsp:txXfrm>
        <a:off x="5480560" y="3833965"/>
        <a:ext cx="1554995" cy="973868"/>
      </dsp:txXfrm>
    </dsp:sp>
    <dsp:sp modelId="{09EF18BE-EE4E-4762-9D07-64472625E652}">
      <dsp:nvSpPr>
        <dsp:cNvPr id="0" name=""/>
        <dsp:cNvSpPr/>
      </dsp:nvSpPr>
      <dsp:spPr>
        <a:xfrm>
          <a:off x="1519299" y="522468"/>
          <a:ext cx="5086257" cy="5086257"/>
        </a:xfrm>
        <a:custGeom>
          <a:avLst/>
          <a:gdLst/>
          <a:ahLst/>
          <a:cxnLst/>
          <a:rect l="0" t="0" r="0" b="0"/>
          <a:pathLst>
            <a:path>
              <a:moveTo>
                <a:pt x="4166044" y="4501098"/>
              </a:moveTo>
              <a:arcTo wR="2543128" hR="2543128" stAng="3020727" swAng="997170"/>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2A76404-9598-4E98-932D-33147209B79C}">
      <dsp:nvSpPr>
        <dsp:cNvPr id="0" name=""/>
        <dsp:cNvSpPr/>
      </dsp:nvSpPr>
      <dsp:spPr>
        <a:xfrm>
          <a:off x="3170318" y="5089610"/>
          <a:ext cx="1660363" cy="107923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Summarizing data</a:t>
          </a:r>
        </a:p>
      </dsp:txBody>
      <dsp:txXfrm>
        <a:off x="3223002" y="5142294"/>
        <a:ext cx="1554995" cy="973868"/>
      </dsp:txXfrm>
    </dsp:sp>
    <dsp:sp modelId="{1FA35515-E7BD-4ADE-B013-CB2E6C9764E9}">
      <dsp:nvSpPr>
        <dsp:cNvPr id="0" name=""/>
        <dsp:cNvSpPr/>
      </dsp:nvSpPr>
      <dsp:spPr>
        <a:xfrm>
          <a:off x="1457371" y="542971"/>
          <a:ext cx="5086257" cy="5086257"/>
        </a:xfrm>
        <a:custGeom>
          <a:avLst/>
          <a:gdLst/>
          <a:ahLst/>
          <a:cxnLst/>
          <a:rect l="0" t="0" r="0" b="0"/>
          <a:pathLst>
            <a:path>
              <a:moveTo>
                <a:pt x="1503980" y="4864264"/>
              </a:moveTo>
              <a:arcTo wR="2543128" hR="2543128" stAng="6847053" swAng="924282"/>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677270D-2DC4-4B78-BB02-9E460969B05F}">
      <dsp:nvSpPr>
        <dsp:cNvPr id="0" name=""/>
        <dsp:cNvSpPr/>
      </dsp:nvSpPr>
      <dsp:spPr>
        <a:xfrm>
          <a:off x="967904" y="3818046"/>
          <a:ext cx="1660363" cy="107923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Reflection</a:t>
          </a:r>
        </a:p>
      </dsp:txBody>
      <dsp:txXfrm>
        <a:off x="1020588" y="3870730"/>
        <a:ext cx="1554995" cy="973868"/>
      </dsp:txXfrm>
    </dsp:sp>
    <dsp:sp modelId="{BF3B9802-AC78-48D5-AC4B-12014E6DC3EB}">
      <dsp:nvSpPr>
        <dsp:cNvPr id="0" name=""/>
        <dsp:cNvSpPr/>
      </dsp:nvSpPr>
      <dsp:spPr>
        <a:xfrm>
          <a:off x="1457371" y="542971"/>
          <a:ext cx="5086257" cy="5086257"/>
        </a:xfrm>
        <a:custGeom>
          <a:avLst/>
          <a:gdLst/>
          <a:ahLst/>
          <a:cxnLst/>
          <a:rect l="0" t="0" r="0" b="0"/>
          <a:pathLst>
            <a:path>
              <a:moveTo>
                <a:pt x="39651" y="2990458"/>
              </a:moveTo>
              <a:arcTo wR="2543128" hR="2543128" stAng="10192147" swAng="1215707"/>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6AD7F50-BF46-40BC-92FD-0636E6F1E860}">
      <dsp:nvSpPr>
        <dsp:cNvPr id="0" name=""/>
        <dsp:cNvSpPr/>
      </dsp:nvSpPr>
      <dsp:spPr>
        <a:xfrm>
          <a:off x="967904" y="1274917"/>
          <a:ext cx="1660363" cy="107923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Enhancement</a:t>
          </a:r>
        </a:p>
      </dsp:txBody>
      <dsp:txXfrm>
        <a:off x="1020588" y="1327601"/>
        <a:ext cx="1554995" cy="973868"/>
      </dsp:txXfrm>
    </dsp:sp>
    <dsp:sp modelId="{3E978657-252A-46EA-ACF6-14FB23FE37A7}">
      <dsp:nvSpPr>
        <dsp:cNvPr id="0" name=""/>
        <dsp:cNvSpPr/>
      </dsp:nvSpPr>
      <dsp:spPr>
        <a:xfrm>
          <a:off x="1457371" y="542971"/>
          <a:ext cx="5086257" cy="5086257"/>
        </a:xfrm>
        <a:custGeom>
          <a:avLst/>
          <a:gdLst/>
          <a:ahLst/>
          <a:cxnLst/>
          <a:rect l="0" t="0" r="0" b="0"/>
          <a:pathLst>
            <a:path>
              <a:moveTo>
                <a:pt x="924738" y="581416"/>
              </a:moveTo>
              <a:arcTo wR="2543128" hR="2543128" stAng="13828665" swAng="924282"/>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C6BC3B3D-5C04-486C-A427-C0E5DF268DB7}" type="datetimeFigureOut">
              <a:rPr lang="en-US" smtClean="0"/>
              <a:pPr/>
              <a:t>5/22/2025</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74D39FB2-344A-4909-8045-FE9FB33C3344}" type="slidenum">
              <a:rPr lang="en-US" smtClean="0"/>
              <a:pPr/>
              <a:t>‹#›</a:t>
            </a:fld>
            <a:endParaRPr lang="en-US" dirty="0"/>
          </a:p>
        </p:txBody>
      </p:sp>
    </p:spTree>
    <p:extLst>
      <p:ext uri="{BB962C8B-B14F-4D97-AF65-F5344CB8AC3E}">
        <p14:creationId xmlns:p14="http://schemas.microsoft.com/office/powerpoint/2010/main" val="590111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DFF7B2B5-5980-4F7A-B72B-00E36C3642EA}" type="datetimeFigureOut">
              <a:rPr lang="en-US" smtClean="0"/>
              <a:pPr/>
              <a:t>5/22/2025</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DA292EBF-67EA-4CD6-8583-7C8683F7BEE2}" type="slidenum">
              <a:rPr lang="en-US" smtClean="0"/>
              <a:pPr/>
              <a:t>‹#›</a:t>
            </a:fld>
            <a:endParaRPr lang="en-US" dirty="0"/>
          </a:p>
        </p:txBody>
      </p:sp>
    </p:spTree>
    <p:extLst>
      <p:ext uri="{BB962C8B-B14F-4D97-AF65-F5344CB8AC3E}">
        <p14:creationId xmlns:p14="http://schemas.microsoft.com/office/powerpoint/2010/main" val="26434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292EBF-67EA-4CD6-8583-7C8683F7BEE2}" type="slidenum">
              <a:rPr lang="en-US" smtClean="0"/>
              <a:pPr/>
              <a:t>1</a:t>
            </a:fld>
            <a:endParaRPr lang="en-US" dirty="0"/>
          </a:p>
        </p:txBody>
      </p:sp>
    </p:spTree>
    <p:extLst>
      <p:ext uri="{BB962C8B-B14F-4D97-AF65-F5344CB8AC3E}">
        <p14:creationId xmlns:p14="http://schemas.microsoft.com/office/powerpoint/2010/main" val="3058155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292EBF-67EA-4CD6-8583-7C8683F7BEE2}" type="slidenum">
              <a:rPr lang="en-US" smtClean="0"/>
              <a:pPr/>
              <a:t>11</a:t>
            </a:fld>
            <a:endParaRPr lang="en-US" dirty="0"/>
          </a:p>
        </p:txBody>
      </p:sp>
    </p:spTree>
    <p:extLst>
      <p:ext uri="{BB962C8B-B14F-4D97-AF65-F5344CB8AC3E}">
        <p14:creationId xmlns:p14="http://schemas.microsoft.com/office/powerpoint/2010/main" val="1531744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292EBF-67EA-4CD6-8583-7C8683F7BEE2}" type="slidenum">
              <a:rPr lang="en-US" smtClean="0"/>
              <a:pPr/>
              <a:t>12</a:t>
            </a:fld>
            <a:endParaRPr lang="en-US" dirty="0"/>
          </a:p>
        </p:txBody>
      </p:sp>
    </p:spTree>
    <p:extLst>
      <p:ext uri="{BB962C8B-B14F-4D97-AF65-F5344CB8AC3E}">
        <p14:creationId xmlns:p14="http://schemas.microsoft.com/office/powerpoint/2010/main" val="3676039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292EBF-67EA-4CD6-8583-7C8683F7BEE2}" type="slidenum">
              <a:rPr lang="en-US" smtClean="0"/>
              <a:pPr/>
              <a:t>13</a:t>
            </a:fld>
            <a:endParaRPr lang="en-US" dirty="0"/>
          </a:p>
        </p:txBody>
      </p:sp>
    </p:spTree>
    <p:extLst>
      <p:ext uri="{BB962C8B-B14F-4D97-AF65-F5344CB8AC3E}">
        <p14:creationId xmlns:p14="http://schemas.microsoft.com/office/powerpoint/2010/main" val="2375874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292EBF-67EA-4CD6-8583-7C8683F7BEE2}" type="slidenum">
              <a:rPr lang="en-US" smtClean="0"/>
              <a:pPr/>
              <a:t>14</a:t>
            </a:fld>
            <a:endParaRPr lang="en-US" dirty="0"/>
          </a:p>
        </p:txBody>
      </p:sp>
    </p:spTree>
    <p:extLst>
      <p:ext uri="{BB962C8B-B14F-4D97-AF65-F5344CB8AC3E}">
        <p14:creationId xmlns:p14="http://schemas.microsoft.com/office/powerpoint/2010/main" val="1994611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292EBF-67EA-4CD6-8583-7C8683F7BEE2}" type="slidenum">
              <a:rPr lang="en-US" smtClean="0"/>
              <a:pPr/>
              <a:t>15</a:t>
            </a:fld>
            <a:endParaRPr lang="en-US" dirty="0"/>
          </a:p>
        </p:txBody>
      </p:sp>
    </p:spTree>
    <p:extLst>
      <p:ext uri="{BB962C8B-B14F-4D97-AF65-F5344CB8AC3E}">
        <p14:creationId xmlns:p14="http://schemas.microsoft.com/office/powerpoint/2010/main" val="1531744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BE24335A-F382-4467-ABAA-F9C0CCFCF360}" type="slidenum">
              <a:rPr lang="en-US" smtClean="0"/>
              <a:pPr>
                <a:defRPr/>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292EBF-67EA-4CD6-8583-7C8683F7BEE2}" type="slidenum">
              <a:rPr lang="en-US" smtClean="0"/>
              <a:pPr/>
              <a:t>17</a:t>
            </a:fld>
            <a:endParaRPr lang="en-US" dirty="0"/>
          </a:p>
        </p:txBody>
      </p:sp>
    </p:spTree>
    <p:extLst>
      <p:ext uri="{BB962C8B-B14F-4D97-AF65-F5344CB8AC3E}">
        <p14:creationId xmlns:p14="http://schemas.microsoft.com/office/powerpoint/2010/main" val="1531744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292EBF-67EA-4CD6-8583-7C8683F7BE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0042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292EBF-67EA-4CD6-8583-7C8683F7BEE2}" type="slidenum">
              <a:rPr lang="en-US" smtClean="0"/>
              <a:pPr/>
              <a:t>19</a:t>
            </a:fld>
            <a:endParaRPr lang="en-US" dirty="0"/>
          </a:p>
        </p:txBody>
      </p:sp>
    </p:spTree>
    <p:extLst>
      <p:ext uri="{BB962C8B-B14F-4D97-AF65-F5344CB8AC3E}">
        <p14:creationId xmlns:p14="http://schemas.microsoft.com/office/powerpoint/2010/main" val="4106889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292EBF-67EA-4CD6-8583-7C8683F7BEE2}" type="slidenum">
              <a:rPr lang="en-US" smtClean="0"/>
              <a:pPr/>
              <a:t>20</a:t>
            </a:fld>
            <a:endParaRPr lang="en-US" dirty="0"/>
          </a:p>
        </p:txBody>
      </p:sp>
    </p:spTree>
    <p:extLst>
      <p:ext uri="{BB962C8B-B14F-4D97-AF65-F5344CB8AC3E}">
        <p14:creationId xmlns:p14="http://schemas.microsoft.com/office/powerpoint/2010/main" val="326411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D891D-4C0D-A2D8-EB5F-35A37BC9EA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4F3D85-A857-D7C0-6928-246B1683C9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5A5E0C-F34A-CAD4-97DB-BBB828ED4D00}"/>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E01A7FBF-CE78-DAE0-8B95-309AFAEBE11B}"/>
              </a:ext>
            </a:extLst>
          </p:cNvPr>
          <p:cNvSpPr>
            <a:spLocks noGrp="1"/>
          </p:cNvSpPr>
          <p:nvPr>
            <p:ph type="sldNum" sz="quarter" idx="10"/>
          </p:nvPr>
        </p:nvSpPr>
        <p:spPr/>
        <p:txBody>
          <a:bodyPr/>
          <a:lstStyle/>
          <a:p>
            <a:fld id="{DA292EBF-67EA-4CD6-8583-7C8683F7BEE2}" type="slidenum">
              <a:rPr lang="en-US" smtClean="0"/>
              <a:pPr/>
              <a:t>2</a:t>
            </a:fld>
            <a:endParaRPr lang="en-US" dirty="0"/>
          </a:p>
        </p:txBody>
      </p:sp>
    </p:spTree>
    <p:extLst>
      <p:ext uri="{BB962C8B-B14F-4D97-AF65-F5344CB8AC3E}">
        <p14:creationId xmlns:p14="http://schemas.microsoft.com/office/powerpoint/2010/main" val="4057655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292EBF-67EA-4CD6-8583-7C8683F7BEE2}" type="slidenum">
              <a:rPr lang="en-US" smtClean="0"/>
              <a:pPr/>
              <a:t>21</a:t>
            </a:fld>
            <a:endParaRPr lang="en-US" dirty="0"/>
          </a:p>
        </p:txBody>
      </p:sp>
    </p:spTree>
    <p:extLst>
      <p:ext uri="{BB962C8B-B14F-4D97-AF65-F5344CB8AC3E}">
        <p14:creationId xmlns:p14="http://schemas.microsoft.com/office/powerpoint/2010/main" val="2446297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292EBF-67EA-4CD6-8583-7C8683F7BEE2}" type="slidenum">
              <a:rPr lang="en-US" smtClean="0"/>
              <a:pPr/>
              <a:t>22</a:t>
            </a:fld>
            <a:endParaRPr lang="en-US" dirty="0"/>
          </a:p>
        </p:txBody>
      </p:sp>
    </p:spTree>
    <p:extLst>
      <p:ext uri="{BB962C8B-B14F-4D97-AF65-F5344CB8AC3E}">
        <p14:creationId xmlns:p14="http://schemas.microsoft.com/office/powerpoint/2010/main" val="676257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292EBF-67EA-4CD6-8583-7C8683F7BEE2}" type="slidenum">
              <a:rPr lang="en-US" smtClean="0"/>
              <a:pPr/>
              <a:t>23</a:t>
            </a:fld>
            <a:endParaRPr lang="en-US" dirty="0"/>
          </a:p>
        </p:txBody>
      </p:sp>
    </p:spTree>
    <p:extLst>
      <p:ext uri="{BB962C8B-B14F-4D97-AF65-F5344CB8AC3E}">
        <p14:creationId xmlns:p14="http://schemas.microsoft.com/office/powerpoint/2010/main" val="3356256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292EBF-67EA-4CD6-8583-7C8683F7BEE2}" type="slidenum">
              <a:rPr lang="en-US" smtClean="0"/>
              <a:pPr/>
              <a:t>24</a:t>
            </a:fld>
            <a:endParaRPr lang="en-US" dirty="0"/>
          </a:p>
        </p:txBody>
      </p:sp>
    </p:spTree>
    <p:extLst>
      <p:ext uri="{BB962C8B-B14F-4D97-AF65-F5344CB8AC3E}">
        <p14:creationId xmlns:p14="http://schemas.microsoft.com/office/powerpoint/2010/main" val="22415647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292EBF-67EA-4CD6-8583-7C8683F7BEE2}" type="slidenum">
              <a:rPr lang="en-US" smtClean="0"/>
              <a:pPr/>
              <a:t>25</a:t>
            </a:fld>
            <a:endParaRPr lang="en-US" dirty="0"/>
          </a:p>
        </p:txBody>
      </p:sp>
    </p:spTree>
    <p:extLst>
      <p:ext uri="{BB962C8B-B14F-4D97-AF65-F5344CB8AC3E}">
        <p14:creationId xmlns:p14="http://schemas.microsoft.com/office/powerpoint/2010/main" val="28332238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292EBF-67EA-4CD6-8583-7C8683F7BEE2}" type="slidenum">
              <a:rPr lang="en-US" smtClean="0"/>
              <a:pPr/>
              <a:t>26</a:t>
            </a:fld>
            <a:endParaRPr lang="en-US" dirty="0"/>
          </a:p>
        </p:txBody>
      </p:sp>
    </p:spTree>
    <p:extLst>
      <p:ext uri="{BB962C8B-B14F-4D97-AF65-F5344CB8AC3E}">
        <p14:creationId xmlns:p14="http://schemas.microsoft.com/office/powerpoint/2010/main" val="16068274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292EBF-67EA-4CD6-8583-7C8683F7BEE2}" type="slidenum">
              <a:rPr lang="en-US" smtClean="0"/>
              <a:pPr/>
              <a:t>27</a:t>
            </a:fld>
            <a:endParaRPr lang="en-US" dirty="0"/>
          </a:p>
        </p:txBody>
      </p:sp>
    </p:spTree>
    <p:extLst>
      <p:ext uri="{BB962C8B-B14F-4D97-AF65-F5344CB8AC3E}">
        <p14:creationId xmlns:p14="http://schemas.microsoft.com/office/powerpoint/2010/main" val="7498942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292EBF-67EA-4CD6-8583-7C8683F7BEE2}" type="slidenum">
              <a:rPr lang="en-US" smtClean="0"/>
              <a:pPr/>
              <a:t>28</a:t>
            </a:fld>
            <a:endParaRPr lang="en-US" dirty="0"/>
          </a:p>
        </p:txBody>
      </p:sp>
    </p:spTree>
    <p:extLst>
      <p:ext uri="{BB962C8B-B14F-4D97-AF65-F5344CB8AC3E}">
        <p14:creationId xmlns:p14="http://schemas.microsoft.com/office/powerpoint/2010/main" val="36311825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292EBF-67EA-4CD6-8583-7C8683F7BEE2}" type="slidenum">
              <a:rPr lang="en-US" smtClean="0"/>
              <a:pPr/>
              <a:t>29</a:t>
            </a:fld>
            <a:endParaRPr lang="en-US" dirty="0"/>
          </a:p>
        </p:txBody>
      </p:sp>
    </p:spTree>
    <p:extLst>
      <p:ext uri="{BB962C8B-B14F-4D97-AF65-F5344CB8AC3E}">
        <p14:creationId xmlns:p14="http://schemas.microsoft.com/office/powerpoint/2010/main" val="42804012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292EBF-67EA-4CD6-8583-7C8683F7BEE2}" type="slidenum">
              <a:rPr lang="en-US" smtClean="0"/>
              <a:pPr/>
              <a:t>30</a:t>
            </a:fld>
            <a:endParaRPr lang="en-US" dirty="0"/>
          </a:p>
        </p:txBody>
      </p:sp>
    </p:spTree>
    <p:extLst>
      <p:ext uri="{BB962C8B-B14F-4D97-AF65-F5344CB8AC3E}">
        <p14:creationId xmlns:p14="http://schemas.microsoft.com/office/powerpoint/2010/main" val="143435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292EBF-67EA-4CD6-8583-7C8683F7BEE2}" type="slidenum">
              <a:rPr lang="en-US" smtClean="0"/>
              <a:pPr/>
              <a:t>3</a:t>
            </a:fld>
            <a:endParaRPr lang="en-US" dirty="0"/>
          </a:p>
        </p:txBody>
      </p:sp>
    </p:spTree>
    <p:extLst>
      <p:ext uri="{BB962C8B-B14F-4D97-AF65-F5344CB8AC3E}">
        <p14:creationId xmlns:p14="http://schemas.microsoft.com/office/powerpoint/2010/main" val="33079431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292EBF-67EA-4CD6-8583-7C8683F7BEE2}" type="slidenum">
              <a:rPr lang="en-US" smtClean="0"/>
              <a:pPr/>
              <a:t>31</a:t>
            </a:fld>
            <a:endParaRPr lang="en-US" dirty="0"/>
          </a:p>
        </p:txBody>
      </p:sp>
    </p:spTree>
    <p:extLst>
      <p:ext uri="{BB962C8B-B14F-4D97-AF65-F5344CB8AC3E}">
        <p14:creationId xmlns:p14="http://schemas.microsoft.com/office/powerpoint/2010/main" val="5323577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292EBF-67EA-4CD6-8583-7C8683F7BEE2}" type="slidenum">
              <a:rPr lang="en-US" smtClean="0"/>
              <a:pPr/>
              <a:t>32</a:t>
            </a:fld>
            <a:endParaRPr lang="en-US" dirty="0"/>
          </a:p>
        </p:txBody>
      </p:sp>
    </p:spTree>
    <p:extLst>
      <p:ext uri="{BB962C8B-B14F-4D97-AF65-F5344CB8AC3E}">
        <p14:creationId xmlns:p14="http://schemas.microsoft.com/office/powerpoint/2010/main" val="17524528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292EBF-67EA-4CD6-8583-7C8683F7BEE2}" type="slidenum">
              <a:rPr lang="en-US" smtClean="0"/>
              <a:pPr/>
              <a:t>33</a:t>
            </a:fld>
            <a:endParaRPr lang="en-US" dirty="0"/>
          </a:p>
        </p:txBody>
      </p:sp>
    </p:spTree>
    <p:extLst>
      <p:ext uri="{BB962C8B-B14F-4D97-AF65-F5344CB8AC3E}">
        <p14:creationId xmlns:p14="http://schemas.microsoft.com/office/powerpoint/2010/main" val="7082176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292EBF-67EA-4CD6-8583-7C8683F7BEE2}" type="slidenum">
              <a:rPr lang="en-US" smtClean="0"/>
              <a:pPr/>
              <a:t>34</a:t>
            </a:fld>
            <a:endParaRPr lang="en-US" dirty="0"/>
          </a:p>
        </p:txBody>
      </p:sp>
    </p:spTree>
    <p:extLst>
      <p:ext uri="{BB962C8B-B14F-4D97-AF65-F5344CB8AC3E}">
        <p14:creationId xmlns:p14="http://schemas.microsoft.com/office/powerpoint/2010/main" val="30108387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292EBF-67EA-4CD6-8583-7C8683F7BEE2}" type="slidenum">
              <a:rPr lang="en-US" smtClean="0"/>
              <a:pPr/>
              <a:t>35</a:t>
            </a:fld>
            <a:endParaRPr lang="en-US" dirty="0"/>
          </a:p>
        </p:txBody>
      </p:sp>
    </p:spTree>
    <p:extLst>
      <p:ext uri="{BB962C8B-B14F-4D97-AF65-F5344CB8AC3E}">
        <p14:creationId xmlns:p14="http://schemas.microsoft.com/office/powerpoint/2010/main" val="17236736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292EBF-67EA-4CD6-8583-7C8683F7BEE2}" type="slidenum">
              <a:rPr lang="en-US" smtClean="0"/>
              <a:pPr/>
              <a:t>36</a:t>
            </a:fld>
            <a:endParaRPr lang="en-US" dirty="0"/>
          </a:p>
        </p:txBody>
      </p:sp>
    </p:spTree>
    <p:extLst>
      <p:ext uri="{BB962C8B-B14F-4D97-AF65-F5344CB8AC3E}">
        <p14:creationId xmlns:p14="http://schemas.microsoft.com/office/powerpoint/2010/main" val="13312204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292EBF-67EA-4CD6-8583-7C8683F7BEE2}" type="slidenum">
              <a:rPr lang="en-US" smtClean="0"/>
              <a:pPr/>
              <a:t>37</a:t>
            </a:fld>
            <a:endParaRPr lang="en-US" dirty="0"/>
          </a:p>
        </p:txBody>
      </p:sp>
    </p:spTree>
    <p:extLst>
      <p:ext uri="{BB962C8B-B14F-4D97-AF65-F5344CB8AC3E}">
        <p14:creationId xmlns:p14="http://schemas.microsoft.com/office/powerpoint/2010/main" val="39711289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292EBF-67EA-4CD6-8583-7C8683F7BEE2}" type="slidenum">
              <a:rPr lang="en-US" smtClean="0"/>
              <a:pPr/>
              <a:t>38</a:t>
            </a:fld>
            <a:endParaRPr lang="en-US" dirty="0"/>
          </a:p>
        </p:txBody>
      </p:sp>
    </p:spTree>
    <p:extLst>
      <p:ext uri="{BB962C8B-B14F-4D97-AF65-F5344CB8AC3E}">
        <p14:creationId xmlns:p14="http://schemas.microsoft.com/office/powerpoint/2010/main" val="8126803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292EBF-67EA-4CD6-8583-7C8683F7BEE2}" type="slidenum">
              <a:rPr lang="en-US" smtClean="0"/>
              <a:pPr/>
              <a:t>39</a:t>
            </a:fld>
            <a:endParaRPr lang="en-US" dirty="0"/>
          </a:p>
        </p:txBody>
      </p:sp>
    </p:spTree>
    <p:extLst>
      <p:ext uri="{BB962C8B-B14F-4D97-AF65-F5344CB8AC3E}">
        <p14:creationId xmlns:p14="http://schemas.microsoft.com/office/powerpoint/2010/main" val="1914020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Should note that for the SLO process, faculty are in charge. Faculty decide how it will be assessed and what the target or bench mark should be.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B9811D3-C165-46C4-B60C-B87F290E364E}"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extLst>
      <p:ext uri="{BB962C8B-B14F-4D97-AF65-F5344CB8AC3E}">
        <p14:creationId xmlns:p14="http://schemas.microsoft.com/office/powerpoint/2010/main" val="1010522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292EBF-67EA-4CD6-8583-7C8683F7BEE2}" type="slidenum">
              <a:rPr lang="en-US" smtClean="0"/>
              <a:pPr/>
              <a:t>5</a:t>
            </a:fld>
            <a:endParaRPr lang="en-US" dirty="0"/>
          </a:p>
        </p:txBody>
      </p:sp>
    </p:spTree>
    <p:extLst>
      <p:ext uri="{BB962C8B-B14F-4D97-AF65-F5344CB8AC3E}">
        <p14:creationId xmlns:p14="http://schemas.microsoft.com/office/powerpoint/2010/main" val="2422298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292EBF-67EA-4CD6-8583-7C8683F7BE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7486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F1E9F3-345C-4002-A875-2A5C4E202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561776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292EBF-67EA-4CD6-8583-7C8683F7BEE2}" type="slidenum">
              <a:rPr lang="en-US" smtClean="0"/>
              <a:pPr/>
              <a:t>9</a:t>
            </a:fld>
            <a:endParaRPr lang="en-US" dirty="0"/>
          </a:p>
        </p:txBody>
      </p:sp>
    </p:spTree>
    <p:extLst>
      <p:ext uri="{BB962C8B-B14F-4D97-AF65-F5344CB8AC3E}">
        <p14:creationId xmlns:p14="http://schemas.microsoft.com/office/powerpoint/2010/main" val="3146605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292EBF-67EA-4CD6-8583-7C8683F7BEE2}" type="slidenum">
              <a:rPr lang="en-US" smtClean="0"/>
              <a:pPr/>
              <a:t>10</a:t>
            </a:fld>
            <a:endParaRPr lang="en-US" dirty="0"/>
          </a:p>
        </p:txBody>
      </p:sp>
    </p:spTree>
    <p:extLst>
      <p:ext uri="{BB962C8B-B14F-4D97-AF65-F5344CB8AC3E}">
        <p14:creationId xmlns:p14="http://schemas.microsoft.com/office/powerpoint/2010/main" val="3167596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a:solidFill>
            <a:srgbClr val="F8F8F8"/>
          </a:solidFill>
        </p:spPr>
        <p:txBody>
          <a:bodyPr/>
          <a:lstStyle>
            <a:lvl1pPr>
              <a:defRPr/>
            </a:lvl1pPr>
          </a:lstStyle>
          <a:p>
            <a:r>
              <a:rPr lang="en-US" dirty="0"/>
              <a:t>Click to edit </a:t>
            </a:r>
            <a:r>
              <a:rPr lang="en-US" dirty="0" err="1"/>
              <a:t>MWaster</a:t>
            </a:r>
            <a:r>
              <a:rPr lang="en-US" dirty="0"/>
              <a:t>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2D5F29C-D43D-4378-9410-96E7EB0289C4}" type="datetime1">
              <a:rPr lang="en-US" smtClean="0"/>
              <a:pPr/>
              <a:t>5/22/2025</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p>
            <a:fld id="{7E57BC59-0008-418E-8837-C0E8EDCE8DD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9C61D3-E4C5-468B-A513-563B1D72EB6A}" type="datetime1">
              <a:rPr lang="en-US" smtClean="0"/>
              <a:pPr/>
              <a:t>5/22/2025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57BC59-0008-418E-8837-C0E8EDCE8DD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D410E7-B16C-4B50-91D4-2580C645E8D8}" type="datetime1">
              <a:rPr lang="en-US" smtClean="0"/>
              <a:pPr/>
              <a:t>5/22/2025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57BC59-0008-418E-8837-C0E8EDCE8DDD}"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D4A7491C-9CA3-4CD6-9C0F-E2A02F52BCDB}" type="datetime1">
              <a:rPr lang="en-US" smtClean="0"/>
              <a:pPr/>
              <a:t>5/22/2025</a:t>
            </a:fld>
            <a:endParaRPr lang="en-US" dirty="0"/>
          </a:p>
        </p:txBody>
      </p:sp>
      <p:sp>
        <p:nvSpPr>
          <p:cNvPr id="20" name="Footer Placeholder 19"/>
          <p:cNvSpPr>
            <a:spLocks noGrp="1"/>
          </p:cNvSpPr>
          <p:nvPr>
            <p:ph type="ftr" sz="quarter" idx="11"/>
          </p:nvPr>
        </p:nvSpPr>
        <p:spPr/>
        <p:txBody>
          <a:bodyPr/>
          <a:lstStyle/>
          <a:p>
            <a:endParaRPr kumimoji="0" lang="en-US" dirty="0"/>
          </a:p>
        </p:txBody>
      </p:sp>
      <p:sp>
        <p:nvSpPr>
          <p:cNvPr id="10" name="Slide Number Placeholder 9"/>
          <p:cNvSpPr>
            <a:spLocks noGrp="1"/>
          </p:cNvSpPr>
          <p:nvPr>
            <p:ph type="sldNum" sz="quarter" idx="12"/>
          </p:nvPr>
        </p:nvSpPr>
        <p:spPr/>
        <p:txBody>
          <a:bodyPr/>
          <a:lstStyle/>
          <a:p>
            <a:fld id="{6294C92D-0306-4E69-9CD3-20855E849650}" type="slidenum">
              <a:rPr kumimoji="0" lang="en-US" smtClean="0"/>
              <a:pPr/>
              <a:t>‹#›</a:t>
            </a:fld>
            <a:endParaRPr kumimoji="0"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87E033D-7442-49B3-B8E5-27CC90DDA325}" type="datetime1">
              <a:rPr lang="en-US" smtClean="0"/>
              <a:pPr/>
              <a:t>5/22/2025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a:t>
            </a:fld>
            <a:endParaRPr kumimoji="0"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3E0E37D-70A7-4983-9CBD-337EDBF9F1E1}" type="datetime1">
              <a:rPr lang="en-US" smtClean="0"/>
              <a:pPr/>
              <a:t>5/22/2025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a:t>
            </a:fld>
            <a:endParaRPr kumimoji="0"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36E194B-8523-4675-BEE5-67B223B21021}" type="datetime1">
              <a:rPr lang="en-US" smtClean="0"/>
              <a:pPr/>
              <a:t>5/22/2025</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pPr/>
              <a:t>‹#›</a:t>
            </a:fld>
            <a:endParaRPr kumimoji="0"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C6988B3-D3F6-47EA-B084-184766D4C949}" type="datetime1">
              <a:rPr lang="en-US" smtClean="0"/>
              <a:pPr/>
              <a:t>5/22/2025</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6294C92D-0306-4E69-9CD3-20855E849650}" type="slidenum">
              <a:rPr kumimoji="0" lang="en-US" smtClean="0"/>
              <a:pPr/>
              <a:t>‹#›</a:t>
            </a:fld>
            <a:endParaRPr kumimoji="0"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1983EC37-757B-41F7-95FD-91CF79174288}" type="datetime1">
              <a:rPr lang="en-US" smtClean="0"/>
              <a:pPr/>
              <a:t>5/22/2025</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6294C92D-0306-4E69-9CD3-20855E849650}" type="slidenum">
              <a:rPr kumimoji="0" lang="en-US" smtClean="0"/>
              <a:pPr/>
              <a:t>‹#›</a:t>
            </a:fld>
            <a:endParaRPr kumimoji="0"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747CC06-C794-4A18-B084-7F3AE0D38D9C}" type="datetime1">
              <a:rPr lang="en-US" smtClean="0"/>
              <a:pPr/>
              <a:t>5/22/2025</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pPr/>
              <a:t>‹#›</a:t>
            </a:fld>
            <a:endParaRPr kumimoji="0"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E00B833D-7265-4D41-AAFC-B030B402C6CC}" type="datetime1">
              <a:rPr lang="en-US" smtClean="0"/>
              <a:pPr/>
              <a:t>5/22/2025</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pPr/>
              <a:t>‹#›</a:t>
            </a:fld>
            <a:endParaRPr kumimoji="0"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a:t>Click icon to add picture</a:t>
            </a:r>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8014ED-D634-4596-8A08-CA834BC3C9AF}" type="datetime1">
              <a:rPr lang="en-US" smtClean="0"/>
              <a:pPr/>
              <a:t>5/22/2025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57BC59-0008-418E-8837-C0E8EDCE8DDD}"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FC89622-3384-4B84-B03A-385F247F56E6}" type="datetime1">
              <a:rPr lang="en-US" smtClean="0"/>
              <a:pPr/>
              <a:t>5/22/2025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a:t>
            </a:fld>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45D7D3A-4244-4B04-82F0-3E6B915817BB}" type="datetime1">
              <a:rPr lang="en-US" smtClean="0"/>
              <a:pPr/>
              <a:t>5/22/2025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a:t>
            </a:fld>
            <a:endParaRPr kumimoji="0"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C4F33E0-8A29-4361-A8F3-D53AF5206724}" type="datetimeFigureOut">
              <a:rPr lang="en-US">
                <a:solidFill>
                  <a:prstClr val="black">
                    <a:tint val="75000"/>
                  </a:prstClr>
                </a:solidFill>
              </a:rPr>
              <a:pPr>
                <a:def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C17E103-8967-47B9-9E8B-1C781AD2E635}" type="slidenum">
              <a:rPr lang="en-US" altLang="en-US"/>
              <a:pPr/>
              <a:t>‹#›</a:t>
            </a:fld>
            <a:endParaRPr lang="en-US" altLang="en-US"/>
          </a:p>
        </p:txBody>
      </p:sp>
    </p:spTree>
    <p:extLst>
      <p:ext uri="{BB962C8B-B14F-4D97-AF65-F5344CB8AC3E}">
        <p14:creationId xmlns:p14="http://schemas.microsoft.com/office/powerpoint/2010/main" val="3032802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5EF488F-29CD-4B12-8BDB-15B4A8365D0D}" type="datetimeFigureOut">
              <a:rPr lang="en-US">
                <a:solidFill>
                  <a:prstClr val="black">
                    <a:tint val="75000"/>
                  </a:prstClr>
                </a:solidFill>
              </a:rPr>
              <a:pPr>
                <a:def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292B087-3F71-4AB4-ACB4-6864D852F8CC}" type="slidenum">
              <a:rPr lang="en-US" altLang="en-US"/>
              <a:pPr/>
              <a:t>‹#›</a:t>
            </a:fld>
            <a:endParaRPr lang="en-US" altLang="en-US"/>
          </a:p>
        </p:txBody>
      </p:sp>
    </p:spTree>
    <p:extLst>
      <p:ext uri="{BB962C8B-B14F-4D97-AF65-F5344CB8AC3E}">
        <p14:creationId xmlns:p14="http://schemas.microsoft.com/office/powerpoint/2010/main" val="21735846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C1DDEF8-1276-4660-BFBE-E069AB42A94E}" type="datetimeFigureOut">
              <a:rPr lang="en-US">
                <a:solidFill>
                  <a:prstClr val="black">
                    <a:tint val="75000"/>
                  </a:prstClr>
                </a:solidFill>
              </a:rPr>
              <a:pPr>
                <a:def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DF7FC47-9E2D-4833-9D2F-672513886B71}" type="slidenum">
              <a:rPr lang="en-US" altLang="en-US"/>
              <a:pPr/>
              <a:t>‹#›</a:t>
            </a:fld>
            <a:endParaRPr lang="en-US" altLang="en-US"/>
          </a:p>
        </p:txBody>
      </p:sp>
    </p:spTree>
    <p:extLst>
      <p:ext uri="{BB962C8B-B14F-4D97-AF65-F5344CB8AC3E}">
        <p14:creationId xmlns:p14="http://schemas.microsoft.com/office/powerpoint/2010/main" val="24992653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A5421D5-8397-4011-A488-A0361406F9AD}" type="datetimeFigureOut">
              <a:rPr lang="en-US">
                <a:solidFill>
                  <a:prstClr val="black">
                    <a:tint val="75000"/>
                  </a:prstClr>
                </a:solidFill>
              </a:rPr>
              <a:pPr>
                <a:defRPr/>
              </a:pPr>
              <a:t>5/22/2025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A50D76B-71FB-48D9-ACD9-B9984AEBBB5C}" type="slidenum">
              <a:rPr lang="en-US" altLang="en-US"/>
              <a:pPr/>
              <a:t>‹#›</a:t>
            </a:fld>
            <a:endParaRPr lang="en-US" altLang="en-US"/>
          </a:p>
        </p:txBody>
      </p:sp>
    </p:spTree>
    <p:extLst>
      <p:ext uri="{BB962C8B-B14F-4D97-AF65-F5344CB8AC3E}">
        <p14:creationId xmlns:p14="http://schemas.microsoft.com/office/powerpoint/2010/main" val="57662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4390AA4-7961-4195-B8DE-E19C705AC743}" type="datetimeFigureOut">
              <a:rPr lang="en-US">
                <a:solidFill>
                  <a:prstClr val="black">
                    <a:tint val="75000"/>
                  </a:prstClr>
                </a:solidFill>
              </a:rPr>
              <a:pPr>
                <a:defRPr/>
              </a:pPr>
              <a:t>5/22/2025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D99C93F4-AC0F-43E7-93C4-3B2688FEF8C3}" type="slidenum">
              <a:rPr lang="en-US" altLang="en-US"/>
              <a:pPr/>
              <a:t>‹#›</a:t>
            </a:fld>
            <a:endParaRPr lang="en-US" altLang="en-US"/>
          </a:p>
        </p:txBody>
      </p:sp>
    </p:spTree>
    <p:extLst>
      <p:ext uri="{BB962C8B-B14F-4D97-AF65-F5344CB8AC3E}">
        <p14:creationId xmlns:p14="http://schemas.microsoft.com/office/powerpoint/2010/main" val="12595247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AD3A853-DF33-4F3E-830B-E0B68E43E61C}" type="datetimeFigureOut">
              <a:rPr lang="en-US">
                <a:solidFill>
                  <a:prstClr val="black">
                    <a:tint val="75000"/>
                  </a:prstClr>
                </a:solidFill>
              </a:rPr>
              <a:pPr>
                <a:defRPr/>
              </a:pPr>
              <a:t>5/22/2025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C85E3AED-9A29-4AEF-B411-3B9076E677C9}" type="slidenum">
              <a:rPr lang="en-US" altLang="en-US"/>
              <a:pPr/>
              <a:t>‹#›</a:t>
            </a:fld>
            <a:endParaRPr lang="en-US" altLang="en-US"/>
          </a:p>
        </p:txBody>
      </p:sp>
    </p:spTree>
    <p:extLst>
      <p:ext uri="{BB962C8B-B14F-4D97-AF65-F5344CB8AC3E}">
        <p14:creationId xmlns:p14="http://schemas.microsoft.com/office/powerpoint/2010/main" val="904198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9BA9473-B6EE-42F2-BA69-F475E76DD4D0}" type="datetimeFigureOut">
              <a:rPr lang="en-US">
                <a:solidFill>
                  <a:prstClr val="black">
                    <a:tint val="75000"/>
                  </a:prstClr>
                </a:solidFill>
              </a:rPr>
              <a:pPr>
                <a:defRPr/>
              </a:pPr>
              <a:t>5/22/2025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37144D01-9B82-46D3-A0D3-6409FD4707A2}" type="slidenum">
              <a:rPr lang="en-US" altLang="en-US"/>
              <a:pPr/>
              <a:t>‹#›</a:t>
            </a:fld>
            <a:endParaRPr lang="en-US" altLang="en-US"/>
          </a:p>
        </p:txBody>
      </p:sp>
    </p:spTree>
    <p:extLst>
      <p:ext uri="{BB962C8B-B14F-4D97-AF65-F5344CB8AC3E}">
        <p14:creationId xmlns:p14="http://schemas.microsoft.com/office/powerpoint/2010/main" val="24671314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9FEF5B4-4125-4946-9176-69C04BCD874A}" type="datetimeFigureOut">
              <a:rPr lang="en-US">
                <a:solidFill>
                  <a:prstClr val="black">
                    <a:tint val="75000"/>
                  </a:prstClr>
                </a:solidFill>
              </a:rPr>
              <a:pPr>
                <a:defRPr/>
              </a:pPr>
              <a:t>5/22/2025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E7CA0A3-FF07-4C23-9D39-CC09BB621C9F}" type="slidenum">
              <a:rPr lang="en-US" altLang="en-US"/>
              <a:pPr/>
              <a:t>‹#›</a:t>
            </a:fld>
            <a:endParaRPr lang="en-US" altLang="en-US"/>
          </a:p>
        </p:txBody>
      </p:sp>
    </p:spTree>
    <p:extLst>
      <p:ext uri="{BB962C8B-B14F-4D97-AF65-F5344CB8AC3E}">
        <p14:creationId xmlns:p14="http://schemas.microsoft.com/office/powerpoint/2010/main" val="1749170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30394DF-09D1-4B67-8B2E-07F8FAB5D9CF}" type="datetime1">
              <a:rPr lang="en-US" smtClean="0"/>
              <a:pPr/>
              <a:t>5/22/2025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57BC59-0008-418E-8837-C0E8EDCE8DDD}"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BE2AC5C-F082-48A9-929D-91F1D3A3FBCE}" type="datetimeFigureOut">
              <a:rPr lang="en-US">
                <a:solidFill>
                  <a:prstClr val="black">
                    <a:tint val="75000"/>
                  </a:prstClr>
                </a:solidFill>
              </a:rPr>
              <a:pPr>
                <a:defRPr/>
              </a:pPr>
              <a:t>5/22/2025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FCAA4F8-98A2-4D6C-8AB2-ACA97B2AB471}" type="slidenum">
              <a:rPr lang="en-US" altLang="en-US"/>
              <a:pPr/>
              <a:t>‹#›</a:t>
            </a:fld>
            <a:endParaRPr lang="en-US" altLang="en-US"/>
          </a:p>
        </p:txBody>
      </p:sp>
    </p:spTree>
    <p:extLst>
      <p:ext uri="{BB962C8B-B14F-4D97-AF65-F5344CB8AC3E}">
        <p14:creationId xmlns:p14="http://schemas.microsoft.com/office/powerpoint/2010/main" val="42401711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E60472D-F86D-4007-B8BE-0DFE55FA7830}" type="datetimeFigureOut">
              <a:rPr lang="en-US">
                <a:solidFill>
                  <a:prstClr val="black">
                    <a:tint val="75000"/>
                  </a:prstClr>
                </a:solidFill>
              </a:rPr>
              <a:pPr>
                <a:def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90F5C26-2779-4D01-A293-DB2737D6027C}" type="slidenum">
              <a:rPr lang="en-US" altLang="en-US"/>
              <a:pPr/>
              <a:t>‹#›</a:t>
            </a:fld>
            <a:endParaRPr lang="en-US" altLang="en-US"/>
          </a:p>
        </p:txBody>
      </p:sp>
    </p:spTree>
    <p:extLst>
      <p:ext uri="{BB962C8B-B14F-4D97-AF65-F5344CB8AC3E}">
        <p14:creationId xmlns:p14="http://schemas.microsoft.com/office/powerpoint/2010/main" val="37248110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90CB5FA-4590-470F-9BAB-7FDF6310DA75}" type="datetimeFigureOut">
              <a:rPr lang="en-US">
                <a:solidFill>
                  <a:prstClr val="black">
                    <a:tint val="75000"/>
                  </a:prstClr>
                </a:solidFill>
              </a:rPr>
              <a:pPr>
                <a:def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BBEDF79-E119-44B1-96CB-737DF35C61B2}" type="slidenum">
              <a:rPr lang="en-US" altLang="en-US"/>
              <a:pPr/>
              <a:t>‹#›</a:t>
            </a:fld>
            <a:endParaRPr lang="en-US" altLang="en-US"/>
          </a:p>
        </p:txBody>
      </p:sp>
    </p:spTree>
    <p:extLst>
      <p:ext uri="{BB962C8B-B14F-4D97-AF65-F5344CB8AC3E}">
        <p14:creationId xmlns:p14="http://schemas.microsoft.com/office/powerpoint/2010/main" val="3031664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28A0F4-C879-4F50-A03B-C701552F14F5}" type="datetime1">
              <a:rPr lang="en-US" smtClean="0"/>
              <a:pPr/>
              <a:t>5/22/2025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57BC59-0008-418E-8837-C0E8EDCE8DD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C92C99-6754-4E1B-843A-00B43F27C821}" type="datetime1">
              <a:rPr lang="en-US" smtClean="0"/>
              <a:pPr/>
              <a:t>5/22/2025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57BC59-0008-418E-8837-C0E8EDCE8DD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D5D159-F19B-48C9-9B9B-5E41A927032A}" type="datetime1">
              <a:rPr lang="en-US" smtClean="0"/>
              <a:pPr/>
              <a:t>5/22/2025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57BC59-0008-418E-8837-C0E8EDCE8DD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C5AA9F-B8EC-454B-BC63-8869293B2A78}" type="datetime1">
              <a:rPr lang="en-US" smtClean="0"/>
              <a:pPr/>
              <a:t>5/22/2025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E57BC59-0008-418E-8837-C0E8EDCE8DDD}" type="slidenum">
              <a:rPr lang="en-US" smtClean="0"/>
              <a:pPr/>
              <a:t>‹#›</a:t>
            </a:fld>
            <a:endParaRPr lang="en-US" dirty="0"/>
          </a:p>
        </p:txBody>
      </p:sp>
      <p:pic>
        <p:nvPicPr>
          <p:cNvPr id="188417" name="Picture 1"/>
          <p:cNvPicPr>
            <a:picLocks noChangeAspect="1" noChangeArrowheads="1"/>
          </p:cNvPicPr>
          <p:nvPr userDrawn="1"/>
        </p:nvPicPr>
        <p:blipFill>
          <a:blip r:embed="rId2" cstate="print"/>
          <a:srcRect/>
          <a:stretch>
            <a:fillRect/>
          </a:stretch>
        </p:blipFill>
        <p:spPr bwMode="auto">
          <a:xfrm>
            <a:off x="1828800" y="294894"/>
            <a:ext cx="5071491" cy="6563106"/>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8137DC-5672-4218-9106-47FE86937DFB}" type="datetime1">
              <a:rPr lang="en-US" smtClean="0"/>
              <a:pPr/>
              <a:t>5/22/2025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57BC59-0008-418E-8837-C0E8EDCE8DD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23848C-6D36-42EB-B591-5554723CF095}" type="datetime1">
              <a:rPr lang="en-US" smtClean="0"/>
              <a:pPr/>
              <a:t>5/22/2025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57BC59-0008-418E-8837-C0E8EDCE8DD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81000"/>
            <a:lum bright="6000"/>
          </a:blip>
          <a:srcRect/>
          <a:stretch>
            <a:fillRect l="-38000" r="-3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rgbClr val="F8F8F8"/>
          </a:solidFill>
          <a:scene3d>
            <a:camera prst="orthographicFront"/>
            <a:lightRig rig="threePt" dir="t"/>
          </a:scene3d>
          <a:sp3d extrusionH="76200" contourW="12700">
            <a:bevelT w="165100" prst="coolSlant"/>
            <a:extrusionClr>
              <a:srgbClr val="FF0000"/>
            </a:extrusionClr>
            <a:contourClr>
              <a:srgbClr val="FF0000"/>
            </a:contourClr>
          </a:sp3d>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a:solidFill>
            <a:srgbClr val="F8F8F8"/>
          </a:solidFill>
          <a:scene3d>
            <a:camera prst="orthographicFront"/>
            <a:lightRig rig="threePt" dir="t"/>
          </a:scene3d>
          <a:sp3d contourW="12700">
            <a:bevelT w="165100" prst="coolSlant"/>
            <a:contourClr>
              <a:srgbClr val="FF0000"/>
            </a:contourClr>
          </a:sp3d>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BA4058-8D7B-4101-9D9A-55EA57CC662F}" type="datetime1">
              <a:rPr lang="en-US" smtClean="0"/>
              <a:pPr/>
              <a:t>5/22/2025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7BC59-0008-418E-8837-C0E8EDCE8DD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alphaModFix amt="81000"/>
            <a:lum bright="6000"/>
          </a:blip>
          <a:srcRect/>
          <a:stretch>
            <a:fillRect l="-38000" r="-38000"/>
          </a:stretch>
        </a:blip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8D794A97-0B47-4933-8EB9-63BD78281A92}" type="datetime1">
              <a:rPr lang="en-US" sz="1200" smtClean="0">
                <a:solidFill>
                  <a:schemeClr val="bg2">
                    <a:shade val="50000"/>
                  </a:schemeClr>
                </a:solidFill>
              </a:rPr>
              <a:pPr algn="r" eaLnBrk="1" latinLnBrk="0" hangingPunct="1"/>
              <a:t>5/22/2025</a:t>
            </a:fld>
            <a:endParaRPr lang="en-US" sz="1200" dirty="0">
              <a:solidFill>
                <a:schemeClr val="bg2">
                  <a:shade val="50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dirty="0">
              <a:solidFill>
                <a:schemeClr val="bg2">
                  <a:shade val="50000"/>
                </a:schemeClr>
              </a:solidFill>
              <a:effectLst/>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pPr algn="ctr" eaLnBrk="1" latinLnBrk="0" hangingPunct="1"/>
              <a:t>‹#›</a:t>
            </a:fld>
            <a:endParaRPr kumimoji="0" lang="en-US" sz="1200" dirty="0">
              <a:solidFill>
                <a:schemeClr val="bg2">
                  <a:shade val="50000"/>
                </a:schemeClr>
              </a:solidFill>
              <a:effectLs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80" r:id="rId7"/>
    <p:sldLayoutId id="2147483681" r:id="rId8"/>
    <p:sldLayoutId id="2147483682" r:id="rId9"/>
    <p:sldLayoutId id="2147483683" r:id="rId10"/>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EECC2FD-3ADD-4982-B149-76578F2AFBAE}" type="datetimeFigureOut">
              <a:rPr lang="en-US">
                <a:solidFill>
                  <a:prstClr val="black">
                    <a:tint val="75000"/>
                  </a:prstClr>
                </a:solidFill>
              </a:rPr>
              <a:pPr>
                <a:defRPr/>
              </a:pPr>
              <a:t>5/22/2025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275DEC92-26F9-402E-9888-89D33304C8A3}"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1761528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deanza.edu/slo/" TargetMode="Externa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deanza.edu/slo/#CurrentCSLO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forms.office.com/r/R3RxdzqHAF"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deanza.edu/slo/workshops/Curriculum%20Committee%20February%202024.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forms.office.com/r/R3RxdzqHA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deanza.edu/slo/documents/Canvas%20Outcomes.pdf"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eanza.instructure.com/accounts/1/external_tools/1?launch_type=global_navigation"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papemary@fhda.edu"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appt.link/mary-pape/student-learning-outcome-assistanc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2895600"/>
          </a:xfrm>
        </p:spPr>
        <p:txBody>
          <a:bodyPr>
            <a:normAutofit fontScale="90000"/>
          </a:bodyPr>
          <a:lstStyle/>
          <a:p>
            <a:br>
              <a:rPr lang="en-US" sz="4000" b="1" dirty="0"/>
            </a:br>
            <a:br>
              <a:rPr lang="en-US" sz="4000" b="1" dirty="0"/>
            </a:br>
            <a:br>
              <a:rPr lang="en-US" sz="4000" b="1" dirty="0"/>
            </a:br>
            <a:r>
              <a:rPr lang="en-US" sz="4000" b="1" dirty="0"/>
              <a:t>Welcome to the Student Learning Outcome Process</a:t>
            </a:r>
            <a:br>
              <a:rPr lang="en-US" b="1" dirty="0"/>
            </a:br>
            <a:endParaRPr lang="en-US" sz="4000" b="1" dirty="0"/>
          </a:p>
        </p:txBody>
      </p:sp>
      <p:sp>
        <p:nvSpPr>
          <p:cNvPr id="3" name="Slide Number Placeholder 2"/>
          <p:cNvSpPr>
            <a:spLocks noGrp="1"/>
          </p:cNvSpPr>
          <p:nvPr>
            <p:ph type="sldNum" sz="quarter" idx="12"/>
          </p:nvPr>
        </p:nvSpPr>
        <p:spPr/>
        <p:txBody>
          <a:bodyPr/>
          <a:lstStyle/>
          <a:p>
            <a:fld id="{7E57BC59-0008-418E-8837-C0E8EDCE8DDD}" type="slidenum">
              <a:rPr lang="en-US" smtClean="0"/>
              <a:pPr/>
              <a:t>1</a:t>
            </a:fld>
            <a:endParaRPr lang="en-US" dirty="0"/>
          </a:p>
        </p:txBody>
      </p:sp>
      <p:sp>
        <p:nvSpPr>
          <p:cNvPr id="6" name="Title 1"/>
          <p:cNvSpPr txBox="1">
            <a:spLocks/>
          </p:cNvSpPr>
          <p:nvPr/>
        </p:nvSpPr>
        <p:spPr>
          <a:xfrm>
            <a:off x="685800" y="3411071"/>
            <a:ext cx="7848600" cy="2057400"/>
          </a:xfrm>
          <a:custGeom>
            <a:avLst/>
            <a:gdLst>
              <a:gd name="connsiteX0" fmla="*/ 0 w 4114800"/>
              <a:gd name="connsiteY0" fmla="*/ 0 h 3352800"/>
              <a:gd name="connsiteX1" fmla="*/ 4114800 w 4114800"/>
              <a:gd name="connsiteY1" fmla="*/ 0 h 3352800"/>
              <a:gd name="connsiteX2" fmla="*/ 4114800 w 4114800"/>
              <a:gd name="connsiteY2" fmla="*/ 3352800 h 3352800"/>
              <a:gd name="connsiteX3" fmla="*/ 0 w 4114800"/>
              <a:gd name="connsiteY3" fmla="*/ 3352800 h 3352800"/>
              <a:gd name="connsiteX4" fmla="*/ 0 w 4114800"/>
              <a:gd name="connsiteY4" fmla="*/ 0 h 335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3352800">
                <a:moveTo>
                  <a:pt x="0" y="0"/>
                </a:moveTo>
                <a:lnTo>
                  <a:pt x="4114800" y="0"/>
                </a:lnTo>
                <a:lnTo>
                  <a:pt x="4114800" y="3352800"/>
                </a:lnTo>
                <a:lnTo>
                  <a:pt x="0" y="3352800"/>
                </a:lnTo>
                <a:lnTo>
                  <a:pt x="0" y="0"/>
                </a:lnTo>
                <a:close/>
              </a:path>
            </a:pathLst>
          </a:custGeom>
          <a:solidFill>
            <a:srgbClr val="F8F8F8"/>
          </a:solidFill>
          <a:scene3d>
            <a:camera prst="orthographicFront"/>
            <a:lightRig rig="threePt" dir="t"/>
          </a:scene3d>
          <a:sp3d extrusionH="76200" contourW="12700">
            <a:bevelT w="165100" prst="coolSlant"/>
            <a:extrusionClr>
              <a:srgbClr val="FF0000"/>
            </a:extrusionClr>
            <a:contourClr>
              <a:srgbClr val="FF0000"/>
            </a:contourClr>
          </a:sp3d>
        </p:spPr>
        <p:txBody>
          <a:bodyPr vert="horz" lIns="91440" tIns="45720" rIns="91440" bIns="45720" rtlCol="0" anchor="ctr">
            <a:normAutofit fontScale="97500"/>
          </a:bodyPr>
          <a:lstStyle/>
          <a:p>
            <a:pPr algn="r" fontAlgn="auto">
              <a:spcAft>
                <a:spcPts val="0"/>
              </a:spcAft>
              <a:buFont typeface="Arial" pitchFamily="34" charset="0"/>
              <a:buNone/>
              <a:defRPr/>
            </a:pPr>
            <a:r>
              <a:rPr lang="en-US" sz="2400" b="1" dirty="0"/>
              <a:t>Mary Pape</a:t>
            </a:r>
          </a:p>
          <a:p>
            <a:pPr algn="r" fontAlgn="auto">
              <a:spcAft>
                <a:spcPts val="0"/>
              </a:spcAft>
              <a:buFont typeface="Arial" pitchFamily="34" charset="0"/>
              <a:buNone/>
              <a:defRPr/>
            </a:pPr>
            <a:r>
              <a:rPr lang="en-US" sz="2400" b="1" dirty="0"/>
              <a:t>SLO/SSLO/AUO Coordinators</a:t>
            </a:r>
          </a:p>
        </p:txBody>
      </p:sp>
      <p:pic>
        <p:nvPicPr>
          <p:cNvPr id="7" name="Picture 2" descr="De Anza College • 21250 Stevens Creek Blvd. • Cupertino, CA 95014"/>
          <p:cNvPicPr>
            <a:picLocks noChangeAspect="1" noChangeArrowheads="1"/>
          </p:cNvPicPr>
          <p:nvPr/>
        </p:nvPicPr>
        <p:blipFill>
          <a:blip r:embed="rId3" cstate="print"/>
          <a:srcRect/>
          <a:stretch>
            <a:fillRect/>
          </a:stretch>
        </p:blipFill>
        <p:spPr bwMode="auto">
          <a:xfrm>
            <a:off x="838200" y="533400"/>
            <a:ext cx="2219325" cy="914400"/>
          </a:xfrm>
          <a:prstGeom prst="rect">
            <a:avLst/>
          </a:prstGeom>
          <a:noFill/>
          <a:ln w="9525">
            <a:noFill/>
            <a:miter lim="800000"/>
            <a:headEnd/>
            <a:tailEnd/>
          </a:ln>
        </p:spPr>
      </p:pic>
      <p:grpSp>
        <p:nvGrpSpPr>
          <p:cNvPr id="9" name="Group 8"/>
          <p:cNvGrpSpPr/>
          <p:nvPr/>
        </p:nvGrpSpPr>
        <p:grpSpPr>
          <a:xfrm>
            <a:off x="685800" y="5791200"/>
            <a:ext cx="4126913" cy="843148"/>
            <a:chOff x="685800" y="5824353"/>
            <a:chExt cx="4126913" cy="843148"/>
          </a:xfrm>
        </p:grpSpPr>
        <p:pic>
          <p:nvPicPr>
            <p:cNvPr id="1026" name="Picture 2" descr="C:\Users\Mary Pape\AppData\Local\Microsoft\Windows\Temporary Internet Files\Content.IE5\UXYXFR09\5792711312_c366ed65dd[1].jpg"/>
            <p:cNvPicPr>
              <a:picLocks noChangeAspect="1" noChangeArrowheads="1"/>
            </p:cNvPicPr>
            <p:nvPr/>
          </p:nvPicPr>
          <p:blipFill>
            <a:blip r:embed="rId4" cstate="print"/>
            <a:srcRect/>
            <a:stretch>
              <a:fillRect/>
            </a:stretch>
          </p:blipFill>
          <p:spPr bwMode="auto">
            <a:xfrm>
              <a:off x="685800" y="5824353"/>
              <a:ext cx="1496528" cy="838200"/>
            </a:xfrm>
            <a:prstGeom prst="rect">
              <a:avLst/>
            </a:prstGeom>
            <a:noFill/>
          </p:spPr>
        </p:pic>
        <p:sp>
          <p:nvSpPr>
            <p:cNvPr id="8" name="TextBox 7"/>
            <p:cNvSpPr txBox="1"/>
            <p:nvPr/>
          </p:nvSpPr>
          <p:spPr>
            <a:xfrm>
              <a:off x="2069513" y="5829301"/>
              <a:ext cx="2743200" cy="838200"/>
            </a:xfrm>
            <a:prstGeom prst="rect">
              <a:avLst/>
            </a:prstGeom>
            <a:solidFill>
              <a:srgbClr val="FFFFFF"/>
            </a:solidFill>
          </p:spPr>
          <p:txBody>
            <a:bodyPr wrap="square" rtlCol="0">
              <a:spAutoFit/>
            </a:bodyPr>
            <a:lstStyle/>
            <a:p>
              <a:r>
                <a:rPr lang="en-US" sz="2400" dirty="0"/>
                <a:t>Visit us at </a:t>
              </a:r>
              <a:r>
                <a:rPr lang="en-US" sz="2400" b="1" dirty="0">
                  <a:hlinkClick r:id="rId5" action="ppaction://hlinkfile"/>
                </a:rPr>
                <a:t>deanza.edu/</a:t>
              </a:r>
              <a:r>
                <a:rPr lang="en-US" sz="2400" b="1" dirty="0" err="1">
                  <a:hlinkClick r:id="rId5" action="ppaction://hlinkfile"/>
                </a:rPr>
                <a:t>slo</a:t>
              </a:r>
              <a:endParaRPr lang="en-US" sz="2400" b="1" dirty="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Academic Senate</a:t>
            </a:r>
          </a:p>
        </p:txBody>
      </p:sp>
      <p:sp>
        <p:nvSpPr>
          <p:cNvPr id="3" name="Slide Number Placeholder 2"/>
          <p:cNvSpPr>
            <a:spLocks noGrp="1"/>
          </p:cNvSpPr>
          <p:nvPr>
            <p:ph type="sldNum" sz="quarter" idx="12"/>
          </p:nvPr>
        </p:nvSpPr>
        <p:spPr>
          <a:xfrm>
            <a:off x="6553200" y="6324600"/>
            <a:ext cx="2133600" cy="365125"/>
          </a:xfrm>
        </p:spPr>
        <p:txBody>
          <a:bodyPr/>
          <a:lstStyle/>
          <a:p>
            <a:fld id="{7E57BC59-0008-418E-8837-C0E8EDCE8DDD}" type="slidenum">
              <a:rPr lang="en-US" smtClean="0"/>
              <a:pPr/>
              <a:t>10</a:t>
            </a:fld>
            <a:endParaRPr lang="en-US" dirty="0"/>
          </a:p>
        </p:txBody>
      </p:sp>
      <p:sp>
        <p:nvSpPr>
          <p:cNvPr id="5" name="TextBox 4"/>
          <p:cNvSpPr txBox="1"/>
          <p:nvPr/>
        </p:nvSpPr>
        <p:spPr>
          <a:xfrm>
            <a:off x="1676400" y="1524000"/>
            <a:ext cx="6248400" cy="646331"/>
          </a:xfrm>
          <a:prstGeom prst="rect">
            <a:avLst/>
          </a:prstGeom>
          <a:solidFill>
            <a:srgbClr val="F8F8F8"/>
          </a:solidFill>
          <a:ln>
            <a:solidFill>
              <a:srgbClr val="FF0000"/>
            </a:solidFill>
          </a:ln>
        </p:spPr>
        <p:txBody>
          <a:bodyPr wrap="square" rtlCol="0">
            <a:spAutoFit/>
          </a:bodyPr>
          <a:lstStyle/>
          <a:p>
            <a:r>
              <a:rPr lang="en-US" dirty="0"/>
              <a:t>Support from Presidents and Vice Presidents of Academic Senate:</a:t>
            </a:r>
          </a:p>
        </p:txBody>
      </p:sp>
      <p:pic>
        <p:nvPicPr>
          <p:cNvPr id="154626" name="Picture 2" descr="http://1.bp.blogspot.com/-bdcWC-K9X7c/Ud26TLTYwqI/AAAAAAAAAzQ/ZjiRu-Sj8h8/s200/Gregory+Anderson.png"/>
          <p:cNvPicPr>
            <a:picLocks noChangeAspect="1" noChangeArrowheads="1"/>
          </p:cNvPicPr>
          <p:nvPr/>
        </p:nvPicPr>
        <p:blipFill>
          <a:blip r:embed="rId3" cstate="print"/>
          <a:srcRect/>
          <a:stretch>
            <a:fillRect/>
          </a:stretch>
        </p:blipFill>
        <p:spPr bwMode="auto">
          <a:xfrm>
            <a:off x="2487168" y="3200400"/>
            <a:ext cx="2008632" cy="2781300"/>
          </a:xfrm>
          <a:prstGeom prst="rect">
            <a:avLst/>
          </a:prstGeom>
          <a:noFill/>
          <a:ln w="12700">
            <a:solidFill>
              <a:srgbClr val="FF0000"/>
            </a:solidFill>
          </a:ln>
        </p:spPr>
      </p:pic>
      <p:pic>
        <p:nvPicPr>
          <p:cNvPr id="8" name="Picture 7" descr="Karen"/>
          <p:cNvPicPr/>
          <p:nvPr/>
        </p:nvPicPr>
        <p:blipFill>
          <a:blip r:embed="rId4" cstate="print"/>
          <a:srcRect l="55151" t="8333" r="5057" b="19017"/>
          <a:stretch>
            <a:fillRect/>
          </a:stretch>
        </p:blipFill>
        <p:spPr bwMode="auto">
          <a:xfrm>
            <a:off x="6810375" y="3200400"/>
            <a:ext cx="2028825" cy="2778125"/>
          </a:xfrm>
          <a:prstGeom prst="rect">
            <a:avLst/>
          </a:prstGeom>
          <a:noFill/>
          <a:ln w="9525">
            <a:solidFill>
              <a:srgbClr val="FF0000"/>
            </a:solidFill>
            <a:miter lim="800000"/>
            <a:headEnd/>
            <a:tailEnd/>
          </a:ln>
        </p:spPr>
      </p:pic>
      <p:pic>
        <p:nvPicPr>
          <p:cNvPr id="9" name="Picture 8" descr="http://www.cccpek.org/lee-wheat.jpg"/>
          <p:cNvPicPr/>
          <p:nvPr/>
        </p:nvPicPr>
        <p:blipFill>
          <a:blip r:embed="rId5" cstate="print"/>
          <a:srcRect r="3653"/>
          <a:stretch>
            <a:fillRect/>
          </a:stretch>
        </p:blipFill>
        <p:spPr bwMode="auto">
          <a:xfrm>
            <a:off x="4619625" y="2286000"/>
            <a:ext cx="2009775" cy="2781300"/>
          </a:xfrm>
          <a:prstGeom prst="rect">
            <a:avLst/>
          </a:prstGeom>
          <a:noFill/>
          <a:ln w="12700">
            <a:solidFill>
              <a:srgbClr val="FF0000"/>
            </a:solidFill>
          </a:ln>
        </p:spPr>
      </p:pic>
      <p:pic>
        <p:nvPicPr>
          <p:cNvPr id="11" name="Picture 10" descr="Anne Argyiou"/>
          <p:cNvPicPr/>
          <p:nvPr/>
        </p:nvPicPr>
        <p:blipFill>
          <a:blip r:embed="rId6" cstate="print"/>
          <a:srcRect l="8097" r="6477"/>
          <a:stretch>
            <a:fillRect/>
          </a:stretch>
        </p:blipFill>
        <p:spPr bwMode="auto">
          <a:xfrm>
            <a:off x="304800" y="2286000"/>
            <a:ext cx="2009775" cy="2781300"/>
          </a:xfrm>
          <a:prstGeom prst="rect">
            <a:avLst/>
          </a:prstGeom>
          <a:noFill/>
          <a:ln w="9525">
            <a:solidFill>
              <a:srgbClr val="FF0000"/>
            </a:solidFill>
            <a:miter lim="800000"/>
            <a:headEnd/>
            <a:tailEnd/>
          </a:ln>
        </p:spPr>
      </p:pic>
    </p:spTree>
    <p:extLst>
      <p:ext uri="{BB962C8B-B14F-4D97-AF65-F5344CB8AC3E}">
        <p14:creationId xmlns:p14="http://schemas.microsoft.com/office/powerpoint/2010/main" val="67169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SLO Steering Committee</a:t>
            </a:r>
          </a:p>
        </p:txBody>
      </p:sp>
      <p:sp>
        <p:nvSpPr>
          <p:cNvPr id="4" name="Slide Number Placeholder 3"/>
          <p:cNvSpPr>
            <a:spLocks noGrp="1"/>
          </p:cNvSpPr>
          <p:nvPr>
            <p:ph type="sldNum" sz="quarter" idx="12"/>
          </p:nvPr>
        </p:nvSpPr>
        <p:spPr/>
        <p:txBody>
          <a:bodyPr/>
          <a:lstStyle/>
          <a:p>
            <a:fld id="{7E57BC59-0008-418E-8837-C0E8EDCE8DDD}" type="slidenum">
              <a:rPr lang="en-US" smtClean="0"/>
              <a:pPr/>
              <a:t>11</a:t>
            </a:fld>
            <a:endParaRPr lang="en-US" dirty="0"/>
          </a:p>
        </p:txBody>
      </p:sp>
      <p:sp>
        <p:nvSpPr>
          <p:cNvPr id="7" name="10-Point Star 6"/>
          <p:cNvSpPr/>
          <p:nvPr/>
        </p:nvSpPr>
        <p:spPr>
          <a:xfrm>
            <a:off x="0" y="1295400"/>
            <a:ext cx="9144000" cy="5029200"/>
          </a:xfrm>
          <a:prstGeom prst="star10">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09600" y="1828800"/>
            <a:ext cx="8077200" cy="4355038"/>
          </a:xfrm>
          <a:prstGeom prst="rect">
            <a:avLst/>
          </a:prstGeom>
          <a:solidFill>
            <a:srgbClr val="F8F8F8"/>
          </a:solidFill>
        </p:spPr>
        <p:txBody>
          <a:bodyPr wrap="square" rtlCol="0">
            <a:spAutoFit/>
          </a:bodyPr>
          <a:lstStyle/>
          <a:p>
            <a:r>
              <a:rPr lang="en-US" sz="3600" b="1" i="1" dirty="0"/>
              <a:t>Administrators &amp; Faculty:</a:t>
            </a:r>
            <a:endParaRPr lang="en-US" sz="3600" b="1" dirty="0"/>
          </a:p>
          <a:p>
            <a:pPr>
              <a:spcAft>
                <a:spcPts val="600"/>
              </a:spcAft>
              <a:buFont typeface="Arial" pitchFamily="34" charset="0"/>
              <a:buChar char="•"/>
            </a:pPr>
            <a:r>
              <a:rPr lang="en-US" sz="3600" i="1" dirty="0"/>
              <a:t>VP, Instruction</a:t>
            </a:r>
            <a:endParaRPr lang="en-US" sz="3600" dirty="0">
              <a:solidFill>
                <a:srgbClr val="C00000"/>
              </a:solidFill>
            </a:endParaRPr>
          </a:p>
          <a:p>
            <a:pPr>
              <a:spcAft>
                <a:spcPts val="600"/>
              </a:spcAft>
              <a:buFont typeface="Arial" pitchFamily="34" charset="0"/>
              <a:buChar char="•"/>
            </a:pPr>
            <a:r>
              <a:rPr lang="en-US" sz="3600" i="1" dirty="0"/>
              <a:t>Associate VP, Instruction</a:t>
            </a:r>
            <a:endParaRPr lang="en-US" sz="2800" dirty="0">
              <a:solidFill>
                <a:srgbClr val="C00000"/>
              </a:solidFill>
            </a:endParaRPr>
          </a:p>
          <a:p>
            <a:pPr>
              <a:spcAft>
                <a:spcPts val="600"/>
              </a:spcAft>
              <a:buFont typeface="Arial" pitchFamily="34" charset="0"/>
              <a:buChar char="•"/>
            </a:pPr>
            <a:r>
              <a:rPr lang="en-US" sz="3600" i="1" dirty="0"/>
              <a:t>Director, Institutional Research </a:t>
            </a:r>
            <a:endParaRPr lang="en-US" sz="2800" dirty="0">
              <a:solidFill>
                <a:srgbClr val="C00000"/>
              </a:solidFill>
            </a:endParaRPr>
          </a:p>
          <a:p>
            <a:pPr>
              <a:spcAft>
                <a:spcPts val="600"/>
              </a:spcAft>
              <a:buFont typeface="Arial" pitchFamily="34" charset="0"/>
              <a:buChar char="•"/>
            </a:pPr>
            <a:r>
              <a:rPr lang="en-US" sz="3600" i="1" dirty="0"/>
              <a:t>Representative Academic Senate</a:t>
            </a:r>
            <a:endParaRPr lang="en-US" sz="2800" dirty="0">
              <a:solidFill>
                <a:srgbClr val="C00000"/>
              </a:solidFill>
            </a:endParaRPr>
          </a:p>
          <a:p>
            <a:pPr>
              <a:spcAft>
                <a:spcPts val="600"/>
              </a:spcAft>
              <a:buFont typeface="Arial" pitchFamily="34" charset="0"/>
              <a:buChar char="•"/>
            </a:pPr>
            <a:r>
              <a:rPr lang="en-US" sz="3600" i="1" dirty="0"/>
              <a:t>Representative Curriculum Committee</a:t>
            </a:r>
            <a:endParaRPr lang="en-US" sz="3600" dirty="0"/>
          </a:p>
          <a:p>
            <a:pPr marL="571500" indent="-571500">
              <a:spcAft>
                <a:spcPts val="600"/>
              </a:spcAft>
              <a:buFont typeface="Arial" panose="020B0604020202020204" pitchFamily="34" charset="0"/>
              <a:buChar char="•"/>
            </a:pPr>
            <a:r>
              <a:rPr lang="en-US" sz="3600" i="1" dirty="0"/>
              <a:t>SLO/SSLO/AUO Coordinators</a:t>
            </a:r>
          </a:p>
        </p:txBody>
      </p:sp>
    </p:spTree>
    <p:extLst>
      <p:ext uri="{BB962C8B-B14F-4D97-AF65-F5344CB8AC3E}">
        <p14:creationId xmlns:p14="http://schemas.microsoft.com/office/powerpoint/2010/main" val="4111290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488"/>
            <a:ext cx="8229600" cy="1143000"/>
          </a:xfrm>
        </p:spPr>
        <p:txBody>
          <a:bodyPr>
            <a:normAutofit fontScale="90000"/>
          </a:bodyPr>
          <a:lstStyle/>
          <a:p>
            <a:r>
              <a:rPr lang="en-US" dirty="0"/>
              <a:t>Leadership Structure </a:t>
            </a:r>
            <a:br>
              <a:rPr lang="en-US" dirty="0"/>
            </a:br>
            <a:r>
              <a:rPr lang="en-US" dirty="0"/>
              <a:t>- Faculty Driven</a:t>
            </a:r>
          </a:p>
        </p:txBody>
      </p:sp>
      <p:sp>
        <p:nvSpPr>
          <p:cNvPr id="4" name="Slide Number Placeholder 3"/>
          <p:cNvSpPr>
            <a:spLocks noGrp="1"/>
          </p:cNvSpPr>
          <p:nvPr>
            <p:ph type="sldNum" sz="quarter" idx="12"/>
          </p:nvPr>
        </p:nvSpPr>
        <p:spPr/>
        <p:txBody>
          <a:bodyPr/>
          <a:lstStyle/>
          <a:p>
            <a:fld id="{7E57BC59-0008-418E-8837-C0E8EDCE8DDD}" type="slidenum">
              <a:rPr lang="en-US" smtClean="0"/>
              <a:pPr/>
              <a:t>12</a:t>
            </a:fld>
            <a:endParaRPr lang="en-US" dirty="0"/>
          </a:p>
        </p:txBody>
      </p:sp>
      <p:sp>
        <p:nvSpPr>
          <p:cNvPr id="6" name="10-Point Star 5"/>
          <p:cNvSpPr/>
          <p:nvPr/>
        </p:nvSpPr>
        <p:spPr>
          <a:xfrm>
            <a:off x="0" y="1447800"/>
            <a:ext cx="9144000" cy="5029200"/>
          </a:xfrm>
          <a:prstGeom prst="star10">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
          <p:cNvPicPr>
            <a:picLocks noChangeAspect="1" noChangeArrowheads="1"/>
          </p:cNvPicPr>
          <p:nvPr/>
        </p:nvPicPr>
        <p:blipFill>
          <a:blip r:embed="rId3" cstate="print"/>
          <a:srcRect/>
          <a:stretch>
            <a:fillRect/>
          </a:stretch>
        </p:blipFill>
        <p:spPr bwMode="auto">
          <a:xfrm>
            <a:off x="1600200" y="1905000"/>
            <a:ext cx="5853690" cy="3886200"/>
          </a:xfrm>
          <a:prstGeom prst="rect">
            <a:avLst/>
          </a:prstGeom>
          <a:noFill/>
          <a:ln w="57150">
            <a:solidFill>
              <a:srgbClr val="C00000"/>
            </a:solid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02" name="Picture 2"/>
          <p:cNvPicPr>
            <a:picLocks noChangeAspect="1" noChangeArrowheads="1"/>
          </p:cNvPicPr>
          <p:nvPr/>
        </p:nvPicPr>
        <p:blipFill>
          <a:blip r:embed="rId3" cstate="print"/>
          <a:srcRect/>
          <a:stretch>
            <a:fillRect/>
          </a:stretch>
        </p:blipFill>
        <p:spPr bwMode="auto">
          <a:xfrm rot="20689734">
            <a:off x="288679" y="1029251"/>
            <a:ext cx="4156947" cy="2759751"/>
          </a:xfrm>
          <a:prstGeom prst="rect">
            <a:avLst/>
          </a:prstGeom>
          <a:noFill/>
          <a:ln w="9525">
            <a:noFill/>
            <a:miter lim="800000"/>
            <a:headEnd/>
            <a:tailEnd/>
          </a:ln>
        </p:spPr>
      </p:pic>
      <p:pic>
        <p:nvPicPr>
          <p:cNvPr id="204803" name="Picture 3"/>
          <p:cNvPicPr>
            <a:picLocks noChangeAspect="1" noChangeArrowheads="1"/>
          </p:cNvPicPr>
          <p:nvPr/>
        </p:nvPicPr>
        <p:blipFill>
          <a:blip r:embed="rId4" cstate="print"/>
          <a:srcRect l="17039"/>
          <a:stretch>
            <a:fillRect/>
          </a:stretch>
        </p:blipFill>
        <p:spPr bwMode="auto">
          <a:xfrm rot="1411166">
            <a:off x="4350297" y="653268"/>
            <a:ext cx="3928499" cy="3143768"/>
          </a:xfrm>
          <a:prstGeom prst="rect">
            <a:avLst/>
          </a:prstGeom>
          <a:noFill/>
          <a:ln w="9525">
            <a:noFill/>
            <a:miter lim="800000"/>
            <a:headEnd/>
            <a:tailEnd/>
          </a:ln>
        </p:spPr>
      </p:pic>
      <p:pic>
        <p:nvPicPr>
          <p:cNvPr id="204804" name="Picture 4"/>
          <p:cNvPicPr>
            <a:picLocks noChangeAspect="1" noChangeArrowheads="1"/>
          </p:cNvPicPr>
          <p:nvPr/>
        </p:nvPicPr>
        <p:blipFill>
          <a:blip r:embed="rId5" cstate="print"/>
          <a:srcRect/>
          <a:stretch>
            <a:fillRect/>
          </a:stretch>
        </p:blipFill>
        <p:spPr bwMode="auto">
          <a:xfrm>
            <a:off x="4495800" y="3378411"/>
            <a:ext cx="4038600" cy="2681181"/>
          </a:xfrm>
          <a:prstGeom prst="rect">
            <a:avLst/>
          </a:prstGeom>
          <a:noFill/>
          <a:ln w="9525">
            <a:noFill/>
            <a:miter lim="800000"/>
            <a:headEnd/>
            <a:tailEnd/>
          </a:ln>
        </p:spPr>
      </p:pic>
      <p:pic>
        <p:nvPicPr>
          <p:cNvPr id="204805" name="Picture 5"/>
          <p:cNvPicPr>
            <a:picLocks noChangeAspect="1" noChangeArrowheads="1"/>
          </p:cNvPicPr>
          <p:nvPr/>
        </p:nvPicPr>
        <p:blipFill>
          <a:blip r:embed="rId6" cstate="print"/>
          <a:srcRect l="34444" t="16527" r="16667"/>
          <a:stretch>
            <a:fillRect/>
          </a:stretch>
        </p:blipFill>
        <p:spPr bwMode="auto">
          <a:xfrm>
            <a:off x="1447800" y="2667000"/>
            <a:ext cx="3352800" cy="3800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4802"/>
                                        </p:tgtEl>
                                        <p:attrNameLst>
                                          <p:attrName>style.visibility</p:attrName>
                                        </p:attrNameLst>
                                      </p:cBhvr>
                                      <p:to>
                                        <p:strVal val="visible"/>
                                      </p:to>
                                    </p:set>
                                    <p:animEffect transition="in" filter="fade">
                                      <p:cBhvr>
                                        <p:cTn id="7" dur="2000"/>
                                        <p:tgtEl>
                                          <p:spTgt spid="20480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04803"/>
                                        </p:tgtEl>
                                        <p:attrNameLst>
                                          <p:attrName>style.visibility</p:attrName>
                                        </p:attrNameLst>
                                      </p:cBhvr>
                                      <p:to>
                                        <p:strVal val="visible"/>
                                      </p:to>
                                    </p:set>
                                    <p:animEffect transition="in" filter="fade">
                                      <p:cBhvr>
                                        <p:cTn id="11" dur="2000"/>
                                        <p:tgtEl>
                                          <p:spTgt spid="204803"/>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04804"/>
                                        </p:tgtEl>
                                        <p:attrNameLst>
                                          <p:attrName>style.visibility</p:attrName>
                                        </p:attrNameLst>
                                      </p:cBhvr>
                                      <p:to>
                                        <p:strVal val="visible"/>
                                      </p:to>
                                    </p:set>
                                    <p:animEffect transition="in" filter="fade">
                                      <p:cBhvr>
                                        <p:cTn id="15" dur="2000"/>
                                        <p:tgtEl>
                                          <p:spTgt spid="204804"/>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204805"/>
                                        </p:tgtEl>
                                        <p:attrNameLst>
                                          <p:attrName>style.visibility</p:attrName>
                                        </p:attrNameLst>
                                      </p:cBhvr>
                                      <p:to>
                                        <p:strVal val="visible"/>
                                      </p:to>
                                    </p:set>
                                    <p:animEffect transition="in" filter="fade">
                                      <p:cBhvr>
                                        <p:cTn id="19" dur="2000"/>
                                        <p:tgtEl>
                                          <p:spTgt spid="204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Dialog - Annual Convocation</a:t>
            </a:r>
          </a:p>
        </p:txBody>
      </p:sp>
      <p:pic>
        <p:nvPicPr>
          <p:cNvPr id="200706" name="Picture 2"/>
          <p:cNvPicPr>
            <a:picLocks noGrp="1" noChangeAspect="1" noChangeArrowheads="1"/>
          </p:cNvPicPr>
          <p:nvPr>
            <p:ph idx="1"/>
          </p:nvPr>
        </p:nvPicPr>
        <p:blipFill>
          <a:blip r:embed="rId3" cstate="print"/>
          <a:stretch>
            <a:fillRect/>
          </a:stretch>
        </p:blipFill>
        <p:spPr bwMode="auto">
          <a:xfrm>
            <a:off x="1163325" y="1600200"/>
            <a:ext cx="6817350" cy="45259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7E57BC59-0008-418E-8837-C0E8EDCE8DDD}"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Division SLO Liaisons</a:t>
            </a:r>
          </a:p>
        </p:txBody>
      </p:sp>
      <p:sp>
        <p:nvSpPr>
          <p:cNvPr id="4" name="Slide Number Placeholder 3"/>
          <p:cNvSpPr>
            <a:spLocks noGrp="1"/>
          </p:cNvSpPr>
          <p:nvPr>
            <p:ph type="sldNum" sz="quarter" idx="12"/>
          </p:nvPr>
        </p:nvSpPr>
        <p:spPr/>
        <p:txBody>
          <a:bodyPr/>
          <a:lstStyle/>
          <a:p>
            <a:fld id="{7E57BC59-0008-418E-8837-C0E8EDCE8DDD}" type="slidenum">
              <a:rPr lang="en-US" smtClean="0"/>
              <a:pPr/>
              <a:t>15</a:t>
            </a:fld>
            <a:endParaRPr lang="en-US" dirty="0"/>
          </a:p>
        </p:txBody>
      </p:sp>
      <p:sp>
        <p:nvSpPr>
          <p:cNvPr id="7" name="10-Point Star 6"/>
          <p:cNvSpPr/>
          <p:nvPr/>
        </p:nvSpPr>
        <p:spPr>
          <a:xfrm>
            <a:off x="0" y="1295400"/>
            <a:ext cx="9144000" cy="5029200"/>
          </a:xfrm>
          <a:prstGeom prst="star10">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9922" name="Picture 2"/>
          <p:cNvPicPr>
            <a:picLocks noChangeAspect="1" noChangeArrowheads="1"/>
          </p:cNvPicPr>
          <p:nvPr/>
        </p:nvPicPr>
        <p:blipFill>
          <a:blip r:embed="rId3" cstate="print"/>
          <a:srcRect/>
          <a:stretch>
            <a:fillRect/>
          </a:stretch>
        </p:blipFill>
        <p:spPr bwMode="auto">
          <a:xfrm>
            <a:off x="304800" y="1828800"/>
            <a:ext cx="1914525" cy="2762250"/>
          </a:xfrm>
          <a:prstGeom prst="rect">
            <a:avLst/>
          </a:prstGeom>
          <a:noFill/>
          <a:ln w="9525">
            <a:noFill/>
            <a:miter lim="800000"/>
            <a:headEnd/>
            <a:tailEnd/>
          </a:ln>
        </p:spPr>
      </p:pic>
      <p:pic>
        <p:nvPicPr>
          <p:cNvPr id="209924" name="Picture 4" descr="Picture of Jeff Schinske"/>
          <p:cNvPicPr>
            <a:picLocks noChangeAspect="1" noChangeArrowheads="1"/>
          </p:cNvPicPr>
          <p:nvPr/>
        </p:nvPicPr>
        <p:blipFill>
          <a:blip r:embed="rId4" cstate="print"/>
          <a:srcRect l="18991" b="32724"/>
          <a:stretch>
            <a:fillRect/>
          </a:stretch>
        </p:blipFill>
        <p:spPr bwMode="auto">
          <a:xfrm>
            <a:off x="2438400" y="1905000"/>
            <a:ext cx="2010669" cy="2710347"/>
          </a:xfrm>
          <a:prstGeom prst="rect">
            <a:avLst/>
          </a:prstGeom>
          <a:noFill/>
          <a:ln w="19050">
            <a:solidFill>
              <a:schemeClr val="tx1"/>
            </a:solidFill>
          </a:ln>
        </p:spPr>
      </p:pic>
      <p:pic>
        <p:nvPicPr>
          <p:cNvPr id="209926" name="Picture 6" descr="Mr. Lilly headshot"/>
          <p:cNvPicPr>
            <a:picLocks noChangeAspect="1" noChangeArrowheads="1"/>
          </p:cNvPicPr>
          <p:nvPr/>
        </p:nvPicPr>
        <p:blipFill>
          <a:blip r:embed="rId5" cstate="print"/>
          <a:srcRect/>
          <a:stretch>
            <a:fillRect/>
          </a:stretch>
        </p:blipFill>
        <p:spPr bwMode="auto">
          <a:xfrm>
            <a:off x="4724400" y="1905000"/>
            <a:ext cx="1833563" cy="2750344"/>
          </a:xfrm>
          <a:prstGeom prst="rect">
            <a:avLst/>
          </a:prstGeom>
          <a:solidFill>
            <a:schemeClr val="bg2">
              <a:lumMod val="40000"/>
              <a:lumOff val="60000"/>
            </a:schemeClr>
          </a:solidFill>
          <a:ln>
            <a:solidFill>
              <a:schemeClr val="tx1"/>
            </a:solidFill>
          </a:ln>
        </p:spPr>
      </p:pic>
      <p:sp>
        <p:nvSpPr>
          <p:cNvPr id="9" name="TextBox 8"/>
          <p:cNvSpPr txBox="1"/>
          <p:nvPr/>
        </p:nvSpPr>
        <p:spPr>
          <a:xfrm>
            <a:off x="533400" y="4724400"/>
            <a:ext cx="1371600" cy="646331"/>
          </a:xfrm>
          <a:prstGeom prst="rect">
            <a:avLst/>
          </a:prstGeom>
          <a:solidFill>
            <a:srgbClr val="F8F8F8"/>
          </a:solidFill>
        </p:spPr>
        <p:txBody>
          <a:bodyPr wrap="square" rtlCol="0">
            <a:spAutoFit/>
          </a:bodyPr>
          <a:lstStyle/>
          <a:p>
            <a:r>
              <a:rPr lang="en-US" dirty="0"/>
              <a:t>Language Arts</a:t>
            </a:r>
          </a:p>
        </p:txBody>
      </p:sp>
      <p:sp>
        <p:nvSpPr>
          <p:cNvPr id="10" name="TextBox 9"/>
          <p:cNvSpPr txBox="1"/>
          <p:nvPr/>
        </p:nvSpPr>
        <p:spPr>
          <a:xfrm>
            <a:off x="4876800" y="4724400"/>
            <a:ext cx="1524000" cy="923330"/>
          </a:xfrm>
          <a:prstGeom prst="rect">
            <a:avLst/>
          </a:prstGeom>
          <a:solidFill>
            <a:srgbClr val="F8F8F8"/>
          </a:solidFill>
        </p:spPr>
        <p:txBody>
          <a:bodyPr wrap="square" rtlCol="0">
            <a:spAutoFit/>
          </a:bodyPr>
          <a:lstStyle/>
          <a:p>
            <a:r>
              <a:rPr lang="en-US" dirty="0"/>
              <a:t>Business/</a:t>
            </a:r>
          </a:p>
          <a:p>
            <a:r>
              <a:rPr lang="en-US" dirty="0"/>
              <a:t>Computer</a:t>
            </a:r>
          </a:p>
          <a:p>
            <a:r>
              <a:rPr lang="en-US" dirty="0"/>
              <a:t>Systems</a:t>
            </a:r>
          </a:p>
        </p:txBody>
      </p:sp>
      <p:sp>
        <p:nvSpPr>
          <p:cNvPr id="11" name="TextBox 10"/>
          <p:cNvSpPr txBox="1"/>
          <p:nvPr/>
        </p:nvSpPr>
        <p:spPr>
          <a:xfrm>
            <a:off x="2514600" y="4724400"/>
            <a:ext cx="1981200" cy="923330"/>
          </a:xfrm>
          <a:prstGeom prst="rect">
            <a:avLst/>
          </a:prstGeom>
          <a:solidFill>
            <a:srgbClr val="F8F8F8"/>
          </a:solidFill>
        </p:spPr>
        <p:txBody>
          <a:bodyPr wrap="square" rtlCol="0">
            <a:spAutoFit/>
          </a:bodyPr>
          <a:lstStyle/>
          <a:p>
            <a:r>
              <a:rPr lang="en-US" dirty="0"/>
              <a:t>Physical Science/</a:t>
            </a:r>
          </a:p>
          <a:p>
            <a:r>
              <a:rPr lang="en-US" dirty="0"/>
              <a:t>Math/</a:t>
            </a:r>
          </a:p>
          <a:p>
            <a:r>
              <a:rPr lang="en-US" dirty="0"/>
              <a:t>Engineering</a:t>
            </a:r>
          </a:p>
        </p:txBody>
      </p:sp>
      <p:pic>
        <p:nvPicPr>
          <p:cNvPr id="209928" name="Picture 2" descr="Photograph of Rob Clem"/>
          <p:cNvPicPr>
            <a:picLocks noChangeAspect="1" noChangeArrowheads="1"/>
          </p:cNvPicPr>
          <p:nvPr/>
        </p:nvPicPr>
        <p:blipFill>
          <a:blip r:embed="rId6" cstate="print"/>
          <a:srcRect l="24062" r="14688"/>
          <a:stretch>
            <a:fillRect/>
          </a:stretch>
        </p:blipFill>
        <p:spPr bwMode="auto">
          <a:xfrm>
            <a:off x="6858000" y="1905000"/>
            <a:ext cx="1866900" cy="2743200"/>
          </a:xfrm>
          <a:prstGeom prst="rect">
            <a:avLst/>
          </a:prstGeom>
          <a:noFill/>
          <a:ln w="9525">
            <a:solidFill>
              <a:schemeClr val="tx1"/>
            </a:solidFill>
            <a:miter lim="800000"/>
            <a:headEnd/>
            <a:tailEnd/>
          </a:ln>
        </p:spPr>
      </p:pic>
      <p:sp>
        <p:nvSpPr>
          <p:cNvPr id="16" name="TextBox 15"/>
          <p:cNvSpPr txBox="1"/>
          <p:nvPr/>
        </p:nvSpPr>
        <p:spPr>
          <a:xfrm>
            <a:off x="6934200" y="4724400"/>
            <a:ext cx="1828800" cy="646331"/>
          </a:xfrm>
          <a:prstGeom prst="rect">
            <a:avLst/>
          </a:prstGeom>
          <a:solidFill>
            <a:srgbClr val="F8F8F8"/>
          </a:solidFill>
        </p:spPr>
        <p:txBody>
          <a:bodyPr wrap="square" rtlCol="0">
            <a:spAutoFit/>
          </a:bodyPr>
          <a:lstStyle/>
          <a:p>
            <a:r>
              <a:rPr lang="en-US" dirty="0"/>
              <a:t>Student Service:</a:t>
            </a:r>
          </a:p>
          <a:p>
            <a:r>
              <a:rPr lang="en-US" dirty="0"/>
              <a:t>Counselor</a:t>
            </a:r>
          </a:p>
        </p:txBody>
      </p:sp>
    </p:spTree>
    <p:extLst>
      <p:ext uri="{BB962C8B-B14F-4D97-AF65-F5344CB8AC3E}">
        <p14:creationId xmlns:p14="http://schemas.microsoft.com/office/powerpoint/2010/main" val="4111290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AutoShape 2" descr="data:image/jpeg;base64,/9j/4AAQSkZJRgABAQAAAQABAAD/2wCEAAkGBg8GDw8UEBASExQTEBgQEBAUFBAQFhAQHxEVGBYTFBUXHCYfGBkvGRgTHy8gIygpLCwtFh8xNTAqNjIrLCsBCQoKDAwOGA8PDSkYFBgpKSkpKSkpKSkpKSkpKSkpKSkpKSkpKSkpKSkpKSkpKSkpKSkpKSkpKSkpKSkpKSkpKf/AABEIAP8AxQMBIgACEQEDEQH/xAAcAAEAAwADAQEAAAAAAAAAAAAABgcIAgQFAwH/xABFEAACAQMBBAYECgcHBQAAAAAAAQIDBBEFBgcSIRMxQVFxgSIyYZEUFVJicqGis8HCQlN0grGy0RYjMzRDc5IkJWODpP/EABYBAQEBAAAAAAAAAAAAAAAAAAABAv/EABYRAQEBAAAAAAAAAAAAAAAAAAABEf/aAAwDAQACEQMRAD8AvEAAAAAAAAAAAAAAIvtpvAttjFFTUqlaceKFGLS9HOOKcn6sc5XU28PC5MCUAo2534ajVlmnStoRzlRcalR47nLjWfJIm+xO9WhtPKNGtFUK75RWc06r7oSfNS+a/JsJqdgAKAAAAAAAAAAAAAAAAAAAAAAAAAADhWrRt4ylJ4jFOUn3RSy37jL20muT2ju69eef7yeYp/oU1yhHyil55NO31or+lVpyylUpypya60pRaePJmXda0qWh3NehOSlKlUdNyXJSx1NLs5YeCxK6QTcWmuTXNNcsPvQBWWhd1m0VbaTT+Ku+KdKq6DqdtRKEJKUvnYlhvtxkmJWe4qvOVpdQdNqCuOOFXsnJ04qUPJRg8/PLMMtwAAAAAAAAAAAAAAAAAAAAAAAAAAAp7exu/qyrVr23UXT6PpLmOcSjOOIucVjmuHDfdwyfaXCeLtfq9rpVpW+FVFCFSnKkl60puUGuGEVzk8P+uAMxnd0Ow+Nbq2ovqq16dJ9nKU0nz8Gzoo7mj3q025t6rzilXp1XjrxGpGTx7cI0w1BpWl0dFo06NCChTgsRive232tvLbfW2dsj+i7e6br2FRuocX6ueaM/KM8Z8snvQqRqdTT8GmZbcgAAAAAAAAAAAAAAAAAAAAAAAACO7wdZqaDptzVpS4aiUY05YT4ZSqRhlJ8s4bfkB8Nrt4lnsknGculr4yreDXEuXJzl1QXjz7kyh9ptpa+1VxKtXfP1YQWeGlDsjFP3t9rPMq1ZV5SlKTlKTcpSk3Jyk+ttvm37TiVnQAFR+NZLI2G3oWuzFJUp2EYZxx1rfHFUaWFKpGby31/pdrwkVwArUmg7Q220tFVbaopxzwvk4yhLHOMovmnzR6RnTdttY9lr2HFLFGs1SrrsSz6NT91v3ORosysAAFAAAAAAAAAAAAAAAAAAAK/323PQ6ZGP6y6hHyUZz/jFFgFU7+bnFOxp99SpUx9GMIr+dhKp8AGmQAAAAA6zS+wV1UvdMsp1aiqTlRTlNdvNpJ/OSxFvvTM0FvbjNec43FpJ+r/1FFd0W1Gol7OLgf7zJVi2AARoAAAAAAAAAAAAAAAAAAAqnfzacVOxqY6p1KTf0oxkv5JFrEE3z2fwnSpS/VV6dTybdP8AOEqhAAaZAAAAAAk27XU/irVbST6pz6CXhNcC+04PyIySHd7pz1TVLKOMqNZVZeyME6mffFLzCtKgAy0AAAAAAAAAAAAAAAAAAAefr+j09fta1Cq2o1IcLkuuLynGS8Gk/I9A8bbPUfirTr2pnDjbzUX89x4Y/aaAzHJcLeHnnyfVld5+H5jB+mmAAAAAB9bWj8JqU4Z4eOcYcXXw5klnHnk0BsTu0t9j5Or0kq1ZxcOkaUIxi2sqEFnHUubbfgZ64nDmutc14msbSt8Jp05fKgpe9Jkqx9QARoAAAAAAAAAAAAAAAAAAAgG+rUPgmmKmnzrV4Qx3xjmo/rhH3k/Kb373/HXs6PyaU6z8ZSUV/JL3hKq0AGmQAAAAANH7tdX+ONLtZN+lCHQT+lD0E34xUX5mcC4tw9/x0b2i36lSFaK+lFxf3a95KsWoACNAAAAAAAAAAAAAAAAAAAFRb4djrm6qVL5ThKlTpQpyp81OEVJ5kuxrik31p+JbpC979fodIrr5VSlDy6aL/AJWfQAaZAAAAAHf0nQLvXZcNtQqVXnDcYvhj9Kb9GPm0Xluz2ElsfRqSrOLr1scai8qnBZ4YJ9ry22/BdmX2t1kuLR7L6M17q9RErI1IAAigAAAAAAAAAAAAAAAAAAFf77anBpkV8q6pr7FSX4FgFa79avDZWse+6z7qNT+oKpMAGmHobP6JU2juqNvTaUqsscT6oxUXKUn34im8duD77XaF/Zu+uKCbcYSXRyeMypuKlFvHbh48Uyc7jtA6etXupLlSj0FL/ckk5vyjwr/ANh8N+loqV7bVEudS3cZPv4ajx9U/wCBFVsACo0LuknxaPa+yVVf/RUJiQrc886PQ/3Kv30yamWwAAAAAAAAAAAAAAAAAAAAAK1360uKxtZd11j30an9CyiAb7KXSaXF/Juqcvszj+YFUQfnUfp6my2l/HV9aUcZVSvFTX/jT4p/YUjTDQGwGh/2f022ptYm4dLV7+kn6TT8MqP7pA9/VP0tPl82tH66L/Et4rHfrYura2lVf6dd037FOGc++mveZaqlwDnQw5x4uriXEu+Oef1GmWid19i7DSLNSWHOMq3lOpKcfsuJKjhSpRoRjGKSjFKMYpYSiuSSXdg5mWwAAAAAAAAAAAAAAAAAAAAAIBvsueh0yMf1lzTj7lOf5UT8qjfzdYp2NPPXOpUa+jGEV/OwlVATnczbdPq0X+rt6k/B+jD87IMWXuJocd5dz+TbqH/Kqn+QqRdZGt5GmfGulXkUsuNPpo+MGp8vKLXmSUjW8e9nYaTeyp+t0Sp57oznGEmvCMmyNM3HKnTdVqK65NRXi3hHE72hTjTu7Vz9VXNJy+iqsW/qyaYamguFLPdg5AGWwAAAAAAAAAAAAAAAAAAAAAKQ353XSX9vDPqWvF4OVWf4QiXeZ43s3XwnV7nn6kadNeVKMn9cmWJUQLe3C0MRv598qUM+CqN/zIqEvLcfa9Fp1WeP8S6k8+xU6cf4qQqRYhB98d67TSqiTx0tanSftjxObX2CcFc785Y0+3XfeR+5rEaqjwD8bwaYab2HqyraZYOTbbtaWW+bf92ubPcPN2atnZWNnBrDhbUoNe1Uop/WekZbAAAAAAAAAAAAAAAAAAAAAAzDtjdfDNRvp5zm6qJP2KbivqSNN1qioxlJ9UU5PwSyZOq1ncSlJ9cpOb8W8v8AiWJXE0Vurtvguj2fL1lOo/bxVZtfVgzo3g1Hsta/AbCzp4xwW1KL8ejjn68ipHqFb79P8hb/ALYvuKpZBXG/Rf8Ab7f9sj9xWItUgd3Q7eN5d2sJLMZ3FKEl3xdWKa9zZ0iV7rtNWp6tap9VNyrv2uEcxx++4PyNI0WADLQAAAAAAAAAAAAAAAAAAAAA6Ovf5S6/Z6n3cjK0epeBpjbzU3o+mXlRRUmqXAk+SzOSppvw4s+RmdcixK+1rQd3UpwXXOcYLxlJR/E1hGKgkl1LkvAzNsTpFTW9QtadPsqxqzfZGnCSlKT8ljxaNNCkCv8AfbbyraZCSTap3UJya/Ri4VIZfs4pRXmWAR/b6pVp6ZedDR6aTpODp4cvQl6MpKK5yai3LHsIrNJK91l0rXV7TLwpudN+dGePtcJFD9hN0mnFtNNNNNppp5TTXU8mmGtQVJsRvj9WjqT9kbtL76K6vpLzXWy2KVaNeMZQkpRklKMotSUk+pprrRltzAAAAAAAAAAAAAAAAAAAAARbedazvNIvI04uUuGEuGKcm1GtCUsJfNTfkZxbwa3Orc6Vb3v+JRpT9s6cJ/xRUsVVuN0KrGde7fKk6bt4cudSXHCUmvYuFL2tvuLfPnb28LWMY04xhGKxGEUoxiu5JckfQigAAi21G7mw2p4pTp9FVf8Ar0sRk389dU/NZ9qKm2j3TahoWZU4fCaa/TpJ8aXzqXrf8eI0EAmMlSi4Nppprk0+TT7muwsXcxrF5G8VvBynbuEp1oPLjR5ejOPyW5cKx28T7sq4r7QrTVHmvbUar76lKnUfvkmfezsaWnx4aNOFOPyYRjBe6KwXTH3ABFAAAAAAAAf/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tLang="en-US"/>
          </a:p>
        </p:txBody>
      </p:sp>
      <p:sp>
        <p:nvSpPr>
          <p:cNvPr id="11267" name="AutoShape 4" descr="data:image/jpeg;base64,/9j/4AAQSkZJRgABAQAAAQABAAD/2wCEAAkGBg8GDw8UEBASExQTEBgQEBAUFBAQFhAQHxEVGBYTFBUXHCYfGBkvGRgTHy8gIygpLCwtFh8xNTAqNjIrLCsBCQoKDAwOGA8PDSkYFBgpKSkpKSkpKSkpKSkpKSkpKSkpKSkpKSkpKSkpKSkpKSkpKSkpKSkpKSkpKSkpKSkpKf/AABEIAP8AxQMBIgACEQEDEQH/xAAcAAEAAwADAQEAAAAAAAAAAAAABgcIAgQFAwH/xABFEAACAQMBBAYECgcHBQAAAAAAAQIDBBEFBgcSIRMxQVFxgSIyYZEUFVJicqGis8HCQlN0grGy0RYjMzRDc5IkJWODpP/EABYBAQEBAAAAAAAAAAAAAAAAAAABAv/EABYRAQEBAAAAAAAAAAAAAAAAAAABEf/aAAwDAQACEQMRAD8AvEAAAAAAAAAAAAAAIvtpvAttjFFTUqlaceKFGLS9HOOKcn6sc5XU28PC5MCUAo2534ajVlmnStoRzlRcalR47nLjWfJIm+xO9WhtPKNGtFUK75RWc06r7oSfNS+a/JsJqdgAKAAAAAAAAAAAAAAAAAAAAAAAAAADhWrRt4ylJ4jFOUn3RSy37jL20muT2ju69eef7yeYp/oU1yhHyil55NO31or+lVpyylUpypya60pRaePJmXda0qWh3NehOSlKlUdNyXJSx1NLs5YeCxK6QTcWmuTXNNcsPvQBWWhd1m0VbaTT+Ku+KdKq6DqdtRKEJKUvnYlhvtxkmJWe4qvOVpdQdNqCuOOFXsnJ04qUPJRg8/PLMMtwAAAAAAAAAAAAAAAAAAAAAAAAAAAp7exu/qyrVr23UXT6PpLmOcSjOOIucVjmuHDfdwyfaXCeLtfq9rpVpW+FVFCFSnKkl60puUGuGEVzk8P+uAMxnd0Ow+Nbq2ovqq16dJ9nKU0nz8Gzoo7mj3q025t6rzilXp1XjrxGpGTx7cI0w1BpWl0dFo06NCChTgsRive232tvLbfW2dsj+i7e6br2FRuocX6ueaM/KM8Z8snvQqRqdTT8GmZbcgAAAAAAAAAAAAAAAAAAAAAAAACO7wdZqaDptzVpS4aiUY05YT4ZSqRhlJ8s4bfkB8Nrt4lnsknGculr4yreDXEuXJzl1QXjz7kyh9ptpa+1VxKtXfP1YQWeGlDsjFP3t9rPMq1ZV5SlKTlKTcpSk3Jyk+ttvm37TiVnQAFR+NZLI2G3oWuzFJUp2EYZxx1rfHFUaWFKpGby31/pdrwkVwArUmg7Q220tFVbaopxzwvk4yhLHOMovmnzR6RnTdttY9lr2HFLFGs1SrrsSz6NT91v3ORosysAAFAAAAAAAAAAAAAAAAAAAK/323PQ6ZGP6y6hHyUZz/jFFgFU7+bnFOxp99SpUx9GMIr+dhKp8AGmQAAAAA6zS+wV1UvdMsp1aiqTlRTlNdvNpJ/OSxFvvTM0FvbjNec43FpJ+r/1FFd0W1Gol7OLgf7zJVi2AARoAAAAAAAAAAAAAAAAAAAqnfzacVOxqY6p1KTf0oxkv5JFrEE3z2fwnSpS/VV6dTybdP8AOEqhAAaZAAAAAAk27XU/irVbST6pz6CXhNcC+04PyIySHd7pz1TVLKOMqNZVZeyME6mffFLzCtKgAy0AAAAAAAAAAAAAAAAAAAefr+j09fta1Cq2o1IcLkuuLynGS8Gk/I9A8bbPUfirTr2pnDjbzUX89x4Y/aaAzHJcLeHnnyfVld5+H5jB+mmAAAAAB9bWj8JqU4Z4eOcYcXXw5klnHnk0BsTu0t9j5Or0kq1ZxcOkaUIxi2sqEFnHUubbfgZ64nDmutc14msbSt8Jp05fKgpe9Jkqx9QARoAAAAAAAAAAAAAAAAAAAgG+rUPgmmKmnzrV4Qx3xjmo/rhH3k/Kb373/HXs6PyaU6z8ZSUV/JL3hKq0AGmQAAAAANH7tdX+ONLtZN+lCHQT+lD0E34xUX5mcC4tw9/x0b2i36lSFaK+lFxf3a95KsWoACNAAAAAAAAAAAAAAAAAAAFRb4djrm6qVL5ThKlTpQpyp81OEVJ5kuxrik31p+JbpC979fodIrr5VSlDy6aL/AJWfQAaZAAAAAHf0nQLvXZcNtQqVXnDcYvhj9Kb9GPm0Xluz2ElsfRqSrOLr1scai8qnBZ4YJ9ry22/BdmX2t1kuLR7L6M17q9RErI1IAAigAAAAAAAAAAAAAAAAAAFf77anBpkV8q6pr7FSX4FgFa79avDZWse+6z7qNT+oKpMAGmHobP6JU2juqNvTaUqsscT6oxUXKUn34im8duD77XaF/Zu+uKCbcYSXRyeMypuKlFvHbh48Uyc7jtA6etXupLlSj0FL/ckk5vyjwr/ANh8N+loqV7bVEudS3cZPv4ajx9U/wCBFVsACo0LuknxaPa+yVVf/RUJiQrc886PQ/3Kv30yamWwAAAAAAAAAAAAAAAAAAAAAK1360uKxtZd11j30an9CyiAb7KXSaXF/Juqcvszj+YFUQfnUfp6my2l/HV9aUcZVSvFTX/jT4p/YUjTDQGwGh/2f022ptYm4dLV7+kn6TT8MqP7pA9/VP0tPl82tH66L/Et4rHfrYura2lVf6dd037FOGc++mveZaqlwDnQw5x4uriXEu+Oef1GmWid19i7DSLNSWHOMq3lOpKcfsuJKjhSpRoRjGKSjFKMYpYSiuSSXdg5mWwAAAAAAAAAAAAAAAAAAAAAIBvsueh0yMf1lzTj7lOf5UT8qjfzdYp2NPPXOpUa+jGEV/OwlVATnczbdPq0X+rt6k/B+jD87IMWXuJocd5dz+TbqH/Kqn+QqRdZGt5GmfGulXkUsuNPpo+MGp8vKLXmSUjW8e9nYaTeyp+t0Sp57oznGEmvCMmyNM3HKnTdVqK65NRXi3hHE72hTjTu7Vz9VXNJy+iqsW/qyaYamguFLPdg5AGWwAAAAAAAAAAAAAAAAAAAAAKQ353XSX9vDPqWvF4OVWf4QiXeZ43s3XwnV7nn6kadNeVKMn9cmWJUQLe3C0MRv598qUM+CqN/zIqEvLcfa9Fp1WeP8S6k8+xU6cf4qQqRYhB98d67TSqiTx0tanSftjxObX2CcFc785Y0+3XfeR+5rEaqjwD8bwaYab2HqyraZYOTbbtaWW+bf92ubPcPN2atnZWNnBrDhbUoNe1Uop/WekZbAAAAAAAAAAAAAAAAAAAAAAzDtjdfDNRvp5zm6qJP2KbivqSNN1qioxlJ9UU5PwSyZOq1ncSlJ9cpOb8W8v8AiWJXE0Vurtvguj2fL1lOo/bxVZtfVgzo3g1Hsta/AbCzp4xwW1KL8ejjn68ipHqFb79P8hb/ALYvuKpZBXG/Rf8Ab7f9sj9xWItUgd3Q7eN5d2sJLMZ3FKEl3xdWKa9zZ0iV7rtNWp6tap9VNyrv2uEcxx++4PyNI0WADLQAAAAAAAAAAAAAAAAAAAAA6Ovf5S6/Z6n3cjK0epeBpjbzU3o+mXlRRUmqXAk+SzOSppvw4s+RmdcixK+1rQd3UpwXXOcYLxlJR/E1hGKgkl1LkvAzNsTpFTW9QtadPsqxqzfZGnCSlKT8ljxaNNCkCv8AfbbyraZCSTap3UJya/Ri4VIZfs4pRXmWAR/b6pVp6ZedDR6aTpODp4cvQl6MpKK5yai3LHsIrNJK91l0rXV7TLwpudN+dGePtcJFD9hN0mnFtNNNNNppp5TTXU8mmGtQVJsRvj9WjqT9kbtL76K6vpLzXWy2KVaNeMZQkpRklKMotSUk+pprrRltzAAAAAAAAAAAAAAAAAAAAARbedazvNIvI04uUuGEuGKcm1GtCUsJfNTfkZxbwa3Orc6Vb3v+JRpT9s6cJ/xRUsVVuN0KrGde7fKk6bt4cudSXHCUmvYuFL2tvuLfPnb28LWMY04xhGKxGEUoxiu5JckfQigAAi21G7mw2p4pTp9FVf8Ar0sRk389dU/NZ9qKm2j3TahoWZU4fCaa/TpJ8aXzqXrf8eI0EAmMlSi4Nppprk0+TT7muwsXcxrF5G8VvBynbuEp1oPLjR5ejOPyW5cKx28T7sq4r7QrTVHmvbUar76lKnUfvkmfezsaWnx4aNOFOPyYRjBe6KwXTH3ABFAAAAAAAAf/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tLang="en-US"/>
          </a:p>
        </p:txBody>
      </p:sp>
      <p:pic>
        <p:nvPicPr>
          <p:cNvPr id="11268" name="Picture 2" descr="Ramirez and Rabbit"/>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risscrossEtching trans="38000"/>
                    </a14:imgEffect>
                  </a14:imgLayer>
                </a14:imgProps>
              </a:ext>
            </a:extLst>
          </a:blip>
          <a:srcRect/>
          <a:stretch>
            <a:fillRect/>
          </a:stretch>
        </p:blipFill>
        <p:spPr bwMode="auto">
          <a:xfrm>
            <a:off x="3644713" y="1470910"/>
            <a:ext cx="1981200" cy="2184400"/>
          </a:xfrm>
          <a:prstGeom prst="rect">
            <a:avLst/>
          </a:prstGeom>
          <a:noFill/>
          <a:ln w="57150">
            <a:solidFill>
              <a:srgbClr val="CC9900"/>
            </a:solidFill>
            <a:bevel/>
            <a:headEnd/>
            <a:tailEnd/>
          </a:ln>
        </p:spPr>
      </p:pic>
      <p:pic>
        <p:nvPicPr>
          <p:cNvPr id="11269" name="Picture 4" descr="Mary Pape at De Anza"/>
          <p:cNvPicPr>
            <a:picLocks noChangeAspect="1" noChangeArrowheads="1"/>
          </p:cNvPicPr>
          <p:nvPr/>
        </p:nvPicPr>
        <p:blipFill>
          <a:blip r:embed="rId5" cstate="print"/>
          <a:srcRect/>
          <a:stretch>
            <a:fillRect/>
          </a:stretch>
        </p:blipFill>
        <p:spPr bwMode="auto">
          <a:xfrm>
            <a:off x="904878" y="1565700"/>
            <a:ext cx="1676400" cy="2163762"/>
          </a:xfrm>
          <a:prstGeom prst="rect">
            <a:avLst/>
          </a:prstGeom>
          <a:noFill/>
          <a:ln w="57150">
            <a:solidFill>
              <a:srgbClr val="CC9900"/>
            </a:solidFill>
            <a:bevel/>
            <a:headEnd/>
            <a:tailEnd/>
          </a:ln>
        </p:spPr>
      </p:pic>
      <p:sp>
        <p:nvSpPr>
          <p:cNvPr id="11271" name="TextBox 10"/>
          <p:cNvSpPr txBox="1">
            <a:spLocks noChangeArrowheads="1"/>
          </p:cNvSpPr>
          <p:nvPr/>
        </p:nvSpPr>
        <p:spPr bwMode="auto">
          <a:xfrm>
            <a:off x="260221" y="4090852"/>
            <a:ext cx="2940179" cy="707886"/>
          </a:xfrm>
          <a:prstGeom prst="rect">
            <a:avLst/>
          </a:prstGeom>
          <a:solidFill>
            <a:schemeClr val="bg2">
              <a:lumMod val="20000"/>
              <a:lumOff val="80000"/>
            </a:schemeClr>
          </a:solidFill>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algn="ctr">
              <a:defRPr/>
            </a:pPr>
            <a:r>
              <a:rPr lang="en-US" altLang="en-US" sz="2000" b="1" dirty="0">
                <a:ln>
                  <a:solidFill>
                    <a:srgbClr val="CC9900"/>
                  </a:solidFill>
                </a:ln>
                <a:solidFill>
                  <a:schemeClr val="tx1"/>
                </a:solidFill>
              </a:rPr>
              <a:t>Instructional Coordinator:</a:t>
            </a:r>
          </a:p>
          <a:p>
            <a:pPr algn="ctr">
              <a:defRPr/>
            </a:pPr>
            <a:r>
              <a:rPr lang="en-US" altLang="en-US" sz="2000" dirty="0">
                <a:ln w="0"/>
                <a:solidFill>
                  <a:schemeClr val="tx1"/>
                </a:solidFill>
                <a:effectLst>
                  <a:outerShdw blurRad="38100" dist="19050" dir="2700000" algn="tl" rotWithShape="0">
                    <a:schemeClr val="dk1">
                      <a:alpha val="40000"/>
                    </a:schemeClr>
                  </a:outerShdw>
                </a:effectLst>
              </a:rPr>
              <a:t>Mary Pape</a:t>
            </a:r>
          </a:p>
        </p:txBody>
      </p:sp>
      <p:sp>
        <p:nvSpPr>
          <p:cNvPr id="11272" name="TextBox 11"/>
          <p:cNvSpPr txBox="1">
            <a:spLocks noChangeArrowheads="1"/>
          </p:cNvSpPr>
          <p:nvPr/>
        </p:nvSpPr>
        <p:spPr bwMode="auto">
          <a:xfrm>
            <a:off x="5257800" y="3947233"/>
            <a:ext cx="3733800" cy="1015663"/>
          </a:xfrm>
          <a:prstGeom prst="rect">
            <a:avLst/>
          </a:prstGeom>
          <a:solidFill>
            <a:schemeClr val="bg2">
              <a:lumMod val="20000"/>
              <a:lumOff val="80000"/>
            </a:schemeClr>
          </a:solidFill>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algn="ctr">
              <a:defRPr/>
            </a:pPr>
            <a:r>
              <a:rPr lang="en-US" altLang="en-US" sz="2000" b="1" dirty="0">
                <a:ln>
                  <a:solidFill>
                    <a:srgbClr val="CC9900"/>
                  </a:solidFill>
                </a:ln>
                <a:solidFill>
                  <a:schemeClr val="tx1"/>
                </a:solidFill>
              </a:rPr>
              <a:t>Student Services &amp; Administrative Units Coordinator:</a:t>
            </a:r>
          </a:p>
          <a:p>
            <a:pPr algn="ctr">
              <a:defRPr/>
            </a:pPr>
            <a:r>
              <a:rPr lang="en-US" altLang="en-US" sz="2000" dirty="0">
                <a:ln w="0"/>
                <a:solidFill>
                  <a:schemeClr val="tx1"/>
                </a:solidFill>
                <a:effectLst>
                  <a:outerShdw blurRad="38100" dist="19050" dir="2700000" algn="tl" rotWithShape="0">
                    <a:schemeClr val="dk1">
                      <a:alpha val="40000"/>
                    </a:schemeClr>
                  </a:outerShdw>
                </a:effectLst>
              </a:rPr>
              <a:t>Veronica Acevedo Avila</a:t>
            </a:r>
            <a:endParaRPr lang="en-US" altLang="en-US" sz="2000" dirty="0">
              <a:ln>
                <a:solidFill>
                  <a:srgbClr val="CC9900"/>
                </a:solidFill>
              </a:ln>
            </a:endParaRPr>
          </a:p>
        </p:txBody>
      </p:sp>
      <p:pic>
        <p:nvPicPr>
          <p:cNvPr id="11274" name="Picture 10" descr="IMG_0444.jpg"/>
          <p:cNvPicPr>
            <a:picLocks noChangeAspect="1" noChangeArrowheads="1"/>
          </p:cNvPicPr>
          <p:nvPr/>
        </p:nvPicPr>
        <p:blipFill>
          <a:blip r:embed="rId6" cstate="print"/>
          <a:srcRect l="17686" t="9341" r="10976" b="17964"/>
          <a:stretch>
            <a:fillRect/>
          </a:stretch>
        </p:blipFill>
        <p:spPr bwMode="auto">
          <a:xfrm>
            <a:off x="6716243" y="1458210"/>
            <a:ext cx="1905000" cy="2209800"/>
          </a:xfrm>
          <a:prstGeom prst="rect">
            <a:avLst/>
          </a:prstGeom>
          <a:noFill/>
          <a:ln w="57150">
            <a:solidFill>
              <a:srgbClr val="CC9900"/>
            </a:solidFill>
            <a:miter lim="800000"/>
            <a:headEnd/>
            <a:tailEnd/>
          </a:ln>
        </p:spPr>
      </p:pic>
      <p:sp>
        <p:nvSpPr>
          <p:cNvPr id="12" name="TextBox 11"/>
          <p:cNvSpPr txBox="1"/>
          <p:nvPr/>
        </p:nvSpPr>
        <p:spPr>
          <a:xfrm>
            <a:off x="904878" y="5620880"/>
            <a:ext cx="7162799" cy="707886"/>
          </a:xfrm>
          <a:prstGeom prst="rect">
            <a:avLst/>
          </a:prstGeom>
          <a:solidFill>
            <a:schemeClr val="bg2">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a:spAutoFit/>
          </a:bodyPr>
          <a:lstStyle/>
          <a:p>
            <a:pPr>
              <a:defRPr/>
            </a:pPr>
            <a:r>
              <a:rPr lang="en-US" altLang="en-US" sz="2000" dirty="0">
                <a:ln>
                  <a:solidFill>
                    <a:srgbClr val="CC9900"/>
                  </a:solidFill>
                </a:ln>
              </a:rPr>
              <a:t> </a:t>
            </a:r>
            <a:r>
              <a:rPr lang="en-US" altLang="en-US" sz="2000" b="1" dirty="0">
                <a:ln>
                  <a:solidFill>
                    <a:srgbClr val="CC9900"/>
                  </a:solidFill>
                </a:ln>
                <a:solidFill>
                  <a:schemeClr val="tx1"/>
                </a:solidFill>
              </a:rPr>
              <a:t>Other SLO Core Team Members: </a:t>
            </a:r>
            <a:r>
              <a:rPr lang="en-US" altLang="en-US" sz="2000" dirty="0">
                <a:ln w="0"/>
                <a:solidFill>
                  <a:schemeClr val="tx1"/>
                </a:solidFill>
                <a:effectLst>
                  <a:outerShdw blurRad="38100" dist="19050" dir="2700000" algn="tl" rotWithShape="0">
                    <a:schemeClr val="dk1">
                      <a:alpha val="40000"/>
                    </a:schemeClr>
                  </a:outerShdw>
                </a:effectLst>
              </a:rPr>
              <a:t>				**Mallory Newell ** Betty Inoue**Patty </a:t>
            </a:r>
            <a:r>
              <a:rPr lang="en-US" altLang="en-US" sz="2000" dirty="0" err="1">
                <a:ln w="0"/>
                <a:solidFill>
                  <a:schemeClr val="tx1"/>
                </a:solidFill>
                <a:effectLst>
                  <a:outerShdw blurRad="38100" dist="19050" dir="2700000" algn="tl" rotWithShape="0">
                    <a:schemeClr val="dk1">
                      <a:alpha val="40000"/>
                    </a:schemeClr>
                  </a:outerShdw>
                </a:effectLst>
              </a:rPr>
              <a:t>Guitron</a:t>
            </a:r>
            <a:r>
              <a:rPr lang="en-US" altLang="en-US" sz="2000" dirty="0">
                <a:ln w="0"/>
                <a:solidFill>
                  <a:schemeClr val="tx1"/>
                </a:solidFill>
                <a:effectLst>
                  <a:outerShdw blurRad="38100" dist="19050" dir="2700000" algn="tl" rotWithShape="0">
                    <a:schemeClr val="dk1">
                      <a:alpha val="40000"/>
                    </a:schemeClr>
                  </a:outerShdw>
                </a:effectLst>
              </a:rPr>
              <a:t>**</a:t>
            </a:r>
            <a:endParaRPr lang="en-US" altLang="en-US" sz="2000" dirty="0">
              <a:ln>
                <a:solidFill>
                  <a:srgbClr val="CC9900"/>
                </a:solidFill>
              </a:ln>
            </a:endParaRPr>
          </a:p>
        </p:txBody>
      </p:sp>
      <p:sp>
        <p:nvSpPr>
          <p:cNvPr id="14" name="Title 1"/>
          <p:cNvSpPr>
            <a:spLocks noGrp="1"/>
          </p:cNvSpPr>
          <p:nvPr/>
        </p:nvSpPr>
        <p:spPr>
          <a:xfrm>
            <a:off x="609600" y="147624"/>
            <a:ext cx="8229600" cy="1143000"/>
          </a:xfrm>
          <a:prstGeom prst="rect">
            <a:avLst/>
          </a:prstGeom>
          <a:solidFill>
            <a:srgbClr val="F8F8F8"/>
          </a:solidFill>
          <a:ln>
            <a:solidFill>
              <a:srgbClr val="C00000"/>
            </a:solidFill>
          </a:ln>
          <a:scene3d>
            <a:camera prst="orthographicFront"/>
            <a:lightRig rig="threePt" dir="t"/>
          </a:scene3d>
          <a:sp3d extrusionH="76200" contourW="12700">
            <a:bevelT w="165100" prst="coolSlant"/>
            <a:extrusionClr>
              <a:srgbClr val="FF0000"/>
            </a:extrusionClr>
            <a:contourClr>
              <a:srgbClr val="FF0000"/>
            </a:contourClr>
          </a:sp3d>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SLO Core Team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Dialog - Workshops</a:t>
            </a:r>
          </a:p>
        </p:txBody>
      </p:sp>
      <p:sp>
        <p:nvSpPr>
          <p:cNvPr id="4" name="Slide Number Placeholder 3"/>
          <p:cNvSpPr>
            <a:spLocks noGrp="1"/>
          </p:cNvSpPr>
          <p:nvPr>
            <p:ph type="sldNum" sz="quarter" idx="12"/>
          </p:nvPr>
        </p:nvSpPr>
        <p:spPr/>
        <p:txBody>
          <a:bodyPr/>
          <a:lstStyle/>
          <a:p>
            <a:fld id="{7E57BC59-0008-418E-8837-C0E8EDCE8DDD}" type="slidenum">
              <a:rPr lang="en-US" smtClean="0"/>
              <a:pPr/>
              <a:t>17</a:t>
            </a:fld>
            <a:endParaRPr lang="en-US" dirty="0"/>
          </a:p>
        </p:txBody>
      </p:sp>
      <p:sp>
        <p:nvSpPr>
          <p:cNvPr id="7" name="10-Point Star 6"/>
          <p:cNvSpPr/>
          <p:nvPr/>
        </p:nvSpPr>
        <p:spPr>
          <a:xfrm>
            <a:off x="0" y="1295400"/>
            <a:ext cx="9144000" cy="5029200"/>
          </a:xfrm>
          <a:prstGeom prst="star10">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1730" name="Picture 2"/>
          <p:cNvPicPr>
            <a:picLocks noChangeAspect="1" noChangeArrowheads="1"/>
          </p:cNvPicPr>
          <p:nvPr/>
        </p:nvPicPr>
        <p:blipFill>
          <a:blip r:embed="rId3" cstate="print"/>
          <a:srcRect/>
          <a:stretch>
            <a:fillRect/>
          </a:stretch>
        </p:blipFill>
        <p:spPr bwMode="auto">
          <a:xfrm>
            <a:off x="1676400" y="1905000"/>
            <a:ext cx="5968468" cy="3962400"/>
          </a:xfrm>
          <a:prstGeom prst="rect">
            <a:avLst/>
          </a:prstGeom>
          <a:noFill/>
          <a:ln w="57150">
            <a:solidFill>
              <a:srgbClr val="C00000"/>
            </a:solidFill>
            <a:miter lim="800000"/>
            <a:headEnd/>
            <a:tailEnd/>
          </a:ln>
        </p:spPr>
      </p:pic>
    </p:spTree>
    <p:extLst>
      <p:ext uri="{BB962C8B-B14F-4D97-AF65-F5344CB8AC3E}">
        <p14:creationId xmlns:p14="http://schemas.microsoft.com/office/powerpoint/2010/main" val="4111290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001000" cy="4267200"/>
          </a:xfrm>
        </p:spPr>
        <p:txBody>
          <a:bodyPr>
            <a:normAutofit/>
          </a:bodyPr>
          <a:lstStyle/>
          <a:p>
            <a:r>
              <a:rPr lang="en-US" sz="9600" b="1" dirty="0">
                <a:solidFill>
                  <a:schemeClr val="bg1">
                    <a:lumMod val="75000"/>
                  </a:schemeClr>
                </a:solidFill>
              </a:rPr>
              <a:t>III. </a:t>
            </a:r>
            <a:r>
              <a:rPr lang="en-US" sz="9600" b="1" dirty="0">
                <a:ln w="22225">
                  <a:solidFill>
                    <a:srgbClr val="C00000"/>
                  </a:solidFill>
                  <a:prstDash val="solid"/>
                </a:ln>
                <a:solidFill>
                  <a:srgbClr val="CC9900"/>
                </a:solidFill>
              </a:rPr>
              <a:t>YOU</a:t>
            </a:r>
            <a:r>
              <a:rPr lang="en-US" sz="9600" b="1" dirty="0">
                <a:solidFill>
                  <a:schemeClr val="bg1">
                    <a:lumMod val="75000"/>
                  </a:schemeClr>
                </a:solidFill>
              </a:rPr>
              <a:t> in this process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57BC59-0008-418E-8837-C0E8EDCE8DDD}" type="slidenum">
              <a:rPr kumimoji="0" lang="en-US"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Tree>
    <p:extLst>
      <p:ext uri="{BB962C8B-B14F-4D97-AF65-F5344CB8AC3E}">
        <p14:creationId xmlns:p14="http://schemas.microsoft.com/office/powerpoint/2010/main" val="1940983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a:t>Improving the Student Experience </a:t>
            </a:r>
          </a:p>
        </p:txBody>
      </p:sp>
      <p:sp>
        <p:nvSpPr>
          <p:cNvPr id="3" name="Content Placeholder 2"/>
          <p:cNvSpPr>
            <a:spLocks noGrp="1"/>
          </p:cNvSpPr>
          <p:nvPr>
            <p:ph idx="1"/>
          </p:nvPr>
        </p:nvSpPr>
        <p:spPr/>
        <p:txBody>
          <a:bodyPr>
            <a:normAutofit fontScale="92500" lnSpcReduction="20000"/>
          </a:bodyPr>
          <a:lstStyle/>
          <a:p>
            <a:pPr marL="860425" indent="-860425">
              <a:spcBef>
                <a:spcPts val="0"/>
              </a:spcBef>
              <a:spcAft>
                <a:spcPts val="600"/>
              </a:spcAft>
              <a:buFont typeface="+mj-lt"/>
              <a:buAutoNum type="romanUcPeriod"/>
            </a:pPr>
            <a:r>
              <a:rPr lang="en-US" altLang="en-US" sz="3600" b="1" dirty="0"/>
              <a:t>Student Services Learning Outcomes</a:t>
            </a:r>
          </a:p>
          <a:p>
            <a:pPr marL="860425" indent="-860425">
              <a:spcBef>
                <a:spcPts val="0"/>
              </a:spcBef>
              <a:spcAft>
                <a:spcPts val="600"/>
              </a:spcAft>
              <a:buFont typeface="+mj-lt"/>
              <a:buAutoNum type="romanUcPeriod"/>
            </a:pPr>
            <a:r>
              <a:rPr lang="en-US" altLang="en-US" sz="3600" b="1" dirty="0"/>
              <a:t>Administrative Unit Outcomes</a:t>
            </a:r>
          </a:p>
          <a:p>
            <a:pPr marL="285750" indent="-857250">
              <a:spcBef>
                <a:spcPts val="0"/>
              </a:spcBef>
              <a:spcAft>
                <a:spcPts val="600"/>
              </a:spcAft>
              <a:buFont typeface="+mj-lt"/>
              <a:buAutoNum type="romanUcPeriod"/>
            </a:pPr>
            <a:r>
              <a:rPr lang="en-US" altLang="en-US" sz="3600" b="1" dirty="0">
                <a:ea typeface="+mj-ea"/>
                <a:cs typeface="+mj-cs"/>
              </a:rPr>
              <a:t>Student Learning Outcomes</a:t>
            </a:r>
          </a:p>
          <a:p>
            <a:pPr marL="2344738" indent="-857250">
              <a:spcBef>
                <a:spcPts val="0"/>
              </a:spcBef>
              <a:spcAft>
                <a:spcPts val="600"/>
              </a:spcAft>
            </a:pPr>
            <a:r>
              <a:rPr lang="en-US" altLang="en-US" sz="3600" b="1" dirty="0">
                <a:ea typeface="+mj-ea"/>
                <a:cs typeface="+mj-cs"/>
              </a:rPr>
              <a:t>Course Level (CSLO)</a:t>
            </a:r>
          </a:p>
          <a:p>
            <a:pPr marL="2344738" indent="-857250">
              <a:spcBef>
                <a:spcPts val="0"/>
              </a:spcBef>
              <a:spcAft>
                <a:spcPts val="600"/>
              </a:spcAft>
            </a:pPr>
            <a:r>
              <a:rPr lang="en-US" altLang="en-US" sz="3600" b="1" dirty="0">
                <a:ea typeface="+mj-ea"/>
                <a:cs typeface="+mj-cs"/>
              </a:rPr>
              <a:t>Program Level (PSLO)</a:t>
            </a:r>
          </a:p>
          <a:p>
            <a:pPr marL="2344738" indent="-857250">
              <a:spcBef>
                <a:spcPts val="0"/>
              </a:spcBef>
              <a:spcAft>
                <a:spcPts val="600"/>
              </a:spcAft>
            </a:pPr>
            <a:r>
              <a:rPr lang="en-US" altLang="en-US" sz="3600" b="1" dirty="0">
                <a:ea typeface="+mj-ea"/>
                <a:cs typeface="+mj-cs"/>
              </a:rPr>
              <a:t>Institutional Level (ISLO)</a:t>
            </a:r>
          </a:p>
          <a:p>
            <a:pPr marL="860425" indent="-860425">
              <a:spcBef>
                <a:spcPts val="0"/>
              </a:spcBef>
              <a:buFont typeface="+mj-lt"/>
              <a:buAutoNum type="romanUcPeriod" startAt="2"/>
            </a:pPr>
            <a:endParaRPr lang="en-US" altLang="en-US" sz="3600" b="1" dirty="0"/>
          </a:p>
          <a:p>
            <a:pPr marL="860425" indent="-860425">
              <a:spcBef>
                <a:spcPts val="0"/>
              </a:spcBef>
              <a:buFont typeface="+mj-lt"/>
              <a:buAutoNum type="romanUcPeriod" startAt="2"/>
            </a:pPr>
            <a:endParaRPr lang="en-US" altLang="en-US" sz="3600" b="1" dirty="0">
              <a:ea typeface="+mj-ea"/>
              <a:cs typeface="+mj-cs"/>
            </a:endParaRPr>
          </a:p>
          <a:p>
            <a:pPr marL="0" indent="0">
              <a:buNone/>
            </a:pPr>
            <a:r>
              <a:rPr lang="en-US" dirty="0"/>
              <a:t> </a:t>
            </a:r>
          </a:p>
        </p:txBody>
      </p:sp>
      <p:sp>
        <p:nvSpPr>
          <p:cNvPr id="4" name="Slide Number Placeholder 3"/>
          <p:cNvSpPr>
            <a:spLocks noGrp="1"/>
          </p:cNvSpPr>
          <p:nvPr>
            <p:ph type="sldNum" sz="quarter" idx="12"/>
          </p:nvPr>
        </p:nvSpPr>
        <p:spPr/>
        <p:txBody>
          <a:bodyPr/>
          <a:lstStyle/>
          <a:p>
            <a:fld id="{7E57BC59-0008-418E-8837-C0E8EDCE8DDD}" type="slidenum">
              <a:rPr lang="en-US" smtClean="0"/>
              <a:pPr/>
              <a:t>19</a:t>
            </a:fld>
            <a:endParaRPr lang="en-US" dirty="0"/>
          </a:p>
        </p:txBody>
      </p:sp>
    </p:spTree>
    <p:extLst>
      <p:ext uri="{BB962C8B-B14F-4D97-AF65-F5344CB8AC3E}">
        <p14:creationId xmlns:p14="http://schemas.microsoft.com/office/powerpoint/2010/main" val="1139441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81DA3-4F14-0201-AC4C-98849ADA982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062B80-8240-1A6A-0B20-1BE2A36FC7BD}"/>
              </a:ext>
            </a:extLst>
          </p:cNvPr>
          <p:cNvSpPr>
            <a:spLocks noGrp="1"/>
          </p:cNvSpPr>
          <p:nvPr>
            <p:ph type="sldNum" sz="quarter" idx="12"/>
          </p:nvPr>
        </p:nvSpPr>
        <p:spPr/>
        <p:txBody>
          <a:bodyPr/>
          <a:lstStyle/>
          <a:p>
            <a:fld id="{7E57BC59-0008-418E-8837-C0E8EDCE8DDD}" type="slidenum">
              <a:rPr lang="en-US" smtClean="0"/>
              <a:pPr/>
              <a:t>2</a:t>
            </a:fld>
            <a:endParaRPr lang="en-US" dirty="0"/>
          </a:p>
        </p:txBody>
      </p:sp>
      <p:sp>
        <p:nvSpPr>
          <p:cNvPr id="4" name="Title 1">
            <a:extLst>
              <a:ext uri="{FF2B5EF4-FFF2-40B4-BE49-F238E27FC236}">
                <a16:creationId xmlns:a16="http://schemas.microsoft.com/office/drawing/2014/main" id="{395E935D-4CA5-A59F-3ACA-9D2C641D50FE}"/>
              </a:ext>
            </a:extLst>
          </p:cNvPr>
          <p:cNvSpPr txBox="1">
            <a:spLocks/>
          </p:cNvSpPr>
          <p:nvPr/>
        </p:nvSpPr>
        <p:spPr>
          <a:xfrm>
            <a:off x="876300" y="1600200"/>
            <a:ext cx="7391400" cy="4756150"/>
          </a:xfrm>
          <a:prstGeom prst="rect">
            <a:avLst/>
          </a:prstGeom>
          <a:solidFill>
            <a:srgbClr val="F8F8F8"/>
          </a:solidFill>
          <a:scene3d>
            <a:camera prst="orthographicFront"/>
            <a:lightRig rig="threePt" dir="t"/>
          </a:scene3d>
          <a:sp3d extrusionH="76200" contourW="12700">
            <a:bevelT w="165100" prst="coolSlant"/>
            <a:extrusionClr>
              <a:srgbClr val="FF0000"/>
            </a:extrusionClr>
            <a:contourClr>
              <a:srgbClr val="FF0000"/>
            </a:contourClr>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schemeClr val="bg1">
                  <a:lumMod val="75000"/>
                </a:schemeClr>
              </a:solidFill>
              <a:effectLst/>
              <a:uLnTx/>
              <a:uFillTx/>
              <a:latin typeface="+mj-lt"/>
              <a:ea typeface="+mj-ea"/>
              <a:cs typeface="+mj-cs"/>
            </a:endParaRPr>
          </a:p>
          <a:p>
            <a:pPr marL="630237" marR="0" lvl="0" defTabSz="914400" rtl="0" eaLnBrk="1" fontAlgn="auto" latinLnBrk="0" hangingPunct="1">
              <a:lnSpc>
                <a:spcPct val="100000"/>
              </a:lnSpc>
              <a:spcBef>
                <a:spcPct val="0"/>
              </a:spcBef>
              <a:spcAft>
                <a:spcPts val="600"/>
              </a:spcAft>
              <a:buClrTx/>
              <a:buSzTx/>
              <a:tabLst/>
              <a:defRPr/>
            </a:pPr>
            <a:br>
              <a:rPr lang="en-US" sz="2800" b="1" dirty="0"/>
            </a:br>
            <a:endParaRPr lang="en-US" sz="2800" b="1" dirty="0"/>
          </a:p>
          <a:p>
            <a:pPr marL="1028700" marR="0" lvl="0" indent="-1028700" algn="ctr" defTabSz="914400" rtl="0" eaLnBrk="1" fontAlgn="auto" latinLnBrk="0" hangingPunct="1">
              <a:lnSpc>
                <a:spcPct val="100000"/>
              </a:lnSpc>
              <a:spcBef>
                <a:spcPct val="0"/>
              </a:spcBef>
              <a:spcAft>
                <a:spcPts val="0"/>
              </a:spcAft>
              <a:buClrTx/>
              <a:buSzTx/>
              <a:buFontTx/>
              <a:buAutoNum type="romanUcPeriod"/>
              <a:tabLst/>
              <a:defRPr/>
            </a:pPr>
            <a:endParaRPr kumimoji="0" lang="en-US" sz="4800" b="1" i="0" u="none" strike="noStrike" kern="1200" cap="none" spc="0" normalizeH="0" baseline="0" noProof="0" dirty="0">
              <a:ln>
                <a:noFill/>
              </a:ln>
              <a:solidFill>
                <a:schemeClr val="bg1">
                  <a:lumMod val="75000"/>
                </a:schemeClr>
              </a:solidFill>
              <a:effectLst/>
              <a:uLnTx/>
              <a:uFillTx/>
              <a:latin typeface="+mj-lt"/>
              <a:ea typeface="+mj-ea"/>
              <a:cs typeface="+mj-cs"/>
            </a:endParaRPr>
          </a:p>
        </p:txBody>
      </p:sp>
      <p:sp>
        <p:nvSpPr>
          <p:cNvPr id="5" name="Title 1">
            <a:extLst>
              <a:ext uri="{FF2B5EF4-FFF2-40B4-BE49-F238E27FC236}">
                <a16:creationId xmlns:a16="http://schemas.microsoft.com/office/drawing/2014/main" id="{724EB308-142D-2E0F-3A41-BED9A71DCCEF}"/>
              </a:ext>
            </a:extLst>
          </p:cNvPr>
          <p:cNvSpPr>
            <a:spLocks noGrp="1"/>
          </p:cNvSpPr>
          <p:nvPr>
            <p:ph type="title"/>
          </p:nvPr>
        </p:nvSpPr>
        <p:spPr>
          <a:xfrm>
            <a:off x="678805" y="457200"/>
            <a:ext cx="7543800" cy="914400"/>
          </a:xfrm>
        </p:spPr>
        <p:txBody>
          <a:bodyPr>
            <a:normAutofit/>
          </a:bodyPr>
          <a:lstStyle/>
          <a:p>
            <a:pPr lvl="0">
              <a:defRPr/>
            </a:pPr>
            <a:r>
              <a:rPr lang="en-US" b="1" dirty="0"/>
              <a:t>Welcome</a:t>
            </a:r>
          </a:p>
        </p:txBody>
      </p:sp>
      <p:graphicFrame>
        <p:nvGraphicFramePr>
          <p:cNvPr id="2" name="Table 1">
            <a:extLst>
              <a:ext uri="{FF2B5EF4-FFF2-40B4-BE49-F238E27FC236}">
                <a16:creationId xmlns:a16="http://schemas.microsoft.com/office/drawing/2014/main" id="{95EBE201-622A-BB78-EEAC-3978CAC29EDB}"/>
              </a:ext>
            </a:extLst>
          </p:cNvPr>
          <p:cNvGraphicFramePr>
            <a:graphicFrameLocks noGrp="1"/>
          </p:cNvGraphicFramePr>
          <p:nvPr>
            <p:extLst>
              <p:ext uri="{D42A27DB-BD31-4B8C-83A1-F6EECF244321}">
                <p14:modId xmlns:p14="http://schemas.microsoft.com/office/powerpoint/2010/main" val="3049139081"/>
              </p:ext>
            </p:extLst>
          </p:nvPr>
        </p:nvGraphicFramePr>
        <p:xfrm>
          <a:off x="1447800" y="1828800"/>
          <a:ext cx="6400800" cy="4057648"/>
        </p:xfrm>
        <a:graphic>
          <a:graphicData uri="http://schemas.openxmlformats.org/drawingml/2006/table">
            <a:tbl>
              <a:tblPr>
                <a:tableStyleId>{5C22544A-7EE6-4342-B048-85BDC9FD1C3A}</a:tableStyleId>
              </a:tblPr>
              <a:tblGrid>
                <a:gridCol w="2589636">
                  <a:extLst>
                    <a:ext uri="{9D8B030D-6E8A-4147-A177-3AD203B41FA5}">
                      <a16:colId xmlns:a16="http://schemas.microsoft.com/office/drawing/2014/main" val="4264150922"/>
                    </a:ext>
                  </a:extLst>
                </a:gridCol>
                <a:gridCol w="3811164">
                  <a:extLst>
                    <a:ext uri="{9D8B030D-6E8A-4147-A177-3AD203B41FA5}">
                      <a16:colId xmlns:a16="http://schemas.microsoft.com/office/drawing/2014/main" val="1006680305"/>
                    </a:ext>
                  </a:extLst>
                </a:gridCol>
              </a:tblGrid>
              <a:tr h="409249">
                <a:tc>
                  <a:txBody>
                    <a:bodyPr/>
                    <a:lstStyle/>
                    <a:p>
                      <a:pPr algn="ctr" fontAlgn="ctr"/>
                      <a:r>
                        <a:rPr lang="en-US" sz="1600" b="1" u="none" strike="noStrike" dirty="0">
                          <a:effectLst/>
                        </a:rPr>
                        <a:t>Name</a:t>
                      </a:r>
                      <a:endParaRPr lang="en-US" sz="1600" b="1" i="0" u="none" strike="noStrike" dirty="0">
                        <a:solidFill>
                          <a:srgbClr val="000000"/>
                        </a:solidFill>
                        <a:effectLst/>
                        <a:latin typeface="Aptos" panose="020B0004020202020204" pitchFamily="34" charset="0"/>
                      </a:endParaRPr>
                    </a:p>
                  </a:txBody>
                  <a:tcPr marL="4763" marR="4763" marT="4763" marB="0" anchor="ctr"/>
                </a:tc>
                <a:tc>
                  <a:txBody>
                    <a:bodyPr/>
                    <a:lstStyle/>
                    <a:p>
                      <a:pPr algn="ctr" fontAlgn="ctr"/>
                      <a:r>
                        <a:rPr lang="en-US" sz="1600" b="1" u="none" strike="noStrike" dirty="0">
                          <a:effectLst/>
                        </a:rPr>
                        <a:t>Position</a:t>
                      </a:r>
                      <a:endParaRPr lang="en-US" sz="1600" b="1" i="0" u="none" strike="noStrike" dirty="0">
                        <a:solidFill>
                          <a:srgbClr val="000000"/>
                        </a:solidFill>
                        <a:effectLst/>
                        <a:latin typeface="Aptos" panose="020B0004020202020204" pitchFamily="34" charset="0"/>
                      </a:endParaRPr>
                    </a:p>
                  </a:txBody>
                  <a:tcPr marL="4763" marR="4763" marT="4763" marB="0" anchor="ctr"/>
                </a:tc>
                <a:extLst>
                  <a:ext uri="{0D108BD9-81ED-4DB2-BD59-A6C34878D82A}">
                    <a16:rowId xmlns:a16="http://schemas.microsoft.com/office/drawing/2014/main" val="2022440491"/>
                  </a:ext>
                </a:extLst>
              </a:tr>
              <a:tr h="409249">
                <a:tc>
                  <a:txBody>
                    <a:bodyPr/>
                    <a:lstStyle/>
                    <a:p>
                      <a:pPr algn="l" fontAlgn="ctr"/>
                      <a:r>
                        <a:rPr lang="en-US" sz="1600" u="none" strike="noStrike" dirty="0">
                          <a:effectLst/>
                        </a:rPr>
                        <a:t>Angelica Esquivel Moreno</a:t>
                      </a:r>
                      <a:endParaRPr lang="en-US" sz="1600" b="0" i="0" u="none" strike="noStrike" dirty="0">
                        <a:solidFill>
                          <a:srgbClr val="000000"/>
                        </a:solidFill>
                        <a:effectLst/>
                        <a:latin typeface="Aptos" panose="020B0004020202020204" pitchFamily="34" charset="0"/>
                      </a:endParaRPr>
                    </a:p>
                  </a:txBody>
                  <a:tcPr marL="45720" marR="45720" anchor="ctr"/>
                </a:tc>
                <a:tc>
                  <a:txBody>
                    <a:bodyPr/>
                    <a:lstStyle/>
                    <a:p>
                      <a:pPr algn="l" fontAlgn="ctr"/>
                      <a:r>
                        <a:rPr lang="en-US" sz="1600" u="none" strike="noStrike">
                          <a:effectLst/>
                        </a:rPr>
                        <a:t>Instructor, Chicanx &amp; Latinx Studies</a:t>
                      </a:r>
                      <a:endParaRPr lang="en-US" sz="1600" b="0" i="0" u="none" strike="noStrike">
                        <a:solidFill>
                          <a:srgbClr val="000000"/>
                        </a:solidFill>
                        <a:effectLst/>
                        <a:latin typeface="Aptos" panose="020B0004020202020204" pitchFamily="34" charset="0"/>
                      </a:endParaRPr>
                    </a:p>
                  </a:txBody>
                  <a:tcPr marL="45720" marR="45720" anchor="ctr"/>
                </a:tc>
                <a:extLst>
                  <a:ext uri="{0D108BD9-81ED-4DB2-BD59-A6C34878D82A}">
                    <a16:rowId xmlns:a16="http://schemas.microsoft.com/office/drawing/2014/main" val="4240516080"/>
                  </a:ext>
                </a:extLst>
              </a:tr>
              <a:tr h="409249">
                <a:tc>
                  <a:txBody>
                    <a:bodyPr/>
                    <a:lstStyle/>
                    <a:p>
                      <a:pPr algn="l" fontAlgn="ctr"/>
                      <a:r>
                        <a:rPr lang="en-US" sz="1600" u="none" strike="noStrike" dirty="0">
                          <a:effectLst/>
                        </a:rPr>
                        <a:t>Christopher Bradley</a:t>
                      </a:r>
                      <a:endParaRPr lang="en-US" sz="1600" b="0" i="0" u="none" strike="noStrike" dirty="0">
                        <a:solidFill>
                          <a:srgbClr val="000000"/>
                        </a:solidFill>
                        <a:effectLst/>
                        <a:latin typeface="Aptos" panose="020B0004020202020204" pitchFamily="34" charset="0"/>
                      </a:endParaRPr>
                    </a:p>
                  </a:txBody>
                  <a:tcPr marL="45720" marR="45720" anchor="ctr"/>
                </a:tc>
                <a:tc>
                  <a:txBody>
                    <a:bodyPr/>
                    <a:lstStyle/>
                    <a:p>
                      <a:pPr algn="l" fontAlgn="ctr"/>
                      <a:r>
                        <a:rPr lang="en-US" sz="1600" u="none" strike="noStrike">
                          <a:effectLst/>
                        </a:rPr>
                        <a:t>Instructor, Mathematics</a:t>
                      </a:r>
                      <a:endParaRPr lang="en-US" sz="1600" b="0" i="0" u="none" strike="noStrike">
                        <a:solidFill>
                          <a:srgbClr val="000000"/>
                        </a:solidFill>
                        <a:effectLst/>
                        <a:latin typeface="Aptos" panose="020B0004020202020204" pitchFamily="34" charset="0"/>
                      </a:endParaRPr>
                    </a:p>
                  </a:txBody>
                  <a:tcPr marL="45720" marR="45720" anchor="ctr"/>
                </a:tc>
                <a:extLst>
                  <a:ext uri="{0D108BD9-81ED-4DB2-BD59-A6C34878D82A}">
                    <a16:rowId xmlns:a16="http://schemas.microsoft.com/office/drawing/2014/main" val="3050487256"/>
                  </a:ext>
                </a:extLst>
              </a:tr>
              <a:tr h="409249">
                <a:tc>
                  <a:txBody>
                    <a:bodyPr/>
                    <a:lstStyle/>
                    <a:p>
                      <a:pPr algn="l" fontAlgn="ctr"/>
                      <a:r>
                        <a:rPr lang="en-US" sz="1600" u="none" strike="noStrike" dirty="0">
                          <a:effectLst/>
                        </a:rPr>
                        <a:t>Farideh Dada</a:t>
                      </a:r>
                      <a:endParaRPr lang="en-US" sz="1600" b="0" i="0" u="none" strike="noStrike" dirty="0">
                        <a:solidFill>
                          <a:srgbClr val="000000"/>
                        </a:solidFill>
                        <a:effectLst/>
                        <a:latin typeface="Aptos" panose="020B0004020202020204" pitchFamily="34" charset="0"/>
                      </a:endParaRPr>
                    </a:p>
                  </a:txBody>
                  <a:tcPr marL="45720" marR="45720" anchor="ctr"/>
                </a:tc>
                <a:tc>
                  <a:txBody>
                    <a:bodyPr/>
                    <a:lstStyle/>
                    <a:p>
                      <a:pPr algn="l" fontAlgn="ctr"/>
                      <a:r>
                        <a:rPr lang="en-US" sz="1600" u="none" strike="noStrike" dirty="0">
                          <a:effectLst/>
                        </a:rPr>
                        <a:t>Instructor, Journalism</a:t>
                      </a:r>
                      <a:endParaRPr lang="en-US" sz="1600" b="0" i="0" u="none" strike="noStrike" dirty="0">
                        <a:solidFill>
                          <a:srgbClr val="000000"/>
                        </a:solidFill>
                        <a:effectLst/>
                        <a:latin typeface="Aptos" panose="020B0004020202020204" pitchFamily="34" charset="0"/>
                      </a:endParaRPr>
                    </a:p>
                  </a:txBody>
                  <a:tcPr marL="45720" marR="45720" anchor="ctr"/>
                </a:tc>
                <a:extLst>
                  <a:ext uri="{0D108BD9-81ED-4DB2-BD59-A6C34878D82A}">
                    <a16:rowId xmlns:a16="http://schemas.microsoft.com/office/drawing/2014/main" val="1050748873"/>
                  </a:ext>
                </a:extLst>
              </a:tr>
              <a:tr h="409249">
                <a:tc>
                  <a:txBody>
                    <a:bodyPr/>
                    <a:lstStyle/>
                    <a:p>
                      <a:pPr algn="l" fontAlgn="ctr"/>
                      <a:r>
                        <a:rPr lang="en-US" sz="1600" u="none" strike="noStrike">
                          <a:effectLst/>
                        </a:rPr>
                        <a:t>Gerilowie Escalona</a:t>
                      </a:r>
                      <a:endParaRPr lang="en-US" sz="1600" b="0" i="0" u="none" strike="noStrike">
                        <a:solidFill>
                          <a:srgbClr val="000000"/>
                        </a:solidFill>
                        <a:effectLst/>
                        <a:latin typeface="Aptos" panose="020B0004020202020204" pitchFamily="34" charset="0"/>
                      </a:endParaRPr>
                    </a:p>
                  </a:txBody>
                  <a:tcPr marL="45720" marR="45720" anchor="ctr"/>
                </a:tc>
                <a:tc>
                  <a:txBody>
                    <a:bodyPr/>
                    <a:lstStyle/>
                    <a:p>
                      <a:pPr algn="l" fontAlgn="ctr"/>
                      <a:r>
                        <a:rPr lang="en-US" sz="1600" u="none" strike="noStrike" dirty="0">
                          <a:effectLst/>
                        </a:rPr>
                        <a:t>Instructor, Automotive Technology</a:t>
                      </a:r>
                      <a:endParaRPr lang="en-US" sz="1600" b="0" i="0" u="none" strike="noStrike" dirty="0">
                        <a:solidFill>
                          <a:srgbClr val="000000"/>
                        </a:solidFill>
                        <a:effectLst/>
                        <a:latin typeface="Aptos" panose="020B0004020202020204" pitchFamily="34" charset="0"/>
                      </a:endParaRPr>
                    </a:p>
                  </a:txBody>
                  <a:tcPr marL="45720" marR="45720" anchor="ctr"/>
                </a:tc>
                <a:extLst>
                  <a:ext uri="{0D108BD9-81ED-4DB2-BD59-A6C34878D82A}">
                    <a16:rowId xmlns:a16="http://schemas.microsoft.com/office/drawing/2014/main" val="1162404288"/>
                  </a:ext>
                </a:extLst>
              </a:tr>
              <a:tr h="374407">
                <a:tc>
                  <a:txBody>
                    <a:bodyPr/>
                    <a:lstStyle/>
                    <a:p>
                      <a:pPr algn="l" fontAlgn="ctr"/>
                      <a:r>
                        <a:rPr lang="en-US" sz="1600" u="none" strike="noStrike">
                          <a:effectLst/>
                        </a:rPr>
                        <a:t>Lindsay Bell</a:t>
                      </a:r>
                      <a:endParaRPr lang="en-US" sz="1600" b="0" i="0" u="none" strike="noStrike">
                        <a:solidFill>
                          <a:srgbClr val="000000"/>
                        </a:solidFill>
                        <a:effectLst/>
                        <a:latin typeface="Aptos" panose="020B0004020202020204" pitchFamily="34" charset="0"/>
                      </a:endParaRPr>
                    </a:p>
                  </a:txBody>
                  <a:tcPr marL="45720" marR="45720" anchor="ctr"/>
                </a:tc>
                <a:tc>
                  <a:txBody>
                    <a:bodyPr/>
                    <a:lstStyle/>
                    <a:p>
                      <a:pPr algn="l" fontAlgn="ctr"/>
                      <a:r>
                        <a:rPr lang="en-US" sz="1600" u="none" strike="noStrike" dirty="0">
                          <a:effectLst/>
                        </a:rPr>
                        <a:t>Instructor, History</a:t>
                      </a:r>
                      <a:endParaRPr lang="en-US" sz="1600" b="0" i="0" u="none" strike="noStrike" dirty="0">
                        <a:solidFill>
                          <a:srgbClr val="000000"/>
                        </a:solidFill>
                        <a:effectLst/>
                        <a:latin typeface="Aptos" panose="020B0004020202020204" pitchFamily="34" charset="0"/>
                      </a:endParaRPr>
                    </a:p>
                  </a:txBody>
                  <a:tcPr marL="45720" marR="45720" anchor="ctr"/>
                </a:tc>
                <a:extLst>
                  <a:ext uri="{0D108BD9-81ED-4DB2-BD59-A6C34878D82A}">
                    <a16:rowId xmlns:a16="http://schemas.microsoft.com/office/drawing/2014/main" val="429675144"/>
                  </a:ext>
                </a:extLst>
              </a:tr>
              <a:tr h="409249">
                <a:tc>
                  <a:txBody>
                    <a:bodyPr/>
                    <a:lstStyle/>
                    <a:p>
                      <a:pPr algn="l" fontAlgn="ctr"/>
                      <a:r>
                        <a:rPr lang="en-US" sz="1600" u="none" strike="noStrike">
                          <a:effectLst/>
                        </a:rPr>
                        <a:t>Lisa Teng</a:t>
                      </a:r>
                      <a:endParaRPr lang="en-US" sz="1600" b="0" i="0" u="none" strike="noStrike">
                        <a:solidFill>
                          <a:srgbClr val="000000"/>
                        </a:solidFill>
                        <a:effectLst/>
                        <a:latin typeface="Aptos" panose="020B0004020202020204" pitchFamily="34" charset="0"/>
                      </a:endParaRPr>
                    </a:p>
                  </a:txBody>
                  <a:tcPr marL="45720" marR="45720" anchor="ctr"/>
                </a:tc>
                <a:tc>
                  <a:txBody>
                    <a:bodyPr/>
                    <a:lstStyle/>
                    <a:p>
                      <a:pPr algn="l" fontAlgn="ctr"/>
                      <a:r>
                        <a:rPr lang="en-US" sz="1600" u="none" strike="noStrike" dirty="0">
                          <a:effectLst/>
                        </a:rPr>
                        <a:t>Instructor, Photography</a:t>
                      </a:r>
                      <a:endParaRPr lang="en-US" sz="1600" b="0" i="0" u="none" strike="noStrike" dirty="0">
                        <a:solidFill>
                          <a:srgbClr val="000000"/>
                        </a:solidFill>
                        <a:effectLst/>
                        <a:latin typeface="Aptos" panose="020B0004020202020204" pitchFamily="34" charset="0"/>
                      </a:endParaRPr>
                    </a:p>
                  </a:txBody>
                  <a:tcPr marL="45720" marR="45720" anchor="ctr"/>
                </a:tc>
                <a:extLst>
                  <a:ext uri="{0D108BD9-81ED-4DB2-BD59-A6C34878D82A}">
                    <a16:rowId xmlns:a16="http://schemas.microsoft.com/office/drawing/2014/main" val="2776485649"/>
                  </a:ext>
                </a:extLst>
              </a:tr>
              <a:tr h="409249">
                <a:tc>
                  <a:txBody>
                    <a:bodyPr/>
                    <a:lstStyle/>
                    <a:p>
                      <a:pPr algn="l" fontAlgn="ctr"/>
                      <a:r>
                        <a:rPr lang="en-US" sz="1600" u="none" strike="noStrike">
                          <a:effectLst/>
                        </a:rPr>
                        <a:t>Mirsaeid Abolghasemi</a:t>
                      </a:r>
                      <a:endParaRPr lang="en-US" sz="1600" b="0" i="0" u="none" strike="noStrike">
                        <a:solidFill>
                          <a:srgbClr val="000000"/>
                        </a:solidFill>
                        <a:effectLst/>
                        <a:latin typeface="Aptos" panose="020B0004020202020204" pitchFamily="34" charset="0"/>
                      </a:endParaRPr>
                    </a:p>
                  </a:txBody>
                  <a:tcPr marL="45720" marR="45720" anchor="ctr"/>
                </a:tc>
                <a:tc>
                  <a:txBody>
                    <a:bodyPr/>
                    <a:lstStyle/>
                    <a:p>
                      <a:pPr algn="l" fontAlgn="ctr"/>
                      <a:r>
                        <a:rPr lang="en-US" sz="1600" u="none" strike="noStrike" dirty="0">
                          <a:effectLst/>
                        </a:rPr>
                        <a:t>Computer Science &amp; Information Systems</a:t>
                      </a:r>
                      <a:endParaRPr lang="en-US" sz="1600" b="0" i="0" u="none" strike="noStrike" dirty="0">
                        <a:solidFill>
                          <a:srgbClr val="000000"/>
                        </a:solidFill>
                        <a:effectLst/>
                        <a:latin typeface="Aptos" panose="020B0004020202020204" pitchFamily="34" charset="0"/>
                      </a:endParaRPr>
                    </a:p>
                  </a:txBody>
                  <a:tcPr marL="45720" marR="45720" anchor="ctr"/>
                </a:tc>
                <a:extLst>
                  <a:ext uri="{0D108BD9-81ED-4DB2-BD59-A6C34878D82A}">
                    <a16:rowId xmlns:a16="http://schemas.microsoft.com/office/drawing/2014/main" val="313223415"/>
                  </a:ext>
                </a:extLst>
              </a:tr>
              <a:tr h="409249">
                <a:tc>
                  <a:txBody>
                    <a:bodyPr/>
                    <a:lstStyle/>
                    <a:p>
                      <a:pPr algn="l" fontAlgn="ctr"/>
                      <a:r>
                        <a:rPr lang="en-US" sz="1600" u="none" strike="noStrike">
                          <a:effectLst/>
                        </a:rPr>
                        <a:t>Phong Lam</a:t>
                      </a:r>
                      <a:endParaRPr lang="en-US" sz="1600" b="0" i="0" u="none" strike="noStrike">
                        <a:solidFill>
                          <a:srgbClr val="000000"/>
                        </a:solidFill>
                        <a:effectLst/>
                        <a:latin typeface="Aptos" panose="020B0004020202020204" pitchFamily="34" charset="0"/>
                      </a:endParaRPr>
                    </a:p>
                  </a:txBody>
                  <a:tcPr marL="45720" marR="45720" anchor="ctr"/>
                </a:tc>
                <a:tc>
                  <a:txBody>
                    <a:bodyPr/>
                    <a:lstStyle/>
                    <a:p>
                      <a:pPr algn="l" fontAlgn="ctr"/>
                      <a:r>
                        <a:rPr lang="en-US" sz="1600" u="none" strike="noStrike" dirty="0">
                          <a:effectLst/>
                        </a:rPr>
                        <a:t>Counselor, Counseling</a:t>
                      </a:r>
                      <a:endParaRPr lang="en-US" sz="1600" b="0" i="0" u="none" strike="noStrike" dirty="0">
                        <a:solidFill>
                          <a:srgbClr val="000000"/>
                        </a:solidFill>
                        <a:effectLst/>
                        <a:latin typeface="Aptos" panose="020B0004020202020204" pitchFamily="34" charset="0"/>
                      </a:endParaRPr>
                    </a:p>
                  </a:txBody>
                  <a:tcPr marL="45720" marR="45720" anchor="ctr"/>
                </a:tc>
                <a:extLst>
                  <a:ext uri="{0D108BD9-81ED-4DB2-BD59-A6C34878D82A}">
                    <a16:rowId xmlns:a16="http://schemas.microsoft.com/office/drawing/2014/main" val="2444717456"/>
                  </a:ext>
                </a:extLst>
              </a:tr>
              <a:tr h="409249">
                <a:tc>
                  <a:txBody>
                    <a:bodyPr/>
                    <a:lstStyle/>
                    <a:p>
                      <a:pPr algn="l" fontAlgn="ctr"/>
                      <a:r>
                        <a:rPr lang="en-US" sz="1600" u="none" strike="noStrike">
                          <a:effectLst/>
                        </a:rPr>
                        <a:t>Susana Ramirez</a:t>
                      </a:r>
                      <a:endParaRPr lang="en-US" sz="1600" b="0" i="0" u="none" strike="noStrike">
                        <a:solidFill>
                          <a:srgbClr val="000000"/>
                        </a:solidFill>
                        <a:effectLst/>
                        <a:latin typeface="Aptos" panose="020B0004020202020204" pitchFamily="34" charset="0"/>
                      </a:endParaRPr>
                    </a:p>
                  </a:txBody>
                  <a:tcPr marL="45720" marR="45720" anchor="ctr"/>
                </a:tc>
                <a:tc>
                  <a:txBody>
                    <a:bodyPr/>
                    <a:lstStyle/>
                    <a:p>
                      <a:pPr algn="l" fontAlgn="ctr"/>
                      <a:r>
                        <a:rPr lang="en-US" sz="1600" u="none" strike="noStrike" dirty="0">
                          <a:effectLst/>
                        </a:rPr>
                        <a:t>Instructor, Women’s Studies</a:t>
                      </a:r>
                      <a:endParaRPr lang="en-US" sz="1600" b="0" i="0" u="none" strike="noStrike" dirty="0">
                        <a:solidFill>
                          <a:srgbClr val="000000"/>
                        </a:solidFill>
                        <a:effectLst/>
                        <a:latin typeface="Aptos" panose="020B0004020202020204" pitchFamily="34" charset="0"/>
                      </a:endParaRPr>
                    </a:p>
                  </a:txBody>
                  <a:tcPr marL="45720" marR="45720" anchor="ctr"/>
                </a:tc>
                <a:extLst>
                  <a:ext uri="{0D108BD9-81ED-4DB2-BD59-A6C34878D82A}">
                    <a16:rowId xmlns:a16="http://schemas.microsoft.com/office/drawing/2014/main" val="1761987557"/>
                  </a:ext>
                </a:extLst>
              </a:tr>
            </a:tbl>
          </a:graphicData>
        </a:graphic>
      </p:graphicFrame>
    </p:spTree>
    <p:extLst>
      <p:ext uri="{BB962C8B-B14F-4D97-AF65-F5344CB8AC3E}">
        <p14:creationId xmlns:p14="http://schemas.microsoft.com/office/powerpoint/2010/main" val="3127943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57BC59-0008-418E-8837-C0E8EDCE8DDD}" type="slidenum">
              <a:rPr lang="en-US" smtClean="0"/>
              <a:pPr/>
              <a:t>20</a:t>
            </a:fld>
            <a:endParaRPr lang="en-US" dirty="0"/>
          </a:p>
        </p:txBody>
      </p:sp>
      <p:sp>
        <p:nvSpPr>
          <p:cNvPr id="7" name="10-Point Star 6"/>
          <p:cNvSpPr/>
          <p:nvPr/>
        </p:nvSpPr>
        <p:spPr>
          <a:xfrm>
            <a:off x="52387" y="990600"/>
            <a:ext cx="9144000" cy="5626701"/>
          </a:xfrm>
          <a:prstGeom prst="star10">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p:cNvGrpSpPr/>
          <p:nvPr/>
        </p:nvGrpSpPr>
        <p:grpSpPr>
          <a:xfrm>
            <a:off x="1600200" y="533400"/>
            <a:ext cx="6048375" cy="5762625"/>
            <a:chOff x="1600200" y="1143000"/>
            <a:chExt cx="6048375" cy="5076825"/>
          </a:xfrm>
        </p:grpSpPr>
        <p:sp>
          <p:nvSpPr>
            <p:cNvPr id="16" name="AutoShape 3"/>
            <p:cNvSpPr>
              <a:spLocks noChangeArrowheads="1"/>
            </p:cNvSpPr>
            <p:nvPr/>
          </p:nvSpPr>
          <p:spPr bwMode="auto">
            <a:xfrm>
              <a:off x="1600200" y="1143000"/>
              <a:ext cx="6048375" cy="5076825"/>
            </a:xfrm>
            <a:prstGeom prst="triangle">
              <a:avLst>
                <a:gd name="adj" fmla="val 50000"/>
              </a:avLst>
            </a:prstGeom>
            <a:solidFill>
              <a:srgbClr val="FFFFFF"/>
            </a:solidFill>
            <a:ln w="28575">
              <a:solidFill>
                <a:srgbClr val="000000"/>
              </a:solidFill>
              <a:miter lim="800000"/>
              <a:headEnd/>
              <a:tailEnd/>
            </a:ln>
          </p:spPr>
          <p:txBody>
            <a:bodyPr/>
            <a:lstStyle/>
            <a:p>
              <a:endParaRPr lang="en-US"/>
            </a:p>
          </p:txBody>
        </p:sp>
        <p:sp>
          <p:nvSpPr>
            <p:cNvPr id="17" name="Text Box 5"/>
            <p:cNvSpPr txBox="1">
              <a:spLocks noChangeArrowheads="1"/>
            </p:cNvSpPr>
            <p:nvPr/>
          </p:nvSpPr>
          <p:spPr bwMode="auto">
            <a:xfrm>
              <a:off x="3000375" y="5410200"/>
              <a:ext cx="3152775" cy="485775"/>
            </a:xfrm>
            <a:prstGeom prst="rect">
              <a:avLst/>
            </a:prstGeom>
            <a:solidFill>
              <a:srgbClr val="FFFFFF"/>
            </a:solidFill>
            <a:ln w="9525">
              <a:noFill/>
              <a:miter lim="800000"/>
              <a:headEnd/>
              <a:tailEnd/>
            </a:ln>
          </p:spPr>
          <p:txBody>
            <a:bodyPr/>
            <a:lstStyle/>
            <a:p>
              <a:pPr algn="ctr">
                <a:spcAft>
                  <a:spcPts val="1000"/>
                </a:spcAft>
              </a:pPr>
              <a:r>
                <a:rPr lang="en-US" sz="2000" b="1" dirty="0">
                  <a:solidFill>
                    <a:srgbClr val="7030A0"/>
                  </a:solidFill>
                  <a:latin typeface="Calibri" pitchFamily="34" charset="0"/>
                </a:rPr>
                <a:t>SLOACs/SSLOACs/AUOACs</a:t>
              </a:r>
            </a:p>
            <a:p>
              <a:pPr algn="ctr">
                <a:spcAft>
                  <a:spcPts val="1000"/>
                </a:spcAft>
              </a:pPr>
              <a:endParaRPr lang="en-US" b="1" dirty="0"/>
            </a:p>
          </p:txBody>
        </p:sp>
        <p:sp>
          <p:nvSpPr>
            <p:cNvPr id="18" name="Text Box 6"/>
            <p:cNvSpPr txBox="1">
              <a:spLocks noChangeArrowheads="1"/>
            </p:cNvSpPr>
            <p:nvPr/>
          </p:nvSpPr>
          <p:spPr bwMode="auto">
            <a:xfrm>
              <a:off x="2971800" y="4038600"/>
              <a:ext cx="3276600" cy="838200"/>
            </a:xfrm>
            <a:prstGeom prst="rect">
              <a:avLst/>
            </a:prstGeom>
            <a:solidFill>
              <a:srgbClr val="FFFFFF"/>
            </a:solidFill>
            <a:ln w="9525">
              <a:noFill/>
              <a:miter lim="800000"/>
              <a:headEnd/>
              <a:tailEnd/>
            </a:ln>
          </p:spPr>
          <p:txBody>
            <a:bodyPr/>
            <a:lstStyle/>
            <a:p>
              <a:pPr algn="ctr">
                <a:spcAft>
                  <a:spcPts val="1000"/>
                </a:spcAft>
              </a:pPr>
              <a:r>
                <a:rPr lang="en-US" sz="2000" b="1" dirty="0">
                  <a:solidFill>
                    <a:srgbClr val="00B050"/>
                  </a:solidFill>
                  <a:latin typeface="Calibri" pitchFamily="34" charset="0"/>
                </a:rPr>
                <a:t>Program Level Outcomes &amp; Assessments</a:t>
              </a:r>
            </a:p>
          </p:txBody>
        </p:sp>
        <p:sp>
          <p:nvSpPr>
            <p:cNvPr id="19" name="Text Box 4"/>
            <p:cNvSpPr txBox="1">
              <a:spLocks noChangeArrowheads="1"/>
            </p:cNvSpPr>
            <p:nvPr/>
          </p:nvSpPr>
          <p:spPr bwMode="auto">
            <a:xfrm>
              <a:off x="3733800" y="2667001"/>
              <a:ext cx="1705466" cy="1066800"/>
            </a:xfrm>
            <a:prstGeom prst="rect">
              <a:avLst/>
            </a:prstGeom>
            <a:solidFill>
              <a:srgbClr val="FFFFFF"/>
            </a:solidFill>
            <a:ln w="9525">
              <a:noFill/>
              <a:miter lim="800000"/>
              <a:headEnd/>
              <a:tailEnd/>
            </a:ln>
          </p:spPr>
          <p:txBody>
            <a:bodyPr/>
            <a:lstStyle/>
            <a:p>
              <a:pPr algn="ctr"/>
              <a:r>
                <a:rPr lang="en-US" sz="2000" b="1" dirty="0">
                  <a:solidFill>
                    <a:srgbClr val="FFC000"/>
                  </a:solidFill>
                  <a:latin typeface="Calibri" pitchFamily="34" charset="0"/>
                </a:rPr>
                <a:t>Institutional</a:t>
              </a:r>
            </a:p>
            <a:p>
              <a:pPr algn="ctr"/>
              <a:r>
                <a:rPr lang="en-US" sz="2000" b="1" dirty="0">
                  <a:solidFill>
                    <a:srgbClr val="FFC000"/>
                  </a:solidFill>
                  <a:latin typeface="Calibri" pitchFamily="34" charset="0"/>
                </a:rPr>
                <a:t>Level Outcomes &amp; Assessments</a:t>
              </a:r>
              <a:endParaRPr lang="en-US" sz="2000" b="1" dirty="0">
                <a:solidFill>
                  <a:srgbClr val="FFC000"/>
                </a:solidFill>
              </a:endParaRPr>
            </a:p>
          </p:txBody>
        </p:sp>
        <p:cxnSp>
          <p:nvCxnSpPr>
            <p:cNvPr id="24" name="Straight Connector 23"/>
            <p:cNvCxnSpPr/>
            <p:nvPr/>
          </p:nvCxnSpPr>
          <p:spPr>
            <a:xfrm>
              <a:off x="2362200" y="4953000"/>
              <a:ext cx="457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048000" y="3886200"/>
              <a:ext cx="3200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07700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a:t>Improving the Student Experience </a:t>
            </a:r>
          </a:p>
        </p:txBody>
      </p:sp>
      <p:sp>
        <p:nvSpPr>
          <p:cNvPr id="3" name="Content Placeholder 2"/>
          <p:cNvSpPr>
            <a:spLocks noGrp="1"/>
          </p:cNvSpPr>
          <p:nvPr>
            <p:ph idx="1"/>
          </p:nvPr>
        </p:nvSpPr>
        <p:spPr>
          <a:xfrm>
            <a:off x="457200" y="1524000"/>
            <a:ext cx="8229600" cy="5029200"/>
          </a:xfrm>
        </p:spPr>
        <p:txBody>
          <a:bodyPr>
            <a:normAutofit/>
          </a:bodyPr>
          <a:lstStyle/>
          <a:p>
            <a:pPr marL="857250" indent="-857250">
              <a:buFont typeface="+mj-lt"/>
              <a:buAutoNum type="romanUcPeriod"/>
            </a:pPr>
            <a:r>
              <a:rPr lang="en-US" altLang="en-US" sz="3600" b="1" dirty="0">
                <a:ea typeface="+mj-ea"/>
                <a:cs typeface="+mj-cs"/>
              </a:rPr>
              <a:t>Student Services Learning Outcomes </a:t>
            </a:r>
            <a:r>
              <a:rPr lang="en-US" sz="3600" dirty="0"/>
              <a:t>are overarching, clear, and assessable statements that identify and define what a student will be able to know, do, or feel at the successful completion of a specific program, activity, or process.</a:t>
            </a:r>
            <a:endParaRPr lang="en-US" altLang="en-US" sz="3600" b="1" dirty="0">
              <a:ea typeface="+mj-ea"/>
              <a:cs typeface="+mj-cs"/>
            </a:endParaRPr>
          </a:p>
          <a:p>
            <a:pPr>
              <a:buNone/>
            </a:pPr>
            <a:endParaRPr lang="en-US" dirty="0"/>
          </a:p>
        </p:txBody>
      </p:sp>
      <p:sp>
        <p:nvSpPr>
          <p:cNvPr id="4" name="Slide Number Placeholder 3"/>
          <p:cNvSpPr>
            <a:spLocks noGrp="1"/>
          </p:cNvSpPr>
          <p:nvPr>
            <p:ph type="sldNum" sz="quarter" idx="12"/>
          </p:nvPr>
        </p:nvSpPr>
        <p:spPr/>
        <p:txBody>
          <a:bodyPr/>
          <a:lstStyle/>
          <a:p>
            <a:fld id="{7E57BC59-0008-418E-8837-C0E8EDCE8DDD}" type="slidenum">
              <a:rPr lang="en-US" smtClean="0"/>
              <a:pPr/>
              <a:t>21</a:t>
            </a:fld>
            <a:endParaRPr lang="en-US" dirty="0"/>
          </a:p>
        </p:txBody>
      </p:sp>
    </p:spTree>
    <p:extLst>
      <p:ext uri="{BB962C8B-B14F-4D97-AF65-F5344CB8AC3E}">
        <p14:creationId xmlns:p14="http://schemas.microsoft.com/office/powerpoint/2010/main" val="571391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a:t>Improving the Student Experience </a:t>
            </a:r>
          </a:p>
        </p:txBody>
      </p:sp>
      <p:sp>
        <p:nvSpPr>
          <p:cNvPr id="3" name="Content Placeholder 2"/>
          <p:cNvSpPr>
            <a:spLocks noGrp="1"/>
          </p:cNvSpPr>
          <p:nvPr>
            <p:ph idx="1"/>
          </p:nvPr>
        </p:nvSpPr>
        <p:spPr>
          <a:xfrm>
            <a:off x="457200" y="1524000"/>
            <a:ext cx="8229600" cy="5029200"/>
          </a:xfrm>
        </p:spPr>
        <p:txBody>
          <a:bodyPr>
            <a:normAutofit/>
          </a:bodyPr>
          <a:lstStyle/>
          <a:p>
            <a:pPr marL="285750" indent="-857250">
              <a:buFont typeface="+mj-lt"/>
              <a:buAutoNum type="romanUcPeriod"/>
            </a:pPr>
            <a:r>
              <a:rPr lang="en-US" altLang="en-US" sz="3600" b="1" dirty="0">
                <a:ea typeface="+mj-ea"/>
                <a:cs typeface="+mj-cs"/>
              </a:rPr>
              <a:t>Student Services Learning Outcomes</a:t>
            </a:r>
          </a:p>
          <a:p>
            <a:pPr marL="285750" indent="1588">
              <a:buNone/>
            </a:pPr>
            <a:r>
              <a:rPr lang="en-US" sz="3600" b="1" dirty="0">
                <a:solidFill>
                  <a:srgbClr val="00B050"/>
                </a:solidFill>
              </a:rPr>
              <a:t>Upon completion of intake and orientation </a:t>
            </a:r>
            <a:r>
              <a:rPr lang="en-US" sz="3600" b="1" dirty="0" err="1">
                <a:solidFill>
                  <a:srgbClr val="00B050"/>
                </a:solidFill>
              </a:rPr>
              <a:t>CalWORKs</a:t>
            </a:r>
            <a:r>
              <a:rPr lang="en-US" sz="3600" b="1" dirty="0">
                <a:solidFill>
                  <a:srgbClr val="00B050"/>
                </a:solidFill>
              </a:rPr>
              <a:t> students will be able to demonstrate their ability to identify and access services available through the Financial Aid system.(Dept SS – Occupational Training Institute)</a:t>
            </a:r>
            <a:endParaRPr lang="en-US" altLang="en-US" sz="3600" b="1" dirty="0">
              <a:solidFill>
                <a:srgbClr val="00B050"/>
              </a:solidFill>
              <a:ea typeface="+mj-ea"/>
              <a:cs typeface="+mj-cs"/>
            </a:endParaRPr>
          </a:p>
          <a:p>
            <a:pPr>
              <a:buNone/>
            </a:pPr>
            <a:endParaRPr lang="en-US" dirty="0"/>
          </a:p>
        </p:txBody>
      </p:sp>
      <p:sp>
        <p:nvSpPr>
          <p:cNvPr id="4" name="Slide Number Placeholder 3"/>
          <p:cNvSpPr>
            <a:spLocks noGrp="1"/>
          </p:cNvSpPr>
          <p:nvPr>
            <p:ph type="sldNum" sz="quarter" idx="12"/>
          </p:nvPr>
        </p:nvSpPr>
        <p:spPr/>
        <p:txBody>
          <a:bodyPr/>
          <a:lstStyle/>
          <a:p>
            <a:fld id="{7E57BC59-0008-418E-8837-C0E8EDCE8DDD}" type="slidenum">
              <a:rPr lang="en-US" smtClean="0"/>
              <a:pPr/>
              <a:t>22</a:t>
            </a:fld>
            <a:endParaRPr lang="en-US" dirty="0"/>
          </a:p>
        </p:txBody>
      </p:sp>
    </p:spTree>
    <p:extLst>
      <p:ext uri="{BB962C8B-B14F-4D97-AF65-F5344CB8AC3E}">
        <p14:creationId xmlns:p14="http://schemas.microsoft.com/office/powerpoint/2010/main" val="1056225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a:t>Improving the Student Experience </a:t>
            </a:r>
          </a:p>
        </p:txBody>
      </p:sp>
      <p:sp>
        <p:nvSpPr>
          <p:cNvPr id="3" name="Content Placeholder 2"/>
          <p:cNvSpPr>
            <a:spLocks noGrp="1"/>
          </p:cNvSpPr>
          <p:nvPr>
            <p:ph idx="1"/>
          </p:nvPr>
        </p:nvSpPr>
        <p:spPr>
          <a:xfrm>
            <a:off x="457200" y="1524000"/>
            <a:ext cx="8229600" cy="5029200"/>
          </a:xfrm>
        </p:spPr>
        <p:txBody>
          <a:bodyPr>
            <a:normAutofit/>
          </a:bodyPr>
          <a:lstStyle/>
          <a:p>
            <a:pPr marL="285750" indent="-857250">
              <a:buFont typeface="+mj-lt"/>
              <a:buAutoNum type="romanUcPeriod" startAt="2"/>
            </a:pPr>
            <a:endParaRPr lang="en-US" altLang="en-US" sz="3600" b="1" dirty="0"/>
          </a:p>
          <a:p>
            <a:pPr marL="285750" indent="-857250">
              <a:buFont typeface="+mj-lt"/>
              <a:buAutoNum type="romanUcPeriod" startAt="2"/>
            </a:pPr>
            <a:r>
              <a:rPr lang="en-US" altLang="en-US" sz="3600" b="1" dirty="0"/>
              <a:t>Administrative Unit Outcomes </a:t>
            </a:r>
            <a:r>
              <a:rPr lang="en-US" sz="3600" dirty="0"/>
              <a:t>are overarching, clear, and assessable statements that identify and define what a client/customer/student will be able to know, do, or feel at the successful completion of a specific activity or process.</a:t>
            </a:r>
            <a:endParaRPr lang="en-US" altLang="en-US" sz="3600" b="1" dirty="0"/>
          </a:p>
          <a:p>
            <a:pPr>
              <a:buNone/>
            </a:pPr>
            <a:endParaRPr lang="en-US" sz="3600" dirty="0"/>
          </a:p>
          <a:p>
            <a:pPr marL="463550" indent="-463550">
              <a:buFont typeface="Wingdings" pitchFamily="2" charset="2"/>
              <a:buChar char="ü"/>
            </a:pPr>
            <a:endParaRPr lang="en-US" sz="2600" b="1" dirty="0">
              <a:solidFill>
                <a:srgbClr val="FF0000"/>
              </a:solidFill>
              <a:latin typeface="Arial"/>
            </a:endParaRPr>
          </a:p>
          <a:p>
            <a:pPr>
              <a:buNone/>
            </a:pPr>
            <a:endParaRPr lang="en-US" dirty="0"/>
          </a:p>
        </p:txBody>
      </p:sp>
      <p:sp>
        <p:nvSpPr>
          <p:cNvPr id="4" name="Slide Number Placeholder 3"/>
          <p:cNvSpPr>
            <a:spLocks noGrp="1"/>
          </p:cNvSpPr>
          <p:nvPr>
            <p:ph type="sldNum" sz="quarter" idx="12"/>
          </p:nvPr>
        </p:nvSpPr>
        <p:spPr/>
        <p:txBody>
          <a:bodyPr/>
          <a:lstStyle/>
          <a:p>
            <a:fld id="{7E57BC59-0008-418E-8837-C0E8EDCE8DDD}" type="slidenum">
              <a:rPr lang="en-US" smtClean="0"/>
              <a:pPr/>
              <a:t>23</a:t>
            </a:fld>
            <a:endParaRPr lang="en-US" dirty="0"/>
          </a:p>
        </p:txBody>
      </p:sp>
    </p:spTree>
    <p:extLst>
      <p:ext uri="{BB962C8B-B14F-4D97-AF65-F5344CB8AC3E}">
        <p14:creationId xmlns:p14="http://schemas.microsoft.com/office/powerpoint/2010/main" val="2682870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a:t>Improving the Student Experience </a:t>
            </a:r>
          </a:p>
        </p:txBody>
      </p:sp>
      <p:sp>
        <p:nvSpPr>
          <p:cNvPr id="3" name="Content Placeholder 2"/>
          <p:cNvSpPr>
            <a:spLocks noGrp="1"/>
          </p:cNvSpPr>
          <p:nvPr>
            <p:ph idx="1"/>
          </p:nvPr>
        </p:nvSpPr>
        <p:spPr>
          <a:xfrm>
            <a:off x="457200" y="1560447"/>
            <a:ext cx="8229600" cy="5029200"/>
          </a:xfrm>
        </p:spPr>
        <p:txBody>
          <a:bodyPr>
            <a:normAutofit/>
          </a:bodyPr>
          <a:lstStyle/>
          <a:p>
            <a:pPr marL="285750" indent="-857250">
              <a:buFont typeface="+mj-lt"/>
              <a:buAutoNum type="romanUcPeriod" startAt="2"/>
            </a:pPr>
            <a:endParaRPr lang="en-US" altLang="en-US" sz="3600" b="1" dirty="0"/>
          </a:p>
          <a:p>
            <a:pPr marL="285750" indent="-857250">
              <a:buFont typeface="+mj-lt"/>
              <a:buAutoNum type="romanUcPeriod" startAt="2"/>
            </a:pPr>
            <a:r>
              <a:rPr lang="en-US" altLang="en-US" sz="3600" b="1" dirty="0"/>
              <a:t>Administrative Unit Outcomes</a:t>
            </a:r>
          </a:p>
          <a:p>
            <a:pPr marL="285750" indent="1588">
              <a:buNone/>
            </a:pPr>
            <a:r>
              <a:rPr lang="en-US" sz="3600" b="1" dirty="0">
                <a:solidFill>
                  <a:srgbClr val="00B050"/>
                </a:solidFill>
              </a:rPr>
              <a:t>Our goal is to provide the necessary information for clubs to carry out proper cash handling and submit supporting documentation to account for all money received documenting an audit trail</a:t>
            </a:r>
            <a:r>
              <a:rPr lang="en-US" sz="3600" dirty="0"/>
              <a:t>.</a:t>
            </a:r>
            <a:r>
              <a:rPr lang="en-US" sz="3600" b="1" dirty="0">
                <a:solidFill>
                  <a:srgbClr val="00B050"/>
                </a:solidFill>
              </a:rPr>
              <a:t>(Dept FER – FIN – Student Accounts)</a:t>
            </a:r>
          </a:p>
          <a:p>
            <a:pPr marL="463550" indent="-463550">
              <a:buFont typeface="Wingdings" pitchFamily="2" charset="2"/>
              <a:buChar char="ü"/>
            </a:pPr>
            <a:endParaRPr lang="en-US" sz="2600" b="1" dirty="0">
              <a:solidFill>
                <a:srgbClr val="FF0000"/>
              </a:solidFill>
              <a:latin typeface="Arial"/>
            </a:endParaRPr>
          </a:p>
          <a:p>
            <a:pPr>
              <a:buNone/>
            </a:pPr>
            <a:endParaRPr lang="en-US" dirty="0"/>
          </a:p>
        </p:txBody>
      </p:sp>
      <p:sp>
        <p:nvSpPr>
          <p:cNvPr id="4" name="Slide Number Placeholder 3"/>
          <p:cNvSpPr>
            <a:spLocks noGrp="1"/>
          </p:cNvSpPr>
          <p:nvPr>
            <p:ph type="sldNum" sz="quarter" idx="12"/>
          </p:nvPr>
        </p:nvSpPr>
        <p:spPr/>
        <p:txBody>
          <a:bodyPr/>
          <a:lstStyle/>
          <a:p>
            <a:fld id="{7E57BC59-0008-418E-8837-C0E8EDCE8DDD}" type="slidenum">
              <a:rPr lang="en-US" smtClean="0"/>
              <a:pPr/>
              <a:t>24</a:t>
            </a:fld>
            <a:endParaRPr lang="en-US" dirty="0"/>
          </a:p>
        </p:txBody>
      </p:sp>
    </p:spTree>
    <p:extLst>
      <p:ext uri="{BB962C8B-B14F-4D97-AF65-F5344CB8AC3E}">
        <p14:creationId xmlns:p14="http://schemas.microsoft.com/office/powerpoint/2010/main" val="3194908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a:t>Improving the Student Experience </a:t>
            </a:r>
          </a:p>
        </p:txBody>
      </p:sp>
      <p:sp>
        <p:nvSpPr>
          <p:cNvPr id="3" name="Content Placeholder 2"/>
          <p:cNvSpPr>
            <a:spLocks noGrp="1"/>
          </p:cNvSpPr>
          <p:nvPr>
            <p:ph idx="1"/>
          </p:nvPr>
        </p:nvSpPr>
        <p:spPr/>
        <p:txBody>
          <a:bodyPr/>
          <a:lstStyle/>
          <a:p>
            <a:pPr marL="285750" indent="-857250">
              <a:buNone/>
            </a:pPr>
            <a:endParaRPr lang="en-US" altLang="en-US" sz="3600" b="1" dirty="0">
              <a:ea typeface="+mj-ea"/>
              <a:cs typeface="+mj-cs"/>
            </a:endParaRPr>
          </a:p>
          <a:p>
            <a:pPr marL="285750" indent="-857250">
              <a:buFont typeface="+mj-lt"/>
              <a:buAutoNum type="romanUcPeriod" startAt="3"/>
            </a:pPr>
            <a:r>
              <a:rPr lang="en-US" altLang="en-US" sz="3600" b="1" dirty="0">
                <a:ea typeface="+mj-ea"/>
                <a:cs typeface="+mj-cs"/>
              </a:rPr>
              <a:t>Student Learning Outcomes</a:t>
            </a:r>
          </a:p>
          <a:p>
            <a:pPr marL="1487488" indent="0"/>
            <a:r>
              <a:rPr lang="en-US" altLang="en-US" sz="3600" b="1" dirty="0">
                <a:ea typeface="+mj-ea"/>
                <a:cs typeface="+mj-cs"/>
              </a:rPr>
              <a:t>Course Level </a:t>
            </a:r>
          </a:p>
          <a:p>
            <a:pPr marL="341313" indent="53975">
              <a:buNone/>
            </a:pPr>
            <a:r>
              <a:rPr lang="en-US" altLang="en-US" sz="3600" b="1" dirty="0">
                <a:solidFill>
                  <a:srgbClr val="FF0000"/>
                </a:solidFill>
                <a:ea typeface="+mj-ea"/>
                <a:cs typeface="+mj-cs"/>
              </a:rPr>
              <a:t>Attainment of skills and competencies at the end of the course.</a:t>
            </a:r>
          </a:p>
          <a:p>
            <a:pPr marL="0" indent="0">
              <a:buNone/>
            </a:pPr>
            <a:endParaRPr lang="en-US" dirty="0"/>
          </a:p>
        </p:txBody>
      </p:sp>
      <p:sp>
        <p:nvSpPr>
          <p:cNvPr id="4" name="Slide Number Placeholder 3"/>
          <p:cNvSpPr>
            <a:spLocks noGrp="1"/>
          </p:cNvSpPr>
          <p:nvPr>
            <p:ph type="sldNum" sz="quarter" idx="12"/>
          </p:nvPr>
        </p:nvSpPr>
        <p:spPr/>
        <p:txBody>
          <a:bodyPr/>
          <a:lstStyle/>
          <a:p>
            <a:fld id="{7E57BC59-0008-418E-8837-C0E8EDCE8DDD}" type="slidenum">
              <a:rPr lang="en-US" smtClean="0"/>
              <a:pPr/>
              <a:t>25</a:t>
            </a:fld>
            <a:endParaRPr lang="en-US" dirty="0"/>
          </a:p>
        </p:txBody>
      </p:sp>
    </p:spTree>
    <p:extLst>
      <p:ext uri="{BB962C8B-B14F-4D97-AF65-F5344CB8AC3E}">
        <p14:creationId xmlns:p14="http://schemas.microsoft.com/office/powerpoint/2010/main" val="881555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a:t>Improving the Student Experience </a:t>
            </a:r>
          </a:p>
        </p:txBody>
      </p:sp>
      <p:sp>
        <p:nvSpPr>
          <p:cNvPr id="3" name="Content Placeholder 2"/>
          <p:cNvSpPr>
            <a:spLocks noGrp="1"/>
          </p:cNvSpPr>
          <p:nvPr>
            <p:ph idx="1"/>
          </p:nvPr>
        </p:nvSpPr>
        <p:spPr/>
        <p:txBody>
          <a:bodyPr/>
          <a:lstStyle/>
          <a:p>
            <a:pPr marL="285750" indent="-857250">
              <a:buNone/>
            </a:pPr>
            <a:endParaRPr lang="en-US" altLang="en-US" sz="3600" b="1" dirty="0">
              <a:ea typeface="+mj-ea"/>
              <a:cs typeface="+mj-cs"/>
            </a:endParaRPr>
          </a:p>
          <a:p>
            <a:pPr marL="285750" indent="-857250">
              <a:buFont typeface="+mj-lt"/>
              <a:buAutoNum type="romanUcPeriod" startAt="3"/>
            </a:pPr>
            <a:r>
              <a:rPr lang="en-US" altLang="en-US" sz="3600" b="1" dirty="0">
                <a:ea typeface="+mj-ea"/>
                <a:cs typeface="+mj-cs"/>
              </a:rPr>
              <a:t>Student Learning Outcomes</a:t>
            </a:r>
          </a:p>
          <a:p>
            <a:pPr marL="1487488" indent="0"/>
            <a:r>
              <a:rPr lang="en-US" altLang="en-US" sz="3600" b="1" dirty="0">
                <a:ea typeface="+mj-ea"/>
                <a:cs typeface="+mj-cs"/>
              </a:rPr>
              <a:t>Course Level </a:t>
            </a:r>
          </a:p>
          <a:p>
            <a:pPr marL="341313" indent="0">
              <a:buNone/>
            </a:pPr>
            <a:r>
              <a:rPr lang="en-US" sz="3600" b="1" dirty="0">
                <a:solidFill>
                  <a:srgbClr val="7030A0"/>
                </a:solidFill>
              </a:rPr>
              <a:t>Design mobile applications using object-oriented methodology and advanced Java concepts using Android Development Kit. (CIS 37)</a:t>
            </a:r>
            <a:endParaRPr lang="en-US" b="1" dirty="0">
              <a:solidFill>
                <a:srgbClr val="7030A0"/>
              </a:solidFill>
            </a:endParaRPr>
          </a:p>
        </p:txBody>
      </p:sp>
      <p:sp>
        <p:nvSpPr>
          <p:cNvPr id="4" name="Slide Number Placeholder 3"/>
          <p:cNvSpPr>
            <a:spLocks noGrp="1"/>
          </p:cNvSpPr>
          <p:nvPr>
            <p:ph type="sldNum" sz="quarter" idx="12"/>
          </p:nvPr>
        </p:nvSpPr>
        <p:spPr/>
        <p:txBody>
          <a:bodyPr/>
          <a:lstStyle/>
          <a:p>
            <a:fld id="{7E57BC59-0008-418E-8837-C0E8EDCE8DDD}" type="slidenum">
              <a:rPr lang="en-US" smtClean="0"/>
              <a:pPr/>
              <a:t>26</a:t>
            </a:fld>
            <a:endParaRPr lang="en-US" dirty="0"/>
          </a:p>
        </p:txBody>
      </p:sp>
    </p:spTree>
    <p:extLst>
      <p:ext uri="{BB962C8B-B14F-4D97-AF65-F5344CB8AC3E}">
        <p14:creationId xmlns:p14="http://schemas.microsoft.com/office/powerpoint/2010/main" val="168388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a:t>Improving the Student Experience </a:t>
            </a:r>
          </a:p>
        </p:txBody>
      </p:sp>
      <p:sp>
        <p:nvSpPr>
          <p:cNvPr id="3" name="Content Placeholder 2"/>
          <p:cNvSpPr>
            <a:spLocks noGrp="1"/>
          </p:cNvSpPr>
          <p:nvPr>
            <p:ph idx="1"/>
          </p:nvPr>
        </p:nvSpPr>
        <p:spPr/>
        <p:txBody>
          <a:bodyPr/>
          <a:lstStyle/>
          <a:p>
            <a:pPr marL="285750" indent="-857250">
              <a:buNone/>
            </a:pPr>
            <a:endParaRPr lang="en-US" altLang="en-US" sz="3600" b="1" dirty="0">
              <a:ea typeface="+mj-ea"/>
              <a:cs typeface="+mj-cs"/>
            </a:endParaRPr>
          </a:p>
          <a:p>
            <a:pPr marL="285750" indent="-857250">
              <a:buFont typeface="+mj-lt"/>
              <a:buAutoNum type="romanUcPeriod" startAt="3"/>
            </a:pPr>
            <a:r>
              <a:rPr lang="en-US" altLang="en-US" sz="3600" b="1" dirty="0">
                <a:ea typeface="+mj-ea"/>
                <a:cs typeface="+mj-cs"/>
              </a:rPr>
              <a:t>Student Learning Outcomes</a:t>
            </a:r>
          </a:p>
          <a:p>
            <a:pPr marL="1487488" indent="0"/>
            <a:r>
              <a:rPr lang="en-US" altLang="en-US" sz="3600" b="1" dirty="0">
                <a:ea typeface="+mj-ea"/>
                <a:cs typeface="+mj-cs"/>
              </a:rPr>
              <a:t>Program Level</a:t>
            </a:r>
          </a:p>
          <a:p>
            <a:pPr marL="0" indent="0">
              <a:buNone/>
            </a:pPr>
            <a:r>
              <a:rPr lang="en-US" altLang="en-US" b="1" dirty="0">
                <a:solidFill>
                  <a:srgbClr val="FF0000"/>
                </a:solidFill>
              </a:rPr>
              <a:t> What the student will be able to do after completing a certain certificate/degree.</a:t>
            </a:r>
            <a:endParaRPr lang="en-US" dirty="0"/>
          </a:p>
        </p:txBody>
      </p:sp>
      <p:sp>
        <p:nvSpPr>
          <p:cNvPr id="4" name="Slide Number Placeholder 3"/>
          <p:cNvSpPr>
            <a:spLocks noGrp="1"/>
          </p:cNvSpPr>
          <p:nvPr>
            <p:ph type="sldNum" sz="quarter" idx="12"/>
          </p:nvPr>
        </p:nvSpPr>
        <p:spPr/>
        <p:txBody>
          <a:bodyPr/>
          <a:lstStyle/>
          <a:p>
            <a:fld id="{7E57BC59-0008-418E-8837-C0E8EDCE8DDD}" type="slidenum">
              <a:rPr lang="en-US" smtClean="0"/>
              <a:pPr/>
              <a:t>27</a:t>
            </a:fld>
            <a:endParaRPr lang="en-US" dirty="0"/>
          </a:p>
        </p:txBody>
      </p:sp>
    </p:spTree>
    <p:extLst>
      <p:ext uri="{BB962C8B-B14F-4D97-AF65-F5344CB8AC3E}">
        <p14:creationId xmlns:p14="http://schemas.microsoft.com/office/powerpoint/2010/main" val="2064190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a:t>Improving the Student Experience </a:t>
            </a:r>
          </a:p>
        </p:txBody>
      </p:sp>
      <p:sp>
        <p:nvSpPr>
          <p:cNvPr id="3" name="Content Placeholder 2"/>
          <p:cNvSpPr>
            <a:spLocks noGrp="1"/>
          </p:cNvSpPr>
          <p:nvPr>
            <p:ph idx="1"/>
          </p:nvPr>
        </p:nvSpPr>
        <p:spPr/>
        <p:txBody>
          <a:bodyPr/>
          <a:lstStyle/>
          <a:p>
            <a:pPr marL="285750" indent="-857250">
              <a:buNone/>
            </a:pPr>
            <a:endParaRPr lang="en-US" altLang="en-US" sz="3600" b="1" dirty="0">
              <a:ea typeface="+mj-ea"/>
              <a:cs typeface="+mj-cs"/>
            </a:endParaRPr>
          </a:p>
          <a:p>
            <a:pPr marL="285750" indent="-857250">
              <a:buFont typeface="+mj-lt"/>
              <a:buAutoNum type="romanUcPeriod" startAt="3"/>
            </a:pPr>
            <a:r>
              <a:rPr lang="en-US" altLang="en-US" sz="3600" b="1" dirty="0">
                <a:ea typeface="+mj-ea"/>
                <a:cs typeface="+mj-cs"/>
              </a:rPr>
              <a:t>Student Learning Outcomes</a:t>
            </a:r>
          </a:p>
          <a:p>
            <a:pPr marL="1487488" indent="0"/>
            <a:r>
              <a:rPr lang="en-US" altLang="en-US" sz="3600" b="1" dirty="0">
                <a:ea typeface="+mj-ea"/>
                <a:cs typeface="+mj-cs"/>
              </a:rPr>
              <a:t>Program Level</a:t>
            </a:r>
          </a:p>
          <a:p>
            <a:pPr marL="109538" indent="-109538">
              <a:buNone/>
            </a:pPr>
            <a:r>
              <a:rPr lang="en-US" altLang="en-US" b="1" dirty="0">
                <a:solidFill>
                  <a:srgbClr val="FF0000"/>
                </a:solidFill>
              </a:rPr>
              <a:t> </a:t>
            </a:r>
            <a:r>
              <a:rPr lang="en-US" sz="3600" b="1" dirty="0">
                <a:solidFill>
                  <a:srgbClr val="00B050"/>
                </a:solidFill>
              </a:rPr>
              <a:t>Design Java programs for the Android platform. (CIS: Programming in Java Certificate of Achievement)</a:t>
            </a:r>
          </a:p>
        </p:txBody>
      </p:sp>
      <p:sp>
        <p:nvSpPr>
          <p:cNvPr id="4" name="Slide Number Placeholder 3"/>
          <p:cNvSpPr>
            <a:spLocks noGrp="1"/>
          </p:cNvSpPr>
          <p:nvPr>
            <p:ph type="sldNum" sz="quarter" idx="12"/>
          </p:nvPr>
        </p:nvSpPr>
        <p:spPr/>
        <p:txBody>
          <a:bodyPr/>
          <a:lstStyle/>
          <a:p>
            <a:fld id="{7E57BC59-0008-418E-8837-C0E8EDCE8DDD}" type="slidenum">
              <a:rPr lang="en-US" smtClean="0"/>
              <a:pPr/>
              <a:t>28</a:t>
            </a:fld>
            <a:endParaRPr lang="en-US" dirty="0"/>
          </a:p>
        </p:txBody>
      </p:sp>
    </p:spTree>
    <p:extLst>
      <p:ext uri="{BB962C8B-B14F-4D97-AF65-F5344CB8AC3E}">
        <p14:creationId xmlns:p14="http://schemas.microsoft.com/office/powerpoint/2010/main" val="313607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a:t>Improving the Student Experience </a:t>
            </a:r>
          </a:p>
        </p:txBody>
      </p:sp>
      <p:sp>
        <p:nvSpPr>
          <p:cNvPr id="3" name="Content Placeholder 2"/>
          <p:cNvSpPr>
            <a:spLocks noGrp="1"/>
          </p:cNvSpPr>
          <p:nvPr>
            <p:ph idx="1"/>
          </p:nvPr>
        </p:nvSpPr>
        <p:spPr>
          <a:xfrm>
            <a:off x="457200" y="1524000"/>
            <a:ext cx="8229600" cy="5029200"/>
          </a:xfrm>
        </p:spPr>
        <p:txBody>
          <a:bodyPr>
            <a:normAutofit/>
          </a:bodyPr>
          <a:lstStyle/>
          <a:p>
            <a:pPr marL="285750" indent="-857250">
              <a:buFont typeface="+mj-lt"/>
              <a:buAutoNum type="romanUcPeriod" startAt="3"/>
            </a:pPr>
            <a:r>
              <a:rPr lang="en-US" altLang="en-US" sz="3600" b="1" dirty="0">
                <a:ea typeface="+mj-ea"/>
                <a:cs typeface="+mj-cs"/>
              </a:rPr>
              <a:t>Student Learning Outcomes</a:t>
            </a:r>
          </a:p>
          <a:p>
            <a:pPr marL="1487488" indent="0"/>
            <a:r>
              <a:rPr lang="en-US" altLang="en-US" sz="3600" b="1" dirty="0">
                <a:ea typeface="+mj-ea"/>
                <a:cs typeface="+mj-cs"/>
              </a:rPr>
              <a:t>Institutional Level </a:t>
            </a:r>
            <a:br>
              <a:rPr lang="en-US" altLang="en-US" sz="3600" b="1" dirty="0">
                <a:ea typeface="+mj-ea"/>
                <a:cs typeface="+mj-cs"/>
              </a:rPr>
            </a:br>
            <a:r>
              <a:rPr lang="en-US" altLang="en-US" sz="1800" b="1" dirty="0">
                <a:ea typeface="+mj-ea"/>
                <a:cs typeface="+mj-cs"/>
              </a:rPr>
              <a:t>(Institutional Core Competencies)</a:t>
            </a:r>
          </a:p>
          <a:p>
            <a:pPr marL="463550" indent="-463550">
              <a:buFont typeface="Wingdings" pitchFamily="2" charset="2"/>
              <a:buChar char="ü"/>
            </a:pPr>
            <a:r>
              <a:rPr lang="en-US" sz="2600" b="1" dirty="0">
                <a:solidFill>
                  <a:srgbClr val="FFC000"/>
                </a:solidFill>
                <a:latin typeface="Arial"/>
              </a:rPr>
              <a:t>Communication and expression</a:t>
            </a:r>
          </a:p>
          <a:p>
            <a:pPr marL="463550" indent="-463550">
              <a:buFont typeface="Wingdings" pitchFamily="2" charset="2"/>
              <a:buChar char="ü"/>
            </a:pPr>
            <a:r>
              <a:rPr lang="en-US" sz="2600" b="1" dirty="0">
                <a:solidFill>
                  <a:srgbClr val="FFC000"/>
                </a:solidFill>
                <a:latin typeface="Arial"/>
              </a:rPr>
              <a:t>Information literacy</a:t>
            </a:r>
          </a:p>
          <a:p>
            <a:pPr marL="463550" indent="-463550">
              <a:buFont typeface="Wingdings" pitchFamily="2" charset="2"/>
              <a:buChar char="ü"/>
            </a:pPr>
            <a:r>
              <a:rPr lang="en-US" sz="2600" b="1" dirty="0">
                <a:solidFill>
                  <a:srgbClr val="FFC000"/>
                </a:solidFill>
                <a:latin typeface="Arial"/>
              </a:rPr>
              <a:t>Physical/mental wellness and personal responsibility</a:t>
            </a:r>
          </a:p>
          <a:p>
            <a:pPr marL="463550" indent="-463550">
              <a:buFont typeface="Wingdings" pitchFamily="2" charset="2"/>
              <a:buChar char="ü"/>
            </a:pPr>
            <a:r>
              <a:rPr lang="en-US" sz="2600" b="1" dirty="0">
                <a:solidFill>
                  <a:srgbClr val="FFC000"/>
                </a:solidFill>
                <a:latin typeface="Arial"/>
              </a:rPr>
              <a:t>Civic capacity for global, cultural, social and environmental justice</a:t>
            </a:r>
          </a:p>
          <a:p>
            <a:pPr marL="463550" indent="-463550">
              <a:buFont typeface="Wingdings" pitchFamily="2" charset="2"/>
              <a:buChar char="ü"/>
            </a:pPr>
            <a:r>
              <a:rPr lang="en-US" sz="2600" b="1" dirty="0">
                <a:solidFill>
                  <a:srgbClr val="FFC000"/>
                </a:solidFill>
                <a:latin typeface="Arial"/>
              </a:rPr>
              <a:t>Critical thinking</a:t>
            </a:r>
          </a:p>
          <a:p>
            <a:pPr>
              <a:buNone/>
            </a:pPr>
            <a:endParaRPr lang="en-US" dirty="0"/>
          </a:p>
        </p:txBody>
      </p:sp>
      <p:sp>
        <p:nvSpPr>
          <p:cNvPr id="4" name="Slide Number Placeholder 3"/>
          <p:cNvSpPr>
            <a:spLocks noGrp="1"/>
          </p:cNvSpPr>
          <p:nvPr>
            <p:ph type="sldNum" sz="quarter" idx="12"/>
          </p:nvPr>
        </p:nvSpPr>
        <p:spPr/>
        <p:txBody>
          <a:bodyPr/>
          <a:lstStyle/>
          <a:p>
            <a:fld id="{7E57BC59-0008-418E-8837-C0E8EDCE8DDD}" type="slidenum">
              <a:rPr lang="en-US" smtClean="0"/>
              <a:pPr/>
              <a:t>29</a:t>
            </a:fld>
            <a:endParaRPr lang="en-US" dirty="0"/>
          </a:p>
        </p:txBody>
      </p:sp>
    </p:spTree>
    <p:extLst>
      <p:ext uri="{BB962C8B-B14F-4D97-AF65-F5344CB8AC3E}">
        <p14:creationId xmlns:p14="http://schemas.microsoft.com/office/powerpoint/2010/main" val="575076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553200" y="6416675"/>
            <a:ext cx="2133600" cy="365125"/>
          </a:xfrm>
        </p:spPr>
        <p:txBody>
          <a:bodyPr/>
          <a:lstStyle/>
          <a:p>
            <a:fld id="{7E57BC59-0008-418E-8837-C0E8EDCE8DDD}" type="slidenum">
              <a:rPr lang="en-US" smtClean="0"/>
              <a:pPr/>
              <a:t>3</a:t>
            </a:fld>
            <a:endParaRPr lang="en-US" dirty="0"/>
          </a:p>
        </p:txBody>
      </p:sp>
      <p:sp>
        <p:nvSpPr>
          <p:cNvPr id="4" name="Title 1"/>
          <p:cNvSpPr txBox="1">
            <a:spLocks/>
          </p:cNvSpPr>
          <p:nvPr/>
        </p:nvSpPr>
        <p:spPr>
          <a:xfrm>
            <a:off x="304800" y="2362200"/>
            <a:ext cx="8458200" cy="3810000"/>
          </a:xfrm>
          <a:prstGeom prst="rect">
            <a:avLst/>
          </a:prstGeom>
          <a:solidFill>
            <a:srgbClr val="F8F8F8"/>
          </a:solidFill>
          <a:scene3d>
            <a:camera prst="orthographicFront"/>
            <a:lightRig rig="threePt" dir="t"/>
          </a:scene3d>
          <a:sp3d extrusionH="76200" contourW="12700">
            <a:bevelT w="165100" prst="coolSlant"/>
            <a:extrusionClr>
              <a:srgbClr val="FF0000"/>
            </a:extrusionClr>
            <a:contourClr>
              <a:srgbClr val="FF0000"/>
            </a:contourClr>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i="1" dirty="0">
                <a:latin typeface="+mj-lt"/>
                <a:ea typeface="+mj-ea"/>
                <a:cs typeface="+mj-cs"/>
              </a:rPr>
              <a:t>Attendees will be able to complete assessment summary.</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i="1" dirty="0">
                <a:latin typeface="+mj-lt"/>
                <a:ea typeface="+mj-ea"/>
                <a:cs typeface="+mj-cs"/>
              </a:rPr>
              <a:t>Attendee will be able to form a student learning outcome statement.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i="1" dirty="0">
                <a:latin typeface="+mj-lt"/>
                <a:ea typeface="+mj-ea"/>
                <a:cs typeface="+mj-cs"/>
              </a:rPr>
              <a:t>Attendees will know where SLOs and their assessments can be found.</a:t>
            </a:r>
          </a:p>
        </p:txBody>
      </p:sp>
      <p:sp>
        <p:nvSpPr>
          <p:cNvPr id="5" name="Title 1"/>
          <p:cNvSpPr>
            <a:spLocks noGrp="1"/>
          </p:cNvSpPr>
          <p:nvPr>
            <p:ph type="title"/>
          </p:nvPr>
        </p:nvSpPr>
        <p:spPr>
          <a:xfrm>
            <a:off x="685800" y="838200"/>
            <a:ext cx="7543800" cy="914400"/>
          </a:xfrm>
        </p:spPr>
        <p:txBody>
          <a:bodyPr>
            <a:normAutofit/>
          </a:bodyPr>
          <a:lstStyle/>
          <a:p>
            <a:pPr lvl="0">
              <a:defRPr/>
            </a:pPr>
            <a:r>
              <a:rPr lang="en-US" b="1" dirty="0"/>
              <a:t>Outcomes for Today</a:t>
            </a:r>
          </a:p>
        </p:txBody>
      </p:sp>
    </p:spTree>
    <p:extLst>
      <p:ext uri="{BB962C8B-B14F-4D97-AF65-F5344CB8AC3E}">
        <p14:creationId xmlns:p14="http://schemas.microsoft.com/office/powerpoint/2010/main" val="3771098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57BC59-0008-418E-8837-C0E8EDCE8DDD}" type="slidenum">
              <a:rPr lang="en-US" smtClean="0"/>
              <a:pPr/>
              <a:t>30</a:t>
            </a:fld>
            <a:endParaRPr lang="en-US" dirty="0"/>
          </a:p>
        </p:txBody>
      </p:sp>
      <p:sp>
        <p:nvSpPr>
          <p:cNvPr id="7" name="10-Point Star 6"/>
          <p:cNvSpPr/>
          <p:nvPr/>
        </p:nvSpPr>
        <p:spPr>
          <a:xfrm>
            <a:off x="0" y="990600"/>
            <a:ext cx="9144000" cy="5626701"/>
          </a:xfrm>
          <a:prstGeom prst="star10">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p:cNvGrpSpPr/>
          <p:nvPr/>
        </p:nvGrpSpPr>
        <p:grpSpPr>
          <a:xfrm>
            <a:off x="1600200" y="533400"/>
            <a:ext cx="6048375" cy="5762625"/>
            <a:chOff x="1600200" y="1143000"/>
            <a:chExt cx="6048375" cy="5076825"/>
          </a:xfrm>
        </p:grpSpPr>
        <p:sp>
          <p:nvSpPr>
            <p:cNvPr id="16" name="AutoShape 3"/>
            <p:cNvSpPr>
              <a:spLocks noChangeArrowheads="1"/>
            </p:cNvSpPr>
            <p:nvPr/>
          </p:nvSpPr>
          <p:spPr bwMode="auto">
            <a:xfrm>
              <a:off x="1600200" y="1143000"/>
              <a:ext cx="6048375" cy="5076825"/>
            </a:xfrm>
            <a:prstGeom prst="triangle">
              <a:avLst>
                <a:gd name="adj" fmla="val 50000"/>
              </a:avLst>
            </a:prstGeom>
            <a:solidFill>
              <a:srgbClr val="FFFFFF"/>
            </a:solidFill>
            <a:ln w="28575">
              <a:solidFill>
                <a:srgbClr val="000000"/>
              </a:solidFill>
              <a:miter lim="800000"/>
              <a:headEnd/>
              <a:tailEnd/>
            </a:ln>
          </p:spPr>
          <p:txBody>
            <a:bodyPr/>
            <a:lstStyle/>
            <a:p>
              <a:endParaRPr lang="en-US"/>
            </a:p>
          </p:txBody>
        </p:sp>
        <p:sp>
          <p:nvSpPr>
            <p:cNvPr id="18" name="Text Box 6"/>
            <p:cNvSpPr txBox="1">
              <a:spLocks noChangeArrowheads="1"/>
            </p:cNvSpPr>
            <p:nvPr/>
          </p:nvSpPr>
          <p:spPr bwMode="auto">
            <a:xfrm>
              <a:off x="2971800" y="4038600"/>
              <a:ext cx="3276600" cy="838200"/>
            </a:xfrm>
            <a:prstGeom prst="rect">
              <a:avLst/>
            </a:prstGeom>
            <a:solidFill>
              <a:srgbClr val="FFFFFF"/>
            </a:solidFill>
            <a:ln w="9525">
              <a:noFill/>
              <a:miter lim="800000"/>
              <a:headEnd/>
              <a:tailEnd/>
            </a:ln>
          </p:spPr>
          <p:txBody>
            <a:bodyPr/>
            <a:lstStyle/>
            <a:p>
              <a:pPr algn="ctr">
                <a:spcAft>
                  <a:spcPts val="1000"/>
                </a:spcAft>
              </a:pPr>
              <a:r>
                <a:rPr lang="en-US" sz="2000" b="1" dirty="0">
                  <a:solidFill>
                    <a:srgbClr val="00B050"/>
                  </a:solidFill>
                </a:rPr>
                <a:t>Design Java programs for the Android platform.</a:t>
              </a:r>
              <a:endParaRPr lang="en-US" sz="2000" b="1" dirty="0">
                <a:solidFill>
                  <a:srgbClr val="00B050"/>
                </a:solidFill>
                <a:latin typeface="Calibri" pitchFamily="34" charset="0"/>
              </a:endParaRPr>
            </a:p>
          </p:txBody>
        </p:sp>
        <p:sp>
          <p:nvSpPr>
            <p:cNvPr id="19" name="Text Box 4"/>
            <p:cNvSpPr txBox="1">
              <a:spLocks noChangeArrowheads="1"/>
            </p:cNvSpPr>
            <p:nvPr/>
          </p:nvSpPr>
          <p:spPr bwMode="auto">
            <a:xfrm>
              <a:off x="3619500" y="3214757"/>
              <a:ext cx="1905000" cy="731142"/>
            </a:xfrm>
            <a:prstGeom prst="rect">
              <a:avLst/>
            </a:prstGeom>
            <a:solidFill>
              <a:srgbClr val="FFFFFF"/>
            </a:solidFill>
            <a:ln w="9525">
              <a:noFill/>
              <a:miter lim="800000"/>
              <a:headEnd/>
              <a:tailEnd/>
            </a:ln>
          </p:spPr>
          <p:txBody>
            <a:bodyPr/>
            <a:lstStyle/>
            <a:p>
              <a:r>
                <a:rPr lang="en-US" sz="2000" b="1" dirty="0">
                  <a:solidFill>
                    <a:srgbClr val="FFC000"/>
                  </a:solidFill>
                  <a:latin typeface="Calibri" pitchFamily="34" charset="0"/>
                </a:rPr>
                <a:t>Communication and expression</a:t>
              </a:r>
            </a:p>
          </p:txBody>
        </p:sp>
        <p:cxnSp>
          <p:nvCxnSpPr>
            <p:cNvPr id="24" name="Straight Connector 23"/>
            <p:cNvCxnSpPr/>
            <p:nvPr/>
          </p:nvCxnSpPr>
          <p:spPr>
            <a:xfrm>
              <a:off x="2362200" y="4969500"/>
              <a:ext cx="457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048000" y="3886200"/>
              <a:ext cx="3200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Box 5">
              <a:extLst>
                <a:ext uri="{FF2B5EF4-FFF2-40B4-BE49-F238E27FC236}">
                  <a16:creationId xmlns:a16="http://schemas.microsoft.com/office/drawing/2014/main" id="{832C83B2-1C3E-2711-1594-2C48DA790800}"/>
                </a:ext>
              </a:extLst>
            </p:cNvPr>
            <p:cNvSpPr txBox="1">
              <a:spLocks noChangeArrowheads="1"/>
            </p:cNvSpPr>
            <p:nvPr/>
          </p:nvSpPr>
          <p:spPr bwMode="auto">
            <a:xfrm>
              <a:off x="2286000" y="5062202"/>
              <a:ext cx="4572000" cy="780008"/>
            </a:xfrm>
            <a:prstGeom prst="rect">
              <a:avLst/>
            </a:prstGeom>
            <a:solidFill>
              <a:srgbClr val="FFFFFF"/>
            </a:solidFill>
            <a:ln w="9525">
              <a:noFill/>
              <a:miter lim="800000"/>
              <a:headEnd/>
              <a:tailEnd/>
            </a:ln>
          </p:spPr>
          <p:txBody>
            <a:bodyPr/>
            <a:lstStyle/>
            <a:p>
              <a:pPr algn="ctr">
                <a:spcAft>
                  <a:spcPts val="1000"/>
                </a:spcAft>
              </a:pPr>
              <a:r>
                <a:rPr lang="en-US" sz="2000" b="1" dirty="0">
                  <a:solidFill>
                    <a:srgbClr val="7030A0"/>
                  </a:solidFill>
                </a:rPr>
                <a:t>Design mobile applications using object-oriented methodology and advanced Java concepts using Android Development Kit.</a:t>
              </a:r>
              <a:endParaRPr lang="en-US" b="1" dirty="0"/>
            </a:p>
          </p:txBody>
        </p:sp>
      </p:grpSp>
      <p:sp>
        <p:nvSpPr>
          <p:cNvPr id="2" name="Text Box 4">
            <a:extLst>
              <a:ext uri="{FF2B5EF4-FFF2-40B4-BE49-F238E27FC236}">
                <a16:creationId xmlns:a16="http://schemas.microsoft.com/office/drawing/2014/main" id="{4AB45F72-FBA2-4A95-14BF-9A6E9D8AD450}"/>
              </a:ext>
            </a:extLst>
          </p:cNvPr>
          <p:cNvSpPr txBox="1">
            <a:spLocks noChangeArrowheads="1"/>
          </p:cNvSpPr>
          <p:nvPr/>
        </p:nvSpPr>
        <p:spPr bwMode="auto">
          <a:xfrm>
            <a:off x="4025503" y="1966458"/>
            <a:ext cx="1169194" cy="656923"/>
          </a:xfrm>
          <a:prstGeom prst="rect">
            <a:avLst/>
          </a:prstGeom>
          <a:solidFill>
            <a:srgbClr val="FFFFFF"/>
          </a:solidFill>
          <a:ln w="9525">
            <a:noFill/>
            <a:miter lim="800000"/>
            <a:headEnd/>
            <a:tailEnd/>
          </a:ln>
        </p:spPr>
        <p:txBody>
          <a:bodyPr/>
          <a:lstStyle/>
          <a:p>
            <a:r>
              <a:rPr lang="en-US" sz="2000" b="1" dirty="0">
                <a:solidFill>
                  <a:srgbClr val="FFC000"/>
                </a:solidFill>
                <a:latin typeface="Calibri" pitchFamily="34" charset="0"/>
              </a:rPr>
              <a:t>Critical</a:t>
            </a:r>
          </a:p>
          <a:p>
            <a:r>
              <a:rPr lang="en-US" sz="2000" b="1" dirty="0">
                <a:solidFill>
                  <a:srgbClr val="FFC000"/>
                </a:solidFill>
                <a:latin typeface="Calibri" pitchFamily="34" charset="0"/>
              </a:rPr>
              <a:t>thinking</a:t>
            </a:r>
          </a:p>
        </p:txBody>
      </p:sp>
      <p:cxnSp>
        <p:nvCxnSpPr>
          <p:cNvPr id="10" name="Connector: Curved 9">
            <a:extLst>
              <a:ext uri="{FF2B5EF4-FFF2-40B4-BE49-F238E27FC236}">
                <a16:creationId xmlns:a16="http://schemas.microsoft.com/office/drawing/2014/main" id="{C013364B-1D69-2409-E532-AC5B41867BDA}"/>
              </a:ext>
            </a:extLst>
          </p:cNvPr>
          <p:cNvCxnSpPr>
            <a:cxnSpLocks/>
          </p:cNvCxnSpPr>
          <p:nvPr/>
        </p:nvCxnSpPr>
        <p:spPr>
          <a:xfrm rot="16200000" flipV="1">
            <a:off x="5872161" y="4348161"/>
            <a:ext cx="717765" cy="644312"/>
          </a:xfrm>
          <a:prstGeom prst="curvedConnector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Curved 13">
            <a:extLst>
              <a:ext uri="{FF2B5EF4-FFF2-40B4-BE49-F238E27FC236}">
                <a16:creationId xmlns:a16="http://schemas.microsoft.com/office/drawing/2014/main" id="{73A7965B-C6F7-4CA6-24F2-3B0018FD2E1C}"/>
              </a:ext>
            </a:extLst>
          </p:cNvPr>
          <p:cNvCxnSpPr>
            <a:cxnSpLocks/>
            <a:endCxn id="19" idx="1"/>
          </p:cNvCxnSpPr>
          <p:nvPr/>
        </p:nvCxnSpPr>
        <p:spPr>
          <a:xfrm rot="5400000" flipH="1" flipV="1">
            <a:off x="2303506" y="3814467"/>
            <a:ext cx="1830488" cy="801500"/>
          </a:xfrm>
          <a:prstGeom prst="curvedConnector2">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9435EDB9-47EB-11B6-0A15-E4481DCFB4BB}"/>
              </a:ext>
            </a:extLst>
          </p:cNvPr>
          <p:cNvCxnSpPr>
            <a:cxnSpLocks/>
          </p:cNvCxnSpPr>
          <p:nvPr/>
        </p:nvCxnSpPr>
        <p:spPr>
          <a:xfrm rot="5400000" flipH="1" flipV="1">
            <a:off x="1883687" y="3103385"/>
            <a:ext cx="2682166" cy="1601465"/>
          </a:xfrm>
          <a:prstGeom prst="curvedConnector3">
            <a:avLst>
              <a:gd name="adj1" fmla="val 8198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C074F64-0E6D-9114-5985-A58042518FFE}"/>
              </a:ext>
            </a:extLst>
          </p:cNvPr>
          <p:cNvSpPr txBox="1"/>
          <p:nvPr/>
        </p:nvSpPr>
        <p:spPr>
          <a:xfrm>
            <a:off x="1371600" y="1700279"/>
            <a:ext cx="2476500" cy="646331"/>
          </a:xfrm>
          <a:prstGeom prst="rect">
            <a:avLst/>
          </a:prstGeom>
          <a:noFill/>
        </p:spPr>
        <p:txBody>
          <a:bodyPr wrap="square" rtlCol="0">
            <a:spAutoFit/>
          </a:bodyPr>
          <a:lstStyle/>
          <a:p>
            <a:r>
              <a:rPr lang="en-US" sz="3600" b="1" i="1" dirty="0">
                <a:solidFill>
                  <a:srgbClr val="FF0000"/>
                </a:solidFill>
              </a:rPr>
              <a:t>Mapping</a:t>
            </a:r>
          </a:p>
        </p:txBody>
      </p:sp>
    </p:spTree>
    <p:extLst>
      <p:ext uri="{BB962C8B-B14F-4D97-AF65-F5344CB8AC3E}">
        <p14:creationId xmlns:p14="http://schemas.microsoft.com/office/powerpoint/2010/main" val="13532382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a:t>Your Assignment</a:t>
            </a:r>
          </a:p>
        </p:txBody>
      </p:sp>
      <p:sp>
        <p:nvSpPr>
          <p:cNvPr id="3" name="Content Placeholder 2"/>
          <p:cNvSpPr>
            <a:spLocks noGrp="1"/>
          </p:cNvSpPr>
          <p:nvPr>
            <p:ph idx="1"/>
          </p:nvPr>
        </p:nvSpPr>
        <p:spPr>
          <a:xfrm>
            <a:off x="491490" y="1600200"/>
            <a:ext cx="8229600" cy="4525963"/>
          </a:xfrm>
        </p:spPr>
        <p:txBody>
          <a:bodyPr/>
          <a:lstStyle/>
          <a:p>
            <a:pPr marL="285750" indent="-857250">
              <a:buNone/>
            </a:pPr>
            <a:endParaRPr lang="en-US" altLang="en-US" sz="3600" b="1" dirty="0">
              <a:ea typeface="+mj-ea"/>
              <a:cs typeface="+mj-cs"/>
            </a:endParaRPr>
          </a:p>
          <a:p>
            <a:pPr marL="0" indent="0">
              <a:buNone/>
            </a:pPr>
            <a:endParaRPr lang="en-US" dirty="0"/>
          </a:p>
        </p:txBody>
      </p:sp>
      <p:sp>
        <p:nvSpPr>
          <p:cNvPr id="4" name="Slide Number Placeholder 3"/>
          <p:cNvSpPr>
            <a:spLocks noGrp="1"/>
          </p:cNvSpPr>
          <p:nvPr>
            <p:ph type="sldNum" sz="quarter" idx="12"/>
          </p:nvPr>
        </p:nvSpPr>
        <p:spPr>
          <a:xfrm>
            <a:off x="6587490" y="6355397"/>
            <a:ext cx="2133600" cy="365125"/>
          </a:xfrm>
        </p:spPr>
        <p:txBody>
          <a:bodyPr/>
          <a:lstStyle/>
          <a:p>
            <a:fld id="{7E57BC59-0008-418E-8837-C0E8EDCE8DDD}" type="slidenum">
              <a:rPr lang="en-US" smtClean="0"/>
              <a:pPr/>
              <a:t>31</a:t>
            </a:fld>
            <a:endParaRPr lang="en-US" dirty="0"/>
          </a:p>
        </p:txBody>
      </p:sp>
      <p:sp>
        <p:nvSpPr>
          <p:cNvPr id="6" name="TextBox 5">
            <a:extLst>
              <a:ext uri="{FF2B5EF4-FFF2-40B4-BE49-F238E27FC236}">
                <a16:creationId xmlns:a16="http://schemas.microsoft.com/office/drawing/2014/main" id="{652F1C92-A7CE-4EAF-815F-D2FB2921001D}"/>
              </a:ext>
            </a:extLst>
          </p:cNvPr>
          <p:cNvSpPr txBox="1"/>
          <p:nvPr/>
        </p:nvSpPr>
        <p:spPr>
          <a:xfrm>
            <a:off x="838200" y="1711823"/>
            <a:ext cx="7467600" cy="3527119"/>
          </a:xfrm>
          <a:prstGeom prst="rect">
            <a:avLst/>
          </a:prstGeom>
          <a:noFill/>
        </p:spPr>
        <p:txBody>
          <a:bodyPr wrap="square" rtlCol="0">
            <a:spAutoFit/>
          </a:bodyPr>
          <a:lstStyle/>
          <a:p>
            <a:pPr marL="285750" indent="-857250">
              <a:spcBef>
                <a:spcPct val="20000"/>
              </a:spcBef>
              <a:buFont typeface="+mj-lt"/>
              <a:buAutoNum type="romanUcPeriod"/>
            </a:pPr>
            <a:r>
              <a:rPr lang="en-US" sz="3600" b="1" dirty="0">
                <a:ea typeface="+mj-ea"/>
                <a:cs typeface="+mj-cs"/>
              </a:rPr>
              <a:t>Must use the </a:t>
            </a:r>
            <a:r>
              <a:rPr lang="en-US" sz="3600" b="1" dirty="0">
                <a:ea typeface="+mj-ea"/>
                <a:cs typeface="+mj-cs"/>
                <a:hlinkClick r:id="rId3"/>
              </a:rPr>
              <a:t>Student Learning Outcome</a:t>
            </a:r>
            <a:r>
              <a:rPr lang="en-US" sz="3600" b="1" dirty="0">
                <a:ea typeface="+mj-ea"/>
                <a:cs typeface="+mj-cs"/>
              </a:rPr>
              <a:t> verbatim from the Course Outline of Record</a:t>
            </a:r>
          </a:p>
          <a:p>
            <a:pPr marL="285750" indent="-857250">
              <a:spcBef>
                <a:spcPct val="20000"/>
              </a:spcBef>
              <a:buFont typeface="+mj-lt"/>
              <a:buAutoNum type="romanUcPeriod"/>
            </a:pPr>
            <a:r>
              <a:rPr lang="en-US" sz="3600" b="1" dirty="0">
                <a:ea typeface="+mj-ea"/>
                <a:cs typeface="+mj-cs"/>
              </a:rPr>
              <a:t>Enter Assessment directly into Microsoft form:</a:t>
            </a:r>
            <a:r>
              <a:rPr lang="en-US" sz="3600" b="0" i="0" dirty="0">
                <a:solidFill>
                  <a:srgbClr val="414042"/>
                </a:solidFill>
                <a:effectLst/>
                <a:latin typeface="Open Sans"/>
              </a:rPr>
              <a:t> </a:t>
            </a:r>
            <a:r>
              <a:rPr lang="en-US" sz="3600" b="0" i="0" u="sng" dirty="0">
                <a:solidFill>
                  <a:srgbClr val="376FB7"/>
                </a:solidFill>
                <a:effectLst/>
                <a:latin typeface="Calibri" panose="020F0502020204030204" pitchFamily="34" charset="0"/>
                <a:cs typeface="Calibri" panose="020F0502020204030204" pitchFamily="34" charset="0"/>
                <a:hlinkClick r:id="rId4"/>
              </a:rPr>
              <a:t>SLO Course Assessment</a:t>
            </a:r>
            <a:endParaRPr lang="en-US" sz="3600" b="1" dirty="0">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1588471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a:t>Your Assignment</a:t>
            </a:r>
          </a:p>
        </p:txBody>
      </p:sp>
      <p:sp>
        <p:nvSpPr>
          <p:cNvPr id="3" name="Content Placeholder 2"/>
          <p:cNvSpPr>
            <a:spLocks noGrp="1"/>
          </p:cNvSpPr>
          <p:nvPr>
            <p:ph idx="1"/>
          </p:nvPr>
        </p:nvSpPr>
        <p:spPr>
          <a:xfrm>
            <a:off x="415054" y="1752600"/>
            <a:ext cx="8229600" cy="4525963"/>
          </a:xfrm>
        </p:spPr>
        <p:txBody>
          <a:bodyPr/>
          <a:lstStyle/>
          <a:p>
            <a:pPr marL="285750" indent="-857250">
              <a:buNone/>
            </a:pPr>
            <a:endParaRPr lang="en-US" altLang="en-US" sz="3600" b="1" dirty="0">
              <a:ea typeface="+mj-ea"/>
              <a:cs typeface="+mj-cs"/>
            </a:endParaRPr>
          </a:p>
          <a:p>
            <a:pPr marL="0" indent="0">
              <a:buNone/>
            </a:pPr>
            <a:endParaRPr lang="en-US" dirty="0"/>
          </a:p>
        </p:txBody>
      </p:sp>
      <p:sp>
        <p:nvSpPr>
          <p:cNvPr id="4" name="Slide Number Placeholder 3"/>
          <p:cNvSpPr>
            <a:spLocks noGrp="1"/>
          </p:cNvSpPr>
          <p:nvPr>
            <p:ph type="sldNum" sz="quarter" idx="12"/>
          </p:nvPr>
        </p:nvSpPr>
        <p:spPr>
          <a:xfrm>
            <a:off x="6587490" y="6355397"/>
            <a:ext cx="2133600" cy="365125"/>
          </a:xfrm>
        </p:spPr>
        <p:txBody>
          <a:bodyPr/>
          <a:lstStyle/>
          <a:p>
            <a:fld id="{7E57BC59-0008-418E-8837-C0E8EDCE8DDD}" type="slidenum">
              <a:rPr lang="en-US" smtClean="0"/>
              <a:pPr/>
              <a:t>32</a:t>
            </a:fld>
            <a:endParaRPr lang="en-US" dirty="0"/>
          </a:p>
        </p:txBody>
      </p:sp>
      <p:sp>
        <p:nvSpPr>
          <p:cNvPr id="6" name="TextBox 5">
            <a:extLst>
              <a:ext uri="{FF2B5EF4-FFF2-40B4-BE49-F238E27FC236}">
                <a16:creationId xmlns:a16="http://schemas.microsoft.com/office/drawing/2014/main" id="{652F1C92-A7CE-4EAF-815F-D2FB2921001D}"/>
              </a:ext>
            </a:extLst>
          </p:cNvPr>
          <p:cNvSpPr txBox="1"/>
          <p:nvPr/>
        </p:nvSpPr>
        <p:spPr>
          <a:xfrm>
            <a:off x="761764" y="1864223"/>
            <a:ext cx="7467600" cy="646331"/>
          </a:xfrm>
          <a:prstGeom prst="rect">
            <a:avLst/>
          </a:prstGeom>
          <a:noFill/>
        </p:spPr>
        <p:txBody>
          <a:bodyPr wrap="square" rtlCol="0">
            <a:spAutoFit/>
          </a:bodyPr>
          <a:lstStyle/>
          <a:p>
            <a:pPr marL="285750" indent="-857250">
              <a:spcBef>
                <a:spcPct val="20000"/>
              </a:spcBef>
              <a:buFont typeface="+mj-lt"/>
              <a:buAutoNum type="romanUcPeriod"/>
            </a:pPr>
            <a:endParaRPr lang="en-US" sz="3600" b="1" dirty="0">
              <a:latin typeface="Calibri" panose="020F0502020204030204" pitchFamily="34" charset="0"/>
              <a:ea typeface="+mj-ea"/>
              <a:cs typeface="Calibri" panose="020F0502020204030204" pitchFamily="34" charset="0"/>
            </a:endParaRPr>
          </a:p>
        </p:txBody>
      </p:sp>
      <p:sp>
        <p:nvSpPr>
          <p:cNvPr id="7" name="TextBox 6">
            <a:extLst>
              <a:ext uri="{FF2B5EF4-FFF2-40B4-BE49-F238E27FC236}">
                <a16:creationId xmlns:a16="http://schemas.microsoft.com/office/drawing/2014/main" id="{9C82B3CA-5978-53A7-95AD-2D9EEA6EAAB5}"/>
              </a:ext>
            </a:extLst>
          </p:cNvPr>
          <p:cNvSpPr txBox="1"/>
          <p:nvPr/>
        </p:nvSpPr>
        <p:spPr>
          <a:xfrm>
            <a:off x="598562" y="1979611"/>
            <a:ext cx="7783673" cy="4339650"/>
          </a:xfrm>
          <a:prstGeom prst="rect">
            <a:avLst/>
          </a:prstGeom>
          <a:noFill/>
        </p:spPr>
        <p:txBody>
          <a:bodyPr wrap="square">
            <a:spAutoFit/>
          </a:bodyPr>
          <a:lstStyle/>
          <a:p>
            <a:pPr marL="342900" indent="-342900">
              <a:buFont typeface="+mj-lt"/>
              <a:buAutoNum type="arabicPeriod"/>
            </a:pPr>
            <a:r>
              <a:rPr lang="en-US" sz="2000" dirty="0"/>
              <a:t>Select your Division *</a:t>
            </a:r>
          </a:p>
          <a:p>
            <a:pPr marL="342900" indent="-342900">
              <a:buFont typeface="+mj-lt"/>
              <a:buAutoNum type="arabicPeriod"/>
            </a:pPr>
            <a:r>
              <a:rPr lang="en-US" sz="2000" dirty="0"/>
              <a:t>Enter the name of your department * </a:t>
            </a:r>
          </a:p>
          <a:p>
            <a:pPr marL="342900" indent="-342900">
              <a:buFont typeface="+mj-lt"/>
              <a:buAutoNum type="arabicPeriod"/>
            </a:pPr>
            <a:r>
              <a:rPr lang="en-US" sz="2000" dirty="0"/>
              <a:t>Enter the name of the course with section. For example, MATH 22-50Z *</a:t>
            </a:r>
          </a:p>
          <a:p>
            <a:pPr marL="342900" indent="-342900">
              <a:buFont typeface="+mj-lt"/>
              <a:buAutoNum type="arabicPeriod"/>
            </a:pPr>
            <a:r>
              <a:rPr lang="en-US" sz="2000" dirty="0"/>
              <a:t>Enter CRN# for course * </a:t>
            </a:r>
          </a:p>
          <a:p>
            <a:pPr marL="342900" indent="-342900">
              <a:buFont typeface="+mj-lt"/>
              <a:buAutoNum type="arabicPeriod"/>
            </a:pPr>
            <a:r>
              <a:rPr lang="en-US" sz="2000" dirty="0"/>
              <a:t>Enter SLO Statement(s) As it (they) appear on the Course Outline of Record. You may assess one or more at a time. * </a:t>
            </a:r>
          </a:p>
          <a:p>
            <a:pPr marL="342900" indent="-342900">
              <a:buFont typeface="+mj-lt"/>
              <a:buAutoNum type="arabicPeriod"/>
            </a:pPr>
            <a:r>
              <a:rPr lang="en-US" sz="2000" dirty="0"/>
              <a:t>Academic Year * </a:t>
            </a:r>
          </a:p>
          <a:p>
            <a:pPr marL="342900" indent="-342900">
              <a:buFont typeface="+mj-lt"/>
              <a:buAutoNum type="arabicPeriod"/>
            </a:pPr>
            <a:r>
              <a:rPr lang="en-US" sz="2000" dirty="0"/>
              <a:t>Quarter of Assessment * </a:t>
            </a:r>
          </a:p>
          <a:p>
            <a:pPr marL="342900" indent="-342900">
              <a:buFont typeface="+mj-lt"/>
              <a:buAutoNum type="arabicPeriod"/>
            </a:pPr>
            <a:r>
              <a:rPr lang="en-US" sz="2000" dirty="0"/>
              <a:t>Modality of class * </a:t>
            </a:r>
          </a:p>
          <a:p>
            <a:pPr marL="342900" indent="-342900">
              <a:buFont typeface="+mj-lt"/>
              <a:buAutoNum type="arabicPeriod"/>
            </a:pPr>
            <a:r>
              <a:rPr lang="en-US" sz="2000" dirty="0"/>
              <a:t>Method of Assessment * </a:t>
            </a:r>
          </a:p>
          <a:p>
            <a:pPr marL="342900" indent="-342900">
              <a:buFont typeface="+mj-lt"/>
              <a:buAutoNum type="arabicPeriod"/>
            </a:pPr>
            <a:r>
              <a:rPr lang="en-US" sz="2000" dirty="0"/>
              <a:t>Elaborate on Assessment Method * </a:t>
            </a:r>
          </a:p>
          <a:p>
            <a:endParaRPr lang="en-US" dirty="0"/>
          </a:p>
          <a:p>
            <a:endParaRPr lang="en-US" dirty="0"/>
          </a:p>
        </p:txBody>
      </p:sp>
    </p:spTree>
    <p:extLst>
      <p:ext uri="{BB962C8B-B14F-4D97-AF65-F5344CB8AC3E}">
        <p14:creationId xmlns:p14="http://schemas.microsoft.com/office/powerpoint/2010/main" val="1182982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a:t>Your Assignment</a:t>
            </a:r>
          </a:p>
        </p:txBody>
      </p:sp>
      <p:sp>
        <p:nvSpPr>
          <p:cNvPr id="3" name="Content Placeholder 2"/>
          <p:cNvSpPr>
            <a:spLocks noGrp="1"/>
          </p:cNvSpPr>
          <p:nvPr>
            <p:ph idx="1"/>
          </p:nvPr>
        </p:nvSpPr>
        <p:spPr>
          <a:xfrm>
            <a:off x="491490" y="1600200"/>
            <a:ext cx="8229600" cy="4525963"/>
          </a:xfrm>
        </p:spPr>
        <p:txBody>
          <a:bodyPr/>
          <a:lstStyle/>
          <a:p>
            <a:pPr marL="285750" indent="-857250">
              <a:buNone/>
            </a:pPr>
            <a:endParaRPr lang="en-US" altLang="en-US" sz="3600" b="1" dirty="0">
              <a:ea typeface="+mj-ea"/>
              <a:cs typeface="+mj-cs"/>
            </a:endParaRPr>
          </a:p>
          <a:p>
            <a:pPr marL="0" indent="0">
              <a:buNone/>
            </a:pPr>
            <a:endParaRPr lang="en-US" dirty="0"/>
          </a:p>
        </p:txBody>
      </p:sp>
      <p:sp>
        <p:nvSpPr>
          <p:cNvPr id="4" name="Slide Number Placeholder 3"/>
          <p:cNvSpPr>
            <a:spLocks noGrp="1"/>
          </p:cNvSpPr>
          <p:nvPr>
            <p:ph type="sldNum" sz="quarter" idx="12"/>
          </p:nvPr>
        </p:nvSpPr>
        <p:spPr>
          <a:xfrm>
            <a:off x="6587490" y="6355397"/>
            <a:ext cx="2133600" cy="365125"/>
          </a:xfrm>
        </p:spPr>
        <p:txBody>
          <a:bodyPr/>
          <a:lstStyle/>
          <a:p>
            <a:fld id="{7E57BC59-0008-418E-8837-C0E8EDCE8DDD}" type="slidenum">
              <a:rPr lang="en-US" smtClean="0"/>
              <a:pPr/>
              <a:t>33</a:t>
            </a:fld>
            <a:endParaRPr lang="en-US" dirty="0"/>
          </a:p>
        </p:txBody>
      </p:sp>
      <p:sp>
        <p:nvSpPr>
          <p:cNvPr id="6" name="TextBox 5">
            <a:extLst>
              <a:ext uri="{FF2B5EF4-FFF2-40B4-BE49-F238E27FC236}">
                <a16:creationId xmlns:a16="http://schemas.microsoft.com/office/drawing/2014/main" id="{652F1C92-A7CE-4EAF-815F-D2FB2921001D}"/>
              </a:ext>
            </a:extLst>
          </p:cNvPr>
          <p:cNvSpPr txBox="1"/>
          <p:nvPr/>
        </p:nvSpPr>
        <p:spPr>
          <a:xfrm>
            <a:off x="838200" y="1711823"/>
            <a:ext cx="7467600" cy="646331"/>
          </a:xfrm>
          <a:prstGeom prst="rect">
            <a:avLst/>
          </a:prstGeom>
          <a:noFill/>
        </p:spPr>
        <p:txBody>
          <a:bodyPr wrap="square" rtlCol="0">
            <a:spAutoFit/>
          </a:bodyPr>
          <a:lstStyle/>
          <a:p>
            <a:pPr>
              <a:spcBef>
                <a:spcPct val="20000"/>
              </a:spcBef>
            </a:pPr>
            <a:endParaRPr lang="en-US" sz="3600" b="1" dirty="0">
              <a:latin typeface="Calibri" panose="020F0502020204030204" pitchFamily="34" charset="0"/>
              <a:ea typeface="+mj-ea"/>
              <a:cs typeface="Calibri" panose="020F0502020204030204" pitchFamily="34" charset="0"/>
            </a:endParaRPr>
          </a:p>
        </p:txBody>
      </p:sp>
      <p:sp>
        <p:nvSpPr>
          <p:cNvPr id="5" name="TextBox 4">
            <a:extLst>
              <a:ext uri="{FF2B5EF4-FFF2-40B4-BE49-F238E27FC236}">
                <a16:creationId xmlns:a16="http://schemas.microsoft.com/office/drawing/2014/main" id="{DBB854D5-77AE-DEB2-9D4F-0F0D64A67EFB}"/>
              </a:ext>
            </a:extLst>
          </p:cNvPr>
          <p:cNvSpPr txBox="1"/>
          <p:nvPr/>
        </p:nvSpPr>
        <p:spPr>
          <a:xfrm>
            <a:off x="1219200" y="1905506"/>
            <a:ext cx="6934200" cy="2677656"/>
          </a:xfrm>
          <a:prstGeom prst="rect">
            <a:avLst/>
          </a:prstGeom>
          <a:noFill/>
        </p:spPr>
        <p:txBody>
          <a:bodyPr wrap="square" rtlCol="0">
            <a:spAutoFit/>
          </a:bodyPr>
          <a:lstStyle/>
          <a:p>
            <a:pPr algn="ctr"/>
            <a:r>
              <a:rPr lang="en-US" sz="2400" dirty="0"/>
              <a:t> Assessment Data Summary </a:t>
            </a:r>
          </a:p>
          <a:p>
            <a:endParaRPr lang="en-US" sz="2400" dirty="0"/>
          </a:p>
          <a:p>
            <a:r>
              <a:rPr lang="en-US" sz="2400" dirty="0"/>
              <a:t>Approximate the number of students in the class that exceeded expectation, met expectations, approaches expectations, do not meet expectations, and N/A not applicable (such as withdrew from course or did not participate in assessment for any reason)</a:t>
            </a:r>
          </a:p>
        </p:txBody>
      </p:sp>
    </p:spTree>
    <p:extLst>
      <p:ext uri="{BB962C8B-B14F-4D97-AF65-F5344CB8AC3E}">
        <p14:creationId xmlns:p14="http://schemas.microsoft.com/office/powerpoint/2010/main" val="3990439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a:t>Your Assignment</a:t>
            </a:r>
          </a:p>
        </p:txBody>
      </p:sp>
      <p:sp>
        <p:nvSpPr>
          <p:cNvPr id="3" name="Content Placeholder 2"/>
          <p:cNvSpPr>
            <a:spLocks noGrp="1"/>
          </p:cNvSpPr>
          <p:nvPr>
            <p:ph idx="1"/>
          </p:nvPr>
        </p:nvSpPr>
        <p:spPr>
          <a:xfrm>
            <a:off x="491490" y="1600200"/>
            <a:ext cx="8229600" cy="4525963"/>
          </a:xfrm>
        </p:spPr>
        <p:txBody>
          <a:bodyPr/>
          <a:lstStyle/>
          <a:p>
            <a:pPr marL="285750" indent="-857250">
              <a:buNone/>
            </a:pPr>
            <a:endParaRPr lang="en-US" altLang="en-US" sz="3600" b="1" dirty="0">
              <a:ea typeface="+mj-ea"/>
              <a:cs typeface="+mj-cs"/>
            </a:endParaRPr>
          </a:p>
          <a:p>
            <a:pPr marL="0" indent="0">
              <a:buNone/>
            </a:pPr>
            <a:endParaRPr lang="en-US" dirty="0"/>
          </a:p>
        </p:txBody>
      </p:sp>
      <p:sp>
        <p:nvSpPr>
          <p:cNvPr id="4" name="Slide Number Placeholder 3"/>
          <p:cNvSpPr>
            <a:spLocks noGrp="1"/>
          </p:cNvSpPr>
          <p:nvPr>
            <p:ph type="sldNum" sz="quarter" idx="12"/>
          </p:nvPr>
        </p:nvSpPr>
        <p:spPr>
          <a:xfrm>
            <a:off x="6587490" y="6355397"/>
            <a:ext cx="2133600" cy="365125"/>
          </a:xfrm>
        </p:spPr>
        <p:txBody>
          <a:bodyPr/>
          <a:lstStyle/>
          <a:p>
            <a:fld id="{7E57BC59-0008-418E-8837-C0E8EDCE8DDD}" type="slidenum">
              <a:rPr lang="en-US" smtClean="0"/>
              <a:pPr/>
              <a:t>34</a:t>
            </a:fld>
            <a:endParaRPr lang="en-US" dirty="0"/>
          </a:p>
        </p:txBody>
      </p:sp>
      <p:sp>
        <p:nvSpPr>
          <p:cNvPr id="6" name="TextBox 5">
            <a:extLst>
              <a:ext uri="{FF2B5EF4-FFF2-40B4-BE49-F238E27FC236}">
                <a16:creationId xmlns:a16="http://schemas.microsoft.com/office/drawing/2014/main" id="{652F1C92-A7CE-4EAF-815F-D2FB2921001D}"/>
              </a:ext>
            </a:extLst>
          </p:cNvPr>
          <p:cNvSpPr txBox="1"/>
          <p:nvPr/>
        </p:nvSpPr>
        <p:spPr>
          <a:xfrm>
            <a:off x="838200" y="1711823"/>
            <a:ext cx="7467600" cy="646331"/>
          </a:xfrm>
          <a:prstGeom prst="rect">
            <a:avLst/>
          </a:prstGeom>
          <a:noFill/>
        </p:spPr>
        <p:txBody>
          <a:bodyPr wrap="square" rtlCol="0">
            <a:spAutoFit/>
          </a:bodyPr>
          <a:lstStyle/>
          <a:p>
            <a:pPr>
              <a:spcBef>
                <a:spcPct val="20000"/>
              </a:spcBef>
            </a:pPr>
            <a:endParaRPr lang="en-US" sz="3600" b="1" dirty="0">
              <a:latin typeface="Calibri" panose="020F0502020204030204" pitchFamily="34" charset="0"/>
              <a:ea typeface="+mj-ea"/>
              <a:cs typeface="Calibri" panose="020F0502020204030204" pitchFamily="34" charset="0"/>
            </a:endParaRPr>
          </a:p>
        </p:txBody>
      </p:sp>
      <p:sp>
        <p:nvSpPr>
          <p:cNvPr id="5" name="TextBox 4">
            <a:extLst>
              <a:ext uri="{FF2B5EF4-FFF2-40B4-BE49-F238E27FC236}">
                <a16:creationId xmlns:a16="http://schemas.microsoft.com/office/drawing/2014/main" id="{DBB854D5-77AE-DEB2-9D4F-0F0D64A67EFB}"/>
              </a:ext>
            </a:extLst>
          </p:cNvPr>
          <p:cNvSpPr txBox="1"/>
          <p:nvPr/>
        </p:nvSpPr>
        <p:spPr>
          <a:xfrm>
            <a:off x="1447800" y="2358154"/>
            <a:ext cx="6705600" cy="3046988"/>
          </a:xfrm>
          <a:prstGeom prst="rect">
            <a:avLst/>
          </a:prstGeom>
          <a:noFill/>
        </p:spPr>
        <p:txBody>
          <a:bodyPr wrap="square" rtlCol="0">
            <a:spAutoFit/>
          </a:bodyPr>
          <a:lstStyle/>
          <a:p>
            <a:r>
              <a:rPr lang="en-US" sz="2400" dirty="0"/>
              <a:t>11. Number of students exceeding expectations</a:t>
            </a:r>
          </a:p>
          <a:p>
            <a:r>
              <a:rPr lang="en-US" sz="2400" dirty="0"/>
              <a:t>12. Number of students meeting expectations </a:t>
            </a:r>
          </a:p>
          <a:p>
            <a:r>
              <a:rPr lang="en-US" sz="2400" dirty="0"/>
              <a:t>13. Number of students approaching expectations</a:t>
            </a:r>
          </a:p>
          <a:p>
            <a:r>
              <a:rPr lang="en-US" sz="2400" dirty="0"/>
              <a:t>14. Number of students who do not meet this/these outcome(s)</a:t>
            </a:r>
          </a:p>
          <a:p>
            <a:r>
              <a:rPr lang="en-US" sz="2400" dirty="0"/>
              <a:t>15. N/A Not Applicable (withdrew, absent, ...)</a:t>
            </a:r>
          </a:p>
          <a:p>
            <a:r>
              <a:rPr lang="en-US" sz="2400" dirty="0"/>
              <a:t>16. Reflection * </a:t>
            </a:r>
          </a:p>
          <a:p>
            <a:r>
              <a:rPr lang="en-US" sz="2400" dirty="0"/>
              <a:t>17. Enhancement/Action *</a:t>
            </a:r>
          </a:p>
        </p:txBody>
      </p:sp>
    </p:spTree>
    <p:extLst>
      <p:ext uri="{BB962C8B-B14F-4D97-AF65-F5344CB8AC3E}">
        <p14:creationId xmlns:p14="http://schemas.microsoft.com/office/powerpoint/2010/main" val="18872892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a:t>Your Assignment</a:t>
            </a:r>
          </a:p>
        </p:txBody>
      </p:sp>
      <p:sp>
        <p:nvSpPr>
          <p:cNvPr id="3" name="Content Placeholder 2"/>
          <p:cNvSpPr>
            <a:spLocks noGrp="1"/>
          </p:cNvSpPr>
          <p:nvPr>
            <p:ph idx="1"/>
          </p:nvPr>
        </p:nvSpPr>
        <p:spPr>
          <a:xfrm>
            <a:off x="491490" y="1600200"/>
            <a:ext cx="8229600" cy="4525963"/>
          </a:xfrm>
        </p:spPr>
        <p:txBody>
          <a:bodyPr/>
          <a:lstStyle/>
          <a:p>
            <a:pPr marL="285750" indent="-857250">
              <a:buNone/>
            </a:pPr>
            <a:endParaRPr lang="en-US" altLang="en-US" sz="3600" b="1" dirty="0">
              <a:ea typeface="+mj-ea"/>
              <a:cs typeface="+mj-cs"/>
            </a:endParaRPr>
          </a:p>
          <a:p>
            <a:pPr marL="0" indent="0">
              <a:buNone/>
            </a:pPr>
            <a:endParaRPr lang="en-US" dirty="0"/>
          </a:p>
        </p:txBody>
      </p:sp>
      <p:sp>
        <p:nvSpPr>
          <p:cNvPr id="4" name="Slide Number Placeholder 3"/>
          <p:cNvSpPr>
            <a:spLocks noGrp="1"/>
          </p:cNvSpPr>
          <p:nvPr>
            <p:ph type="sldNum" sz="quarter" idx="12"/>
          </p:nvPr>
        </p:nvSpPr>
        <p:spPr>
          <a:xfrm>
            <a:off x="6587490" y="6355397"/>
            <a:ext cx="2133600" cy="365125"/>
          </a:xfrm>
        </p:spPr>
        <p:txBody>
          <a:bodyPr/>
          <a:lstStyle/>
          <a:p>
            <a:fld id="{7E57BC59-0008-418E-8837-C0E8EDCE8DDD}" type="slidenum">
              <a:rPr lang="en-US" smtClean="0"/>
              <a:pPr/>
              <a:t>35</a:t>
            </a:fld>
            <a:endParaRPr lang="en-US" dirty="0"/>
          </a:p>
        </p:txBody>
      </p:sp>
      <p:sp>
        <p:nvSpPr>
          <p:cNvPr id="6" name="TextBox 5">
            <a:extLst>
              <a:ext uri="{FF2B5EF4-FFF2-40B4-BE49-F238E27FC236}">
                <a16:creationId xmlns:a16="http://schemas.microsoft.com/office/drawing/2014/main" id="{652F1C92-A7CE-4EAF-815F-D2FB2921001D}"/>
              </a:ext>
            </a:extLst>
          </p:cNvPr>
          <p:cNvSpPr txBox="1"/>
          <p:nvPr/>
        </p:nvSpPr>
        <p:spPr>
          <a:xfrm>
            <a:off x="838200" y="1711823"/>
            <a:ext cx="7467600" cy="4081117"/>
          </a:xfrm>
          <a:prstGeom prst="rect">
            <a:avLst/>
          </a:prstGeom>
          <a:noFill/>
        </p:spPr>
        <p:txBody>
          <a:bodyPr wrap="square" rtlCol="0">
            <a:spAutoFit/>
          </a:bodyPr>
          <a:lstStyle/>
          <a:p>
            <a:pPr marL="285750" indent="-857250">
              <a:spcBef>
                <a:spcPct val="20000"/>
              </a:spcBef>
              <a:buFont typeface="+mj-lt"/>
              <a:buAutoNum type="romanUcPeriod"/>
            </a:pPr>
            <a:r>
              <a:rPr lang="en-US" sz="3600" b="1" dirty="0">
                <a:ea typeface="+mj-ea"/>
                <a:cs typeface="+mj-cs"/>
              </a:rPr>
              <a:t>Must use the Student Learning Outcome on the Course Outline of Record (see </a:t>
            </a:r>
            <a:r>
              <a:rPr lang="en-US" sz="3600" b="1" dirty="0">
                <a:ea typeface="+mj-ea"/>
                <a:cs typeface="+mj-cs"/>
                <a:hlinkClick r:id="rId3"/>
              </a:rPr>
              <a:t>SLOs for Curriculum Committee</a:t>
            </a:r>
            <a:r>
              <a:rPr lang="en-US" sz="3600" b="1" dirty="0">
                <a:ea typeface="+mj-ea"/>
                <a:cs typeface="+mj-cs"/>
              </a:rPr>
              <a:t>)</a:t>
            </a:r>
          </a:p>
          <a:p>
            <a:pPr marL="285750" indent="-857250">
              <a:spcBef>
                <a:spcPct val="20000"/>
              </a:spcBef>
              <a:buFont typeface="+mj-lt"/>
              <a:buAutoNum type="romanUcPeriod"/>
            </a:pPr>
            <a:r>
              <a:rPr lang="en-US" sz="3600" b="1" dirty="0">
                <a:ea typeface="+mj-ea"/>
                <a:cs typeface="+mj-cs"/>
              </a:rPr>
              <a:t>Enter Assessment directly into Microsoft form:</a:t>
            </a:r>
            <a:r>
              <a:rPr lang="en-US" sz="3600" b="0" i="0" dirty="0">
                <a:solidFill>
                  <a:srgbClr val="414042"/>
                </a:solidFill>
                <a:effectLst/>
                <a:latin typeface="Open Sans"/>
              </a:rPr>
              <a:t> </a:t>
            </a:r>
            <a:r>
              <a:rPr lang="en-US" sz="3600" b="0" i="0" u="sng" dirty="0">
                <a:solidFill>
                  <a:srgbClr val="376FB7"/>
                </a:solidFill>
                <a:effectLst/>
                <a:latin typeface="Calibri" panose="020F0502020204030204" pitchFamily="34" charset="0"/>
                <a:cs typeface="Calibri" panose="020F0502020204030204" pitchFamily="34" charset="0"/>
                <a:hlinkClick r:id="rId4"/>
              </a:rPr>
              <a:t>SLO Course Assessment</a:t>
            </a:r>
            <a:endParaRPr lang="en-US" sz="3600" b="1" dirty="0">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24209243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E57BC59-0008-418E-8837-C0E8EDCE8DDD}" type="slidenum">
              <a:rPr lang="en-US" smtClean="0"/>
              <a:pPr/>
              <a:t>36</a:t>
            </a:fld>
            <a:endParaRPr lang="en-US" dirty="0"/>
          </a:p>
        </p:txBody>
      </p:sp>
      <p:sp>
        <p:nvSpPr>
          <p:cNvPr id="4" name="Title 1"/>
          <p:cNvSpPr txBox="1">
            <a:spLocks/>
          </p:cNvSpPr>
          <p:nvPr/>
        </p:nvSpPr>
        <p:spPr>
          <a:xfrm>
            <a:off x="914400" y="914400"/>
            <a:ext cx="6858000" cy="3048000"/>
          </a:xfrm>
          <a:prstGeom prst="rect">
            <a:avLst/>
          </a:prstGeom>
          <a:solidFill>
            <a:srgbClr val="F8F8F8"/>
          </a:solidFill>
          <a:scene3d>
            <a:camera prst="orthographicFront"/>
            <a:lightRig rig="threePt" dir="t"/>
          </a:scene3d>
          <a:sp3d extrusionH="76200" contourW="12700">
            <a:bevelT w="165100" prst="coolSlant"/>
            <a:extrusionClr>
              <a:srgbClr val="FF0000"/>
            </a:extrusionClr>
            <a:contourClr>
              <a:srgbClr val="FF0000"/>
            </a:contourClr>
          </a:sp3d>
        </p:spPr>
        <p:txBody>
          <a:bodyPr vert="horz" lIns="91440" tIns="45720" rIns="91440" bIns="45720" rtlCol="0" anchor="ctr">
            <a:normAutofit/>
          </a:bodyPr>
          <a:lstStyle/>
          <a:p>
            <a:pPr lvl="0" algn="ctr">
              <a:spcBef>
                <a:spcPct val="0"/>
              </a:spcBef>
              <a:defRPr/>
            </a:pPr>
            <a:r>
              <a:rPr kumimoji="0" lang="en-US" sz="9600" b="1" i="0" u="none" strike="noStrike" kern="1200" cap="none" spc="0" normalizeH="0" baseline="0" noProof="0" dirty="0">
                <a:ln>
                  <a:noFill/>
                </a:ln>
                <a:solidFill>
                  <a:schemeClr val="bg1">
                    <a:lumMod val="75000"/>
                  </a:schemeClr>
                </a:solidFill>
                <a:effectLst/>
                <a:uLnTx/>
                <a:uFillTx/>
                <a:latin typeface="+mj-lt"/>
                <a:ea typeface="+mj-ea"/>
                <a:cs typeface="+mj-cs"/>
              </a:rPr>
              <a:t>IV. Presents for you</a:t>
            </a:r>
          </a:p>
        </p:txBody>
      </p:sp>
      <p:sp>
        <p:nvSpPr>
          <p:cNvPr id="2" name="Title 1">
            <a:extLst>
              <a:ext uri="{FF2B5EF4-FFF2-40B4-BE49-F238E27FC236}">
                <a16:creationId xmlns:a16="http://schemas.microsoft.com/office/drawing/2014/main" id="{5A86752D-DD1F-EDD9-6395-0AD98022DF8C}"/>
              </a:ext>
            </a:extLst>
          </p:cNvPr>
          <p:cNvSpPr txBox="1">
            <a:spLocks/>
          </p:cNvSpPr>
          <p:nvPr/>
        </p:nvSpPr>
        <p:spPr>
          <a:xfrm>
            <a:off x="930897" y="4683714"/>
            <a:ext cx="6858000" cy="990600"/>
          </a:xfrm>
          <a:prstGeom prst="rect">
            <a:avLst/>
          </a:prstGeom>
          <a:solidFill>
            <a:srgbClr val="F8F8F8"/>
          </a:solidFill>
          <a:scene3d>
            <a:camera prst="orthographicFront"/>
            <a:lightRig rig="threePt" dir="t"/>
          </a:scene3d>
          <a:sp3d extrusionH="76200" contourW="12700">
            <a:bevelT w="165100" prst="coolSlant"/>
            <a:extrusionClr>
              <a:srgbClr val="FF0000"/>
            </a:extrusionClr>
            <a:contourClr>
              <a:srgbClr val="FF0000"/>
            </a:contourClr>
          </a:sp3d>
        </p:spPr>
        <p:txBody>
          <a:bodyPr vert="horz" lIns="91440" tIns="45720" rIns="91440" bIns="45720" rtlCol="0" anchor="ctr">
            <a:normAutofit/>
          </a:bodyPr>
          <a:lstStyle/>
          <a:p>
            <a:pPr marL="457200" lvl="0" indent="-457200">
              <a:spcBef>
                <a:spcPct val="0"/>
              </a:spcBef>
              <a:buFont typeface="Arial" panose="020B0604020202020204" pitchFamily="34" charset="0"/>
              <a:buChar char="•"/>
              <a:defRPr/>
            </a:pPr>
            <a:r>
              <a:rPr kumimoji="0" lang="en-US" sz="2800" b="1" i="1" u="none" strike="noStrike" kern="1200" cap="none" spc="0" normalizeH="0" baseline="0" noProof="0" dirty="0">
                <a:ln>
                  <a:noFill/>
                </a:ln>
                <a:solidFill>
                  <a:schemeClr val="bg1">
                    <a:lumMod val="75000"/>
                  </a:schemeClr>
                </a:solidFill>
                <a:effectLst/>
                <a:uLnTx/>
                <a:uFillTx/>
                <a:latin typeface="+mj-lt"/>
                <a:ea typeface="+mj-ea"/>
                <a:cs typeface="+mj-cs"/>
                <a:hlinkClick r:id="rId3"/>
              </a:rPr>
              <a:t>Canvas does the work</a:t>
            </a:r>
            <a:endParaRPr kumimoji="0" lang="en-US" sz="2800" b="1" i="1" u="none" strike="noStrike" kern="1200" cap="none" spc="0" normalizeH="0" baseline="0" noProof="0" dirty="0">
              <a:ln>
                <a:noFill/>
              </a:ln>
              <a:solidFill>
                <a:schemeClr val="bg1">
                  <a:lumMod val="75000"/>
                </a:schemeClr>
              </a:solidFill>
              <a:effectLst/>
              <a:uLnTx/>
              <a:uFillTx/>
              <a:latin typeface="+mj-lt"/>
              <a:ea typeface="+mj-ea"/>
              <a:cs typeface="+mj-cs"/>
            </a:endParaRPr>
          </a:p>
          <a:p>
            <a:pPr marL="457200" lvl="0" indent="-457200">
              <a:spcBef>
                <a:spcPct val="0"/>
              </a:spcBef>
              <a:buFont typeface="Arial" panose="020B0604020202020204" pitchFamily="34" charset="0"/>
              <a:buChar char="•"/>
              <a:defRPr/>
            </a:pPr>
            <a:r>
              <a:rPr lang="en-US" sz="2800" b="1" i="1" dirty="0">
                <a:solidFill>
                  <a:schemeClr val="bg1">
                    <a:lumMod val="75000"/>
                  </a:schemeClr>
                </a:solidFill>
                <a:latin typeface="+mj-lt"/>
                <a:ea typeface="+mj-ea"/>
                <a:cs typeface="+mj-cs"/>
              </a:rPr>
              <a:t>Mid-quarter student check-in via Canvas</a:t>
            </a:r>
            <a:endParaRPr kumimoji="0" lang="en-US" sz="2800" b="1" i="1" u="none" strike="noStrike" kern="1200" cap="none" spc="0" normalizeH="0" baseline="0" noProof="0" dirty="0">
              <a:ln>
                <a:noFill/>
              </a:ln>
              <a:solidFill>
                <a:schemeClr val="bg1">
                  <a:lumMod val="75000"/>
                </a:schemeClr>
              </a:solidFill>
              <a:effectLst/>
              <a:uLnTx/>
              <a:uFillTx/>
              <a:latin typeface="+mj-lt"/>
              <a:ea typeface="+mj-ea"/>
              <a:cs typeface="+mj-cs"/>
            </a:endParaRPr>
          </a:p>
        </p:txBody>
      </p:sp>
    </p:spTree>
    <p:extLst>
      <p:ext uri="{BB962C8B-B14F-4D97-AF65-F5344CB8AC3E}">
        <p14:creationId xmlns:p14="http://schemas.microsoft.com/office/powerpoint/2010/main" val="38423624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Using Canvas Quizzes to Create an Anonymous Survey</a:t>
            </a:r>
          </a:p>
        </p:txBody>
      </p:sp>
      <p:sp>
        <p:nvSpPr>
          <p:cNvPr id="4" name="Slide Number Placeholder 3"/>
          <p:cNvSpPr>
            <a:spLocks noGrp="1"/>
          </p:cNvSpPr>
          <p:nvPr>
            <p:ph type="sldNum" sz="quarter" idx="12"/>
          </p:nvPr>
        </p:nvSpPr>
        <p:spPr/>
        <p:txBody>
          <a:bodyPr/>
          <a:lstStyle/>
          <a:p>
            <a:fld id="{7E57BC59-0008-418E-8837-C0E8EDCE8DDD}" type="slidenum">
              <a:rPr lang="en-US" smtClean="0"/>
              <a:pPr/>
              <a:t>37</a:t>
            </a:fld>
            <a:endParaRPr lang="en-US" dirty="0"/>
          </a:p>
        </p:txBody>
      </p:sp>
      <p:sp>
        <p:nvSpPr>
          <p:cNvPr id="7" name="10-Point Star 6"/>
          <p:cNvSpPr/>
          <p:nvPr/>
        </p:nvSpPr>
        <p:spPr>
          <a:xfrm>
            <a:off x="0" y="1295400"/>
            <a:ext cx="9144000" cy="5029200"/>
          </a:xfrm>
          <a:prstGeom prst="star10">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09600" y="1828800"/>
            <a:ext cx="8077200" cy="4648260"/>
          </a:xfrm>
          <a:prstGeom prst="rect">
            <a:avLst/>
          </a:prstGeom>
          <a:solidFill>
            <a:srgbClr val="F8F8F8"/>
          </a:solidFill>
        </p:spPr>
        <p:txBody>
          <a:bodyPr wrap="square" rtlCol="0">
            <a:spAutoFit/>
          </a:bodyPr>
          <a:lstStyle/>
          <a:p>
            <a:pPr marL="342900" marR="0" lvl="0" indent="-342900">
              <a:lnSpc>
                <a:spcPct val="107000"/>
              </a:lnSpc>
              <a:spcBef>
                <a:spcPts val="0"/>
              </a:spcBef>
              <a:spcAft>
                <a:spcPts val="800"/>
              </a:spcAft>
              <a:buFont typeface="+mj-lt"/>
              <a:buAutoNum type="arabicPeriod"/>
              <a:tabLst>
                <a:tab pos="457200" algn="l"/>
              </a:tabLst>
            </a:pPr>
            <a:r>
              <a:rPr lang="en-US" sz="1800" dirty="0">
                <a:solidFill>
                  <a:srgbClr val="494949"/>
                </a:solidFill>
                <a:effectLst/>
                <a:highlight>
                  <a:srgbClr val="FFFFFF"/>
                </a:highlight>
                <a:latin typeface="Helvetica Neue"/>
                <a:ea typeface="Times New Roman" panose="02020603050405020304" pitchFamily="18" charset="0"/>
                <a:cs typeface="Times New Roman" panose="02020603050405020304" pitchFamily="18" charset="0"/>
              </a:rPr>
              <a:t>Select </a:t>
            </a:r>
            <a:r>
              <a:rPr lang="en-US" sz="1800" b="1" dirty="0">
                <a:solidFill>
                  <a:srgbClr val="494949"/>
                </a:solidFill>
                <a:effectLst/>
                <a:highlight>
                  <a:srgbClr val="FFFFFF"/>
                </a:highlight>
                <a:latin typeface="Helvetica Neue"/>
                <a:ea typeface="Times New Roman" panose="02020603050405020304" pitchFamily="18" charset="0"/>
                <a:cs typeface="Times New Roman" panose="02020603050405020304" pitchFamily="18" charset="0"/>
              </a:rPr>
              <a:t>Quizzes from</a:t>
            </a:r>
            <a:r>
              <a:rPr lang="en-US" sz="1800" dirty="0">
                <a:solidFill>
                  <a:srgbClr val="494949"/>
                </a:solidFill>
                <a:effectLst/>
                <a:highlight>
                  <a:srgbClr val="FFFFFF"/>
                </a:highlight>
                <a:latin typeface="Helvetica Neue"/>
                <a:ea typeface="Times New Roman" panose="02020603050405020304" pitchFamily="18" charset="0"/>
                <a:cs typeface="Times New Roman" panose="02020603050405020304" pitchFamily="18" charset="0"/>
              </a:rPr>
              <a:t> the course navigation.</a:t>
            </a:r>
            <a:endParaRPr lang="en-US" sz="1800" dirty="0">
              <a:solidFill>
                <a:srgbClr val="494949"/>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800" dirty="0">
                <a:solidFill>
                  <a:srgbClr val="494949"/>
                </a:solidFill>
                <a:effectLst/>
                <a:highlight>
                  <a:srgbClr val="FFFFFF"/>
                </a:highlight>
                <a:latin typeface="Helvetica Neue"/>
                <a:ea typeface="Times New Roman" panose="02020603050405020304" pitchFamily="18" charset="0"/>
                <a:cs typeface="Times New Roman" panose="02020603050405020304" pitchFamily="18" charset="0"/>
              </a:rPr>
              <a:t>Select the</a:t>
            </a:r>
            <a:r>
              <a:rPr lang="en-US" sz="1800" b="1" i="1" dirty="0">
                <a:solidFill>
                  <a:srgbClr val="494949"/>
                </a:solidFill>
                <a:effectLst/>
                <a:highlight>
                  <a:srgbClr val="FFFFFF"/>
                </a:highlight>
                <a:latin typeface="Helvetica Neue"/>
                <a:ea typeface="Times New Roman" panose="02020603050405020304" pitchFamily="18" charset="0"/>
                <a:cs typeface="Times New Roman" panose="02020603050405020304" pitchFamily="18" charset="0"/>
              </a:rPr>
              <a:t> + Quiz</a:t>
            </a:r>
            <a:r>
              <a:rPr lang="en-US" sz="1800" dirty="0">
                <a:solidFill>
                  <a:srgbClr val="494949"/>
                </a:solidFill>
                <a:effectLst/>
                <a:highlight>
                  <a:srgbClr val="FFFFFF"/>
                </a:highlight>
                <a:latin typeface="Helvetica Neue"/>
                <a:ea typeface="Times New Roman" panose="02020603050405020304" pitchFamily="18" charset="0"/>
                <a:cs typeface="Times New Roman" panose="02020603050405020304" pitchFamily="18" charset="0"/>
              </a:rPr>
              <a:t> button.</a:t>
            </a:r>
            <a:endParaRPr lang="en-US" sz="1800" dirty="0">
              <a:solidFill>
                <a:srgbClr val="494949"/>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800" dirty="0">
                <a:solidFill>
                  <a:srgbClr val="494949"/>
                </a:solidFill>
                <a:effectLst/>
                <a:highlight>
                  <a:srgbClr val="FFFFFF"/>
                </a:highlight>
                <a:latin typeface="Helvetica Neue"/>
                <a:ea typeface="Times New Roman" panose="02020603050405020304" pitchFamily="18" charset="0"/>
                <a:cs typeface="Times New Roman" panose="02020603050405020304" pitchFamily="18" charset="0"/>
              </a:rPr>
              <a:t>Under the Details tab, give your </a:t>
            </a:r>
            <a:r>
              <a:rPr lang="en-US" sz="1800" b="1" dirty="0">
                <a:solidFill>
                  <a:srgbClr val="494949"/>
                </a:solidFill>
                <a:effectLst/>
                <a:highlight>
                  <a:srgbClr val="FFFFFF"/>
                </a:highlight>
                <a:latin typeface="Helvetica Neue"/>
                <a:ea typeface="Times New Roman" panose="02020603050405020304" pitchFamily="18" charset="0"/>
                <a:cs typeface="Times New Roman" panose="02020603050405020304" pitchFamily="18" charset="0"/>
              </a:rPr>
              <a:t>survey</a:t>
            </a:r>
            <a:r>
              <a:rPr lang="en-US" sz="1800" dirty="0">
                <a:solidFill>
                  <a:srgbClr val="494949"/>
                </a:solidFill>
                <a:effectLst/>
                <a:highlight>
                  <a:srgbClr val="FFFFFF"/>
                </a:highlight>
                <a:latin typeface="Helvetica Neue"/>
                <a:ea typeface="Times New Roman" panose="02020603050405020304" pitchFamily="18" charset="0"/>
                <a:cs typeface="Times New Roman" panose="02020603050405020304" pitchFamily="18" charset="0"/>
              </a:rPr>
              <a:t> a name, and provide </a:t>
            </a:r>
            <a:r>
              <a:rPr lang="en-US" sz="1800" b="1" dirty="0">
                <a:solidFill>
                  <a:srgbClr val="494949"/>
                </a:solidFill>
                <a:effectLst/>
                <a:highlight>
                  <a:srgbClr val="FFFFFF"/>
                </a:highlight>
                <a:latin typeface="Helvetica Neue"/>
                <a:ea typeface="Times New Roman" panose="02020603050405020304" pitchFamily="18" charset="0"/>
                <a:cs typeface="Times New Roman" panose="02020603050405020304" pitchFamily="18" charset="0"/>
              </a:rPr>
              <a:t>survey</a:t>
            </a:r>
            <a:r>
              <a:rPr lang="en-US" sz="1800" dirty="0">
                <a:solidFill>
                  <a:srgbClr val="494949"/>
                </a:solidFill>
                <a:effectLst/>
                <a:highlight>
                  <a:srgbClr val="FFFFFF"/>
                </a:highlight>
                <a:latin typeface="Helvetica Neue"/>
                <a:ea typeface="Times New Roman" panose="02020603050405020304" pitchFamily="18" charset="0"/>
                <a:cs typeface="Times New Roman" panose="02020603050405020304" pitchFamily="18" charset="0"/>
              </a:rPr>
              <a:t> instructions in the text box.</a:t>
            </a:r>
            <a:endParaRPr lang="en-US" sz="1800" dirty="0">
              <a:solidFill>
                <a:srgbClr val="494949"/>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800" dirty="0">
                <a:solidFill>
                  <a:srgbClr val="494949"/>
                </a:solidFill>
                <a:effectLst/>
                <a:highlight>
                  <a:srgbClr val="FFFFFF"/>
                </a:highlight>
                <a:latin typeface="Helvetica Neue"/>
                <a:ea typeface="Times New Roman" panose="02020603050405020304" pitchFamily="18" charset="0"/>
                <a:cs typeface="Times New Roman" panose="02020603050405020304" pitchFamily="18" charset="0"/>
              </a:rPr>
              <a:t>Select </a:t>
            </a:r>
            <a:r>
              <a:rPr lang="en-US" sz="1800" b="1" i="1" dirty="0">
                <a:solidFill>
                  <a:srgbClr val="494949"/>
                </a:solidFill>
                <a:effectLst/>
                <a:highlight>
                  <a:srgbClr val="FFFFFF"/>
                </a:highlight>
                <a:latin typeface="Helvetica Neue"/>
                <a:ea typeface="Times New Roman" panose="02020603050405020304" pitchFamily="18" charset="0"/>
                <a:cs typeface="Times New Roman" panose="02020603050405020304" pitchFamily="18" charset="0"/>
              </a:rPr>
              <a:t>Ungraded Survey</a:t>
            </a:r>
            <a:r>
              <a:rPr lang="en-US" sz="1800" dirty="0">
                <a:solidFill>
                  <a:srgbClr val="494949"/>
                </a:solidFill>
                <a:effectLst/>
                <a:highlight>
                  <a:srgbClr val="FFFFFF"/>
                </a:highlight>
                <a:latin typeface="Helvetica Neue"/>
                <a:ea typeface="Times New Roman" panose="02020603050405020304" pitchFamily="18" charset="0"/>
                <a:cs typeface="Times New Roman" panose="02020603050405020304" pitchFamily="18" charset="0"/>
              </a:rPr>
              <a:t> from the </a:t>
            </a:r>
            <a:r>
              <a:rPr lang="en-US" sz="1800" b="1" dirty="0">
                <a:solidFill>
                  <a:srgbClr val="494949"/>
                </a:solidFill>
                <a:effectLst/>
                <a:highlight>
                  <a:srgbClr val="FFFFFF"/>
                </a:highlight>
                <a:latin typeface="Helvetica Neue"/>
                <a:ea typeface="Times New Roman" panose="02020603050405020304" pitchFamily="18" charset="0"/>
                <a:cs typeface="Times New Roman" panose="02020603050405020304" pitchFamily="18" charset="0"/>
              </a:rPr>
              <a:t>Quiz Type</a:t>
            </a:r>
            <a:r>
              <a:rPr lang="en-US" sz="1800" dirty="0">
                <a:solidFill>
                  <a:srgbClr val="494949"/>
                </a:solidFill>
                <a:effectLst/>
                <a:highlight>
                  <a:srgbClr val="FFFFFF"/>
                </a:highlight>
                <a:latin typeface="Helvetica Neue"/>
                <a:ea typeface="Times New Roman" panose="02020603050405020304" pitchFamily="18" charset="0"/>
                <a:cs typeface="Times New Roman" panose="02020603050405020304" pitchFamily="18" charset="0"/>
              </a:rPr>
              <a:t> menu.</a:t>
            </a:r>
            <a:endParaRPr lang="en-US" sz="1800" dirty="0">
              <a:solidFill>
                <a:srgbClr val="494949"/>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800" dirty="0">
                <a:solidFill>
                  <a:srgbClr val="494949"/>
                </a:solidFill>
                <a:effectLst/>
                <a:highlight>
                  <a:srgbClr val="FFFFFF"/>
                </a:highlight>
                <a:latin typeface="Helvetica Neue"/>
                <a:ea typeface="Times New Roman" panose="02020603050405020304" pitchFamily="18" charset="0"/>
                <a:cs typeface="Times New Roman" panose="02020603050405020304" pitchFamily="18" charset="0"/>
              </a:rPr>
              <a:t>Select the </a:t>
            </a:r>
            <a:r>
              <a:rPr lang="en-US" sz="1800" b="1" i="1" dirty="0">
                <a:solidFill>
                  <a:srgbClr val="494949"/>
                </a:solidFill>
                <a:effectLst/>
                <a:highlight>
                  <a:srgbClr val="FFFFFF"/>
                </a:highlight>
                <a:latin typeface="Helvetica Neue"/>
                <a:ea typeface="Times New Roman" panose="02020603050405020304" pitchFamily="18" charset="0"/>
                <a:cs typeface="Times New Roman" panose="02020603050405020304" pitchFamily="18" charset="0"/>
              </a:rPr>
              <a:t>Keep Submissions Anonymous</a:t>
            </a:r>
            <a:r>
              <a:rPr lang="en-US" sz="1800" dirty="0">
                <a:solidFill>
                  <a:srgbClr val="494949"/>
                </a:solidFill>
                <a:effectLst/>
                <a:highlight>
                  <a:srgbClr val="FFFFFF"/>
                </a:highlight>
                <a:latin typeface="Helvetica Neue"/>
                <a:ea typeface="Times New Roman" panose="02020603050405020304" pitchFamily="18" charset="0"/>
                <a:cs typeface="Times New Roman" panose="02020603050405020304" pitchFamily="18" charset="0"/>
              </a:rPr>
              <a:t> box.</a:t>
            </a:r>
            <a:endParaRPr lang="en-US" sz="1800" dirty="0">
              <a:solidFill>
                <a:srgbClr val="494949"/>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800" dirty="0">
                <a:solidFill>
                  <a:srgbClr val="494949"/>
                </a:solidFill>
                <a:effectLst/>
                <a:highlight>
                  <a:srgbClr val="FFFFFF"/>
                </a:highlight>
                <a:latin typeface="Helvetica Neue"/>
                <a:ea typeface="Times New Roman" panose="02020603050405020304" pitchFamily="18" charset="0"/>
                <a:cs typeface="Times New Roman" panose="02020603050405020304" pitchFamily="18" charset="0"/>
              </a:rPr>
              <a:t>Click on the </a:t>
            </a:r>
            <a:r>
              <a:rPr lang="en-US" sz="1800" b="1" dirty="0">
                <a:solidFill>
                  <a:srgbClr val="494949"/>
                </a:solidFill>
                <a:effectLst/>
                <a:highlight>
                  <a:srgbClr val="FFFFFF"/>
                </a:highlight>
                <a:latin typeface="Helvetica Neue"/>
                <a:ea typeface="Times New Roman" panose="02020603050405020304" pitchFamily="18" charset="0"/>
                <a:cs typeface="Times New Roman" panose="02020603050405020304" pitchFamily="18" charset="0"/>
              </a:rPr>
              <a:t>Questions</a:t>
            </a:r>
            <a:r>
              <a:rPr lang="en-US" sz="1800" dirty="0">
                <a:solidFill>
                  <a:srgbClr val="494949"/>
                </a:solidFill>
                <a:effectLst/>
                <a:highlight>
                  <a:srgbClr val="FFFFFF"/>
                </a:highlight>
                <a:latin typeface="Helvetica Neue"/>
                <a:ea typeface="Times New Roman" panose="02020603050405020304" pitchFamily="18" charset="0"/>
                <a:cs typeface="Times New Roman" panose="02020603050405020304" pitchFamily="18" charset="0"/>
              </a:rPr>
              <a:t> tab.</a:t>
            </a:r>
            <a:endParaRPr lang="en-US" sz="1800" dirty="0">
              <a:solidFill>
                <a:srgbClr val="494949"/>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800" dirty="0">
                <a:solidFill>
                  <a:srgbClr val="494949"/>
                </a:solidFill>
                <a:effectLst/>
                <a:highlight>
                  <a:srgbClr val="FFFFFF"/>
                </a:highlight>
                <a:latin typeface="Helvetica Neue"/>
                <a:ea typeface="Times New Roman" panose="02020603050405020304" pitchFamily="18" charset="0"/>
                <a:cs typeface="Times New Roman" panose="02020603050405020304" pitchFamily="18" charset="0"/>
              </a:rPr>
              <a:t>Add the questions to your survey. Select from the following question types: Multiple Choice, True/False, Fill In the Blank, Fill In Multiple Blanks, Multiple Answers, Multiple Dropdowns, Matching, Numerical Answer, Formula Question, Essay Question, File Upload Question, and Text (no question).</a:t>
            </a:r>
            <a:endParaRPr lang="en-US" sz="1800" dirty="0">
              <a:solidFill>
                <a:srgbClr val="494949"/>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800" dirty="0">
                <a:solidFill>
                  <a:srgbClr val="494949"/>
                </a:solidFill>
                <a:effectLst/>
                <a:highlight>
                  <a:srgbClr val="FFFFFF"/>
                </a:highlight>
                <a:latin typeface="Helvetica Neue"/>
                <a:ea typeface="Times New Roman" panose="02020603050405020304" pitchFamily="18" charset="0"/>
                <a:cs typeface="Times New Roman" panose="02020603050405020304" pitchFamily="18" charset="0"/>
              </a:rPr>
              <a:t>When done, select </a:t>
            </a:r>
            <a:r>
              <a:rPr lang="en-US" sz="1800" b="1" dirty="0">
                <a:solidFill>
                  <a:srgbClr val="494949"/>
                </a:solidFill>
                <a:effectLst/>
                <a:highlight>
                  <a:srgbClr val="FFFFFF"/>
                </a:highlight>
                <a:latin typeface="Helvetica Neue"/>
                <a:ea typeface="Times New Roman" panose="02020603050405020304" pitchFamily="18" charset="0"/>
                <a:cs typeface="Times New Roman" panose="02020603050405020304" pitchFamily="18" charset="0"/>
              </a:rPr>
              <a:t>Save &amp; Publish</a:t>
            </a:r>
            <a:r>
              <a:rPr lang="en-US" sz="1800" dirty="0">
                <a:solidFill>
                  <a:srgbClr val="494949"/>
                </a:solidFill>
                <a:effectLst/>
                <a:highlight>
                  <a:srgbClr val="FFFFFF"/>
                </a:highlight>
                <a:latin typeface="Helvetica Neue"/>
                <a:ea typeface="Times New Roman" panose="02020603050405020304" pitchFamily="18" charset="0"/>
                <a:cs typeface="Times New Roman" panose="02020603050405020304" pitchFamily="18" charset="0"/>
              </a:rPr>
              <a:t>.</a:t>
            </a:r>
            <a:endParaRPr lang="en-US" sz="1800" dirty="0">
              <a:solidFill>
                <a:srgbClr val="494949"/>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1193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57BC59-0008-418E-8837-C0E8EDCE8DDD}" type="slidenum">
              <a:rPr lang="en-US" smtClean="0"/>
              <a:pPr/>
              <a:t>38</a:t>
            </a:fld>
            <a:endParaRPr lang="en-US" dirty="0"/>
          </a:p>
        </p:txBody>
      </p:sp>
      <p:sp>
        <p:nvSpPr>
          <p:cNvPr id="7" name="10-Point Star 6"/>
          <p:cNvSpPr/>
          <p:nvPr/>
        </p:nvSpPr>
        <p:spPr>
          <a:xfrm>
            <a:off x="0" y="1295400"/>
            <a:ext cx="9144000" cy="5029200"/>
          </a:xfrm>
          <a:prstGeom prst="star10">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09600" y="1828800"/>
            <a:ext cx="8077200" cy="1263936"/>
          </a:xfrm>
          <a:prstGeom prst="rect">
            <a:avLst/>
          </a:prstGeom>
          <a:solidFill>
            <a:srgbClr val="F8F8F8"/>
          </a:solidFill>
        </p:spPr>
        <p:txBody>
          <a:bodyPr wrap="square" rtlCol="0">
            <a:spAutoFit/>
          </a:bodyPr>
          <a:lstStyle/>
          <a:p>
            <a:pPr marL="0" marR="0">
              <a:lnSpc>
                <a:spcPct val="107000"/>
              </a:lnSpc>
              <a:spcBef>
                <a:spcPts val="0"/>
              </a:spcBef>
              <a:spcAft>
                <a:spcPts val="0"/>
              </a:spcAft>
            </a:pPr>
            <a:r>
              <a:rPr lang="en-US" sz="1800" dirty="0">
                <a:solidFill>
                  <a:srgbClr val="202124"/>
                </a:solidFill>
                <a:effectLst/>
                <a:highlight>
                  <a:srgbClr val="FFFFFF"/>
                </a:highlight>
                <a:latin typeface="Roboto" panose="02000000000000000000" pitchFamily="2" charset="0"/>
                <a:ea typeface="Times New Roman" panose="02020603050405020304" pitchFamily="18" charset="0"/>
                <a:cs typeface="Times New Roman" panose="02020603050405020304" pitchFamily="18" charset="0"/>
              </a:rPr>
              <a:t>Click the title of the resource to open it. Once in the resource, in the Import into Canvas box located on the right side, click the check box next to the course name to select which course the template should be imported in to. Click the Import into Course button to add the template to the course shell.</a:t>
            </a:r>
            <a:endParaRPr lang="en-US" sz="18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8BB9DD4A-42F5-DE92-F71B-1517538D7C96}"/>
              </a:ext>
            </a:extLst>
          </p:cNvPr>
          <p:cNvSpPr txBox="1"/>
          <p:nvPr/>
        </p:nvSpPr>
        <p:spPr>
          <a:xfrm>
            <a:off x="609600" y="3657600"/>
            <a:ext cx="8077200" cy="1264642"/>
          </a:xfrm>
          <a:prstGeom prst="rect">
            <a:avLst/>
          </a:prstGeom>
          <a:solidFill>
            <a:srgbClr val="F8F8F8"/>
          </a:solidFill>
        </p:spPr>
        <p:txBody>
          <a:bodyPr wrap="square" rtlCol="0">
            <a:spAutoFit/>
          </a:bodyPr>
          <a:lstStyle/>
          <a:p>
            <a:pPr marL="0" marR="0">
              <a:lnSpc>
                <a:spcPct val="107000"/>
              </a:lnSpc>
              <a:spcBef>
                <a:spcPts val="0"/>
              </a:spcBef>
              <a:spcAft>
                <a:spcPts val="0"/>
              </a:spcAft>
            </a:pPr>
            <a:r>
              <a:rPr lang="en-US" sz="1800" dirty="0">
                <a:solidFill>
                  <a:srgbClr val="202124"/>
                </a:solidFill>
                <a:effectLst/>
                <a:highlight>
                  <a:srgbClr val="FFFFFF"/>
                </a:highlight>
                <a:latin typeface="Roboto" panose="02000000000000000000" pitchFamily="2" charset="0"/>
                <a:ea typeface="Times New Roman" panose="02020603050405020304" pitchFamily="18" charset="0"/>
                <a:cs typeface="Times New Roman" panose="02020603050405020304" pitchFamily="18" charset="0"/>
                <a:hlinkClick r:id="rId3"/>
              </a:rPr>
              <a:t>https://deanza.instructure.com/accounts/1/external_tools/1?launch_type=global_navigation</a:t>
            </a:r>
            <a:r>
              <a:rPr lang="en-US" sz="1800" dirty="0">
                <a:solidFill>
                  <a:srgbClr val="202124"/>
                </a:solidFill>
                <a:effectLst/>
                <a:highlight>
                  <a:srgbClr val="FFFFFF"/>
                </a:highlight>
                <a:latin typeface="Roboto" panose="02000000000000000000" pitchFamily="2" charset="0"/>
                <a:ea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endParaRPr lang="en-US" dirty="0">
              <a:solidFill>
                <a:srgbClr val="202124"/>
              </a:solidFill>
              <a:highlight>
                <a:srgbClr val="FFFFFF"/>
              </a:highlight>
              <a:latin typeface="Roboto" panose="02000000000000000000"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202124"/>
                </a:solidFill>
                <a:effectLst/>
                <a:highlight>
                  <a:srgbClr val="FFFFFF"/>
                </a:highlight>
                <a:latin typeface="Roboto" panose="02000000000000000000" pitchFamily="2" charset="0"/>
                <a:ea typeface="Calibri" panose="020F0502020204030204" pitchFamily="34" charset="0"/>
                <a:cs typeface="Times New Roman" panose="02020603050405020304" pitchFamily="18" charset="0"/>
              </a:rPr>
              <a:t>Search for “Six Factors of Student Success”</a:t>
            </a:r>
            <a:endParaRPr lang="en-US" sz="18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457200" y="419100"/>
            <a:ext cx="8229600" cy="1143000"/>
          </a:xfrm>
        </p:spPr>
        <p:txBody>
          <a:bodyPr>
            <a:normAutofit fontScale="90000"/>
          </a:bodyPr>
          <a:lstStyle/>
          <a:p>
            <a:pPr lvl="0"/>
            <a:r>
              <a:rPr lang="en-US" dirty="0"/>
              <a:t>How do I import content from Canvas Commons?</a:t>
            </a:r>
          </a:p>
        </p:txBody>
      </p:sp>
    </p:spTree>
    <p:extLst>
      <p:ext uri="{BB962C8B-B14F-4D97-AF65-F5344CB8AC3E}">
        <p14:creationId xmlns:p14="http://schemas.microsoft.com/office/powerpoint/2010/main" val="37894327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Getting SLO Help</a:t>
            </a:r>
          </a:p>
        </p:txBody>
      </p:sp>
      <p:sp>
        <p:nvSpPr>
          <p:cNvPr id="4" name="Slide Number Placeholder 3"/>
          <p:cNvSpPr>
            <a:spLocks noGrp="1"/>
          </p:cNvSpPr>
          <p:nvPr>
            <p:ph type="sldNum" sz="quarter" idx="12"/>
          </p:nvPr>
        </p:nvSpPr>
        <p:spPr/>
        <p:txBody>
          <a:bodyPr/>
          <a:lstStyle/>
          <a:p>
            <a:fld id="{7E57BC59-0008-418E-8837-C0E8EDCE8DDD}" type="slidenum">
              <a:rPr lang="en-US" smtClean="0"/>
              <a:pPr/>
              <a:t>39</a:t>
            </a:fld>
            <a:endParaRPr lang="en-US" dirty="0"/>
          </a:p>
        </p:txBody>
      </p:sp>
      <p:sp>
        <p:nvSpPr>
          <p:cNvPr id="7" name="10-Point Star 6"/>
          <p:cNvSpPr/>
          <p:nvPr/>
        </p:nvSpPr>
        <p:spPr>
          <a:xfrm>
            <a:off x="0" y="1295400"/>
            <a:ext cx="9144000" cy="5029200"/>
          </a:xfrm>
          <a:prstGeom prst="star10">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09600" y="1828800"/>
            <a:ext cx="8077200" cy="2308324"/>
          </a:xfrm>
          <a:prstGeom prst="rect">
            <a:avLst/>
          </a:prstGeom>
          <a:solidFill>
            <a:srgbClr val="F8F8F8"/>
          </a:solidFill>
        </p:spPr>
        <p:txBody>
          <a:bodyPr wrap="square" rtlCol="0">
            <a:spAutoFit/>
          </a:bodyPr>
          <a:lstStyle/>
          <a:p>
            <a:r>
              <a:rPr lang="en-US" sz="3600" i="1" dirty="0"/>
              <a:t>Mary Pape </a:t>
            </a:r>
            <a:r>
              <a:rPr lang="en-US" sz="3600" i="1" dirty="0">
                <a:hlinkClick r:id="rId3"/>
              </a:rPr>
              <a:t>papemary@fhda.edu</a:t>
            </a:r>
            <a:endParaRPr lang="en-US" sz="3600" i="1" dirty="0"/>
          </a:p>
          <a:p>
            <a:endParaRPr lang="en-US" sz="3600" i="1" dirty="0"/>
          </a:p>
          <a:p>
            <a:r>
              <a:rPr lang="en-US" sz="3600" i="1" dirty="0"/>
              <a:t>Zoom </a:t>
            </a:r>
            <a:r>
              <a:rPr lang="en-US" sz="3600" i="1" dirty="0">
                <a:hlinkClick r:id="rId4"/>
              </a:rPr>
              <a:t>appointments</a:t>
            </a:r>
            <a:endParaRPr lang="en-US" sz="3600" i="1" dirty="0"/>
          </a:p>
          <a:p>
            <a:endParaRPr lang="en-US" sz="3600" i="1" dirty="0"/>
          </a:p>
        </p:txBody>
      </p:sp>
    </p:spTree>
    <p:extLst>
      <p:ext uri="{BB962C8B-B14F-4D97-AF65-F5344CB8AC3E}">
        <p14:creationId xmlns:p14="http://schemas.microsoft.com/office/powerpoint/2010/main" val="4110901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38200" y="2362200"/>
            <a:ext cx="7391400" cy="3124200"/>
          </a:xfrm>
          <a:prstGeom prst="rect">
            <a:avLst/>
          </a:prstGeom>
          <a:solidFill>
            <a:srgbClr val="F8F8F8"/>
          </a:solidFill>
          <a:scene3d>
            <a:camera prst="orthographicFront"/>
            <a:lightRig rig="threePt" dir="t"/>
          </a:scene3d>
          <a:sp3d extrusionH="76200" contourW="12700">
            <a:bevelT w="165100" prst="coolSlant"/>
            <a:extrusionClr>
              <a:srgbClr val="FF0000"/>
            </a:extrusionClr>
            <a:contourClr>
              <a:srgbClr val="FF0000"/>
            </a:contourClr>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schemeClr val="bg1">
                  <a:lumMod val="75000"/>
                </a:schemeClr>
              </a:solidFill>
              <a:effectLst/>
              <a:uLnTx/>
              <a:uFillTx/>
              <a:latin typeface="+mj-lt"/>
              <a:ea typeface="+mj-ea"/>
              <a:cs typeface="+mj-cs"/>
            </a:endParaRPr>
          </a:p>
          <a:p>
            <a:pPr marL="1028700" marR="0" lvl="0" indent="-1028700" algn="ctr" defTabSz="914400" rtl="0" eaLnBrk="1" fontAlgn="auto" latinLnBrk="0" hangingPunct="1">
              <a:lnSpc>
                <a:spcPct val="100000"/>
              </a:lnSpc>
              <a:spcBef>
                <a:spcPct val="0"/>
              </a:spcBef>
              <a:spcAft>
                <a:spcPts val="0"/>
              </a:spcAft>
              <a:buClrTx/>
              <a:buSzTx/>
              <a:tabLst/>
              <a:defRPr/>
            </a:pPr>
            <a:endParaRPr kumimoji="0" lang="en-US" sz="4800" b="1" i="0" u="none" strike="noStrike" kern="1200" cap="none" spc="0" normalizeH="0" baseline="0" noProof="0" dirty="0">
              <a:ln>
                <a:noFill/>
              </a:ln>
              <a:solidFill>
                <a:schemeClr val="bg1">
                  <a:lumMod val="75000"/>
                </a:schemeClr>
              </a:solidFill>
              <a:effectLst/>
              <a:uLnTx/>
              <a:uFillTx/>
              <a:latin typeface="+mj-lt"/>
              <a:ea typeface="+mj-ea"/>
              <a:cs typeface="+mj-cs"/>
            </a:endParaRPr>
          </a:p>
        </p:txBody>
      </p:sp>
      <p:sp>
        <p:nvSpPr>
          <p:cNvPr id="4098" name="Title 1"/>
          <p:cNvSpPr>
            <a:spLocks noGrp="1"/>
          </p:cNvSpPr>
          <p:nvPr>
            <p:ph type="title"/>
          </p:nvPr>
        </p:nvSpPr>
        <p:spPr>
          <a:xfrm>
            <a:off x="609600" y="762000"/>
            <a:ext cx="7543800" cy="1371600"/>
          </a:xfrm>
        </p:spPr>
        <p:txBody>
          <a:bodyPr>
            <a:noAutofit/>
          </a:bodyPr>
          <a:lstStyle/>
          <a:p>
            <a:pPr algn="ctr">
              <a:defRPr/>
            </a:pPr>
            <a:r>
              <a:rPr lang="en-US" altLang="en-US" sz="4400" dirty="0"/>
              <a:t>Why Student Learning Outcome Process?</a:t>
            </a:r>
          </a:p>
        </p:txBody>
      </p:sp>
      <p:sp>
        <p:nvSpPr>
          <p:cNvPr id="6" name="TextBox 5"/>
          <p:cNvSpPr txBox="1">
            <a:spLocks noChangeArrowheads="1"/>
          </p:cNvSpPr>
          <p:nvPr/>
        </p:nvSpPr>
        <p:spPr bwMode="auto">
          <a:xfrm>
            <a:off x="1143000" y="2667000"/>
            <a:ext cx="5943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US" altLang="en-US" sz="3600" b="1" dirty="0">
                <a:latin typeface="+mn-lt"/>
                <a:ea typeface="+mj-ea"/>
                <a:cs typeface="+mj-cs"/>
              </a:rPr>
              <a:t>Culture of inquiry</a:t>
            </a:r>
          </a:p>
        </p:txBody>
      </p:sp>
      <p:sp>
        <p:nvSpPr>
          <p:cNvPr id="7" name="TextBox 6"/>
          <p:cNvSpPr txBox="1">
            <a:spLocks noChangeArrowheads="1"/>
          </p:cNvSpPr>
          <p:nvPr/>
        </p:nvSpPr>
        <p:spPr bwMode="auto">
          <a:xfrm>
            <a:off x="1143000" y="4073604"/>
            <a:ext cx="5867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US" altLang="en-US" sz="3600" b="1" dirty="0">
                <a:latin typeface="+mn-lt"/>
                <a:ea typeface="+mj-ea"/>
                <a:cs typeface="+mj-cs"/>
              </a:rPr>
              <a:t>Accreditation by ACCJC  </a:t>
            </a:r>
            <a:r>
              <a:rPr lang="en-US" altLang="en-US" b="1" dirty="0">
                <a:latin typeface="+mn-lt"/>
                <a:ea typeface="+mj-ea"/>
                <a:cs typeface="+mj-cs"/>
              </a:rPr>
              <a:t> (Accrediting Commission for Community &amp; Junior Colleges)</a:t>
            </a:r>
            <a:endParaRPr lang="en-US" altLang="en-US" sz="3600" b="1" dirty="0">
              <a:latin typeface="+mn-lt"/>
              <a:ea typeface="+mj-ea"/>
              <a:cs typeface="+mj-cs"/>
            </a:endParaRPr>
          </a:p>
        </p:txBody>
      </p:sp>
      <p:sp>
        <p:nvSpPr>
          <p:cNvPr id="8" name="TextBox 7"/>
          <p:cNvSpPr txBox="1">
            <a:spLocks noChangeArrowheads="1"/>
          </p:cNvSpPr>
          <p:nvPr/>
        </p:nvSpPr>
        <p:spPr bwMode="auto">
          <a:xfrm>
            <a:off x="1104900" y="3370302"/>
            <a:ext cx="6858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US" altLang="en-US" sz="3600" b="1" dirty="0">
                <a:latin typeface="+mn-lt"/>
                <a:ea typeface="+mj-ea"/>
                <a:cs typeface="+mj-cs"/>
              </a:rPr>
              <a:t>Stakeholders demand assessment</a:t>
            </a:r>
          </a:p>
        </p:txBody>
      </p:sp>
    </p:spTree>
    <p:extLst>
      <p:ext uri="{BB962C8B-B14F-4D97-AF65-F5344CB8AC3E}">
        <p14:creationId xmlns:p14="http://schemas.microsoft.com/office/powerpoint/2010/main" val="659753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E57BC59-0008-418E-8837-C0E8EDCE8DDD}" type="slidenum">
              <a:rPr lang="en-US" smtClean="0"/>
              <a:pPr/>
              <a:t>5</a:t>
            </a:fld>
            <a:endParaRPr lang="en-US" dirty="0"/>
          </a:p>
        </p:txBody>
      </p:sp>
      <p:sp>
        <p:nvSpPr>
          <p:cNvPr id="4" name="Title 1"/>
          <p:cNvSpPr txBox="1">
            <a:spLocks/>
          </p:cNvSpPr>
          <p:nvPr/>
        </p:nvSpPr>
        <p:spPr>
          <a:xfrm>
            <a:off x="876300" y="2590800"/>
            <a:ext cx="7391400" cy="3124200"/>
          </a:xfrm>
          <a:prstGeom prst="rect">
            <a:avLst/>
          </a:prstGeom>
          <a:solidFill>
            <a:srgbClr val="F8F8F8"/>
          </a:solidFill>
          <a:scene3d>
            <a:camera prst="orthographicFront"/>
            <a:lightRig rig="threePt" dir="t"/>
          </a:scene3d>
          <a:sp3d extrusionH="76200" contourW="12700">
            <a:bevelT w="165100" prst="coolSlant"/>
            <a:extrusionClr>
              <a:srgbClr val="FF0000"/>
            </a:extrusionClr>
            <a:contourClr>
              <a:srgbClr val="FF0000"/>
            </a:contourClr>
          </a:sp3d>
        </p:spPr>
        <p:txBody>
          <a:bodyPr vert="horz" lIns="91440" tIns="45720" rIns="91440" bIns="45720" rtlCol="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schemeClr val="bg1">
                  <a:lumMod val="75000"/>
                </a:schemeClr>
              </a:solidFill>
              <a:effectLst/>
              <a:uLnTx/>
              <a:uFillTx/>
              <a:latin typeface="+mj-lt"/>
              <a:ea typeface="+mj-ea"/>
              <a:cs typeface="+mj-cs"/>
            </a:endParaRPr>
          </a:p>
          <a:p>
            <a:pPr marL="2001837" indent="-1371600">
              <a:spcBef>
                <a:spcPct val="0"/>
              </a:spcBef>
              <a:spcAft>
                <a:spcPts val="600"/>
              </a:spcAft>
              <a:buFont typeface="+mj-lt"/>
              <a:buAutoNum type="romanUcPeriod"/>
              <a:defRPr/>
            </a:pPr>
            <a:endParaRPr lang="en-US" sz="8600" b="1" dirty="0"/>
          </a:p>
          <a:p>
            <a:pPr marL="2001837" indent="-1371600">
              <a:spcBef>
                <a:spcPct val="0"/>
              </a:spcBef>
              <a:spcAft>
                <a:spcPts val="600"/>
              </a:spcAft>
              <a:buFont typeface="+mj-lt"/>
              <a:buAutoNum type="romanUcPeriod"/>
              <a:defRPr/>
            </a:pPr>
            <a:r>
              <a:rPr lang="en-US" sz="8600" b="1" dirty="0"/>
              <a:t> Planning cycle document</a:t>
            </a:r>
          </a:p>
          <a:p>
            <a:pPr marL="2001837" lvl="0" indent="-1371600">
              <a:spcBef>
                <a:spcPct val="0"/>
              </a:spcBef>
              <a:spcAft>
                <a:spcPts val="600"/>
              </a:spcAft>
              <a:buFont typeface="+mj-lt"/>
              <a:buAutoNum type="romanUcPeriod"/>
              <a:defRPr/>
            </a:pPr>
            <a:endParaRPr lang="en-US" sz="8600" b="1" dirty="0"/>
          </a:p>
          <a:p>
            <a:pPr marL="2001837" lvl="0" indent="-1371600">
              <a:spcBef>
                <a:spcPct val="0"/>
              </a:spcBef>
              <a:spcAft>
                <a:spcPts val="600"/>
              </a:spcAft>
              <a:buFont typeface="+mj-lt"/>
              <a:buAutoNum type="romanUcPeriod"/>
              <a:defRPr/>
            </a:pPr>
            <a:r>
              <a:rPr kumimoji="0" lang="en-US" sz="8600" b="1" i="0" u="none" strike="noStrike" kern="1200" cap="none" spc="0" normalizeH="0" baseline="0" noProof="0" dirty="0">
                <a:ln>
                  <a:noFill/>
                </a:ln>
                <a:effectLst/>
                <a:uLnTx/>
                <a:uFillTx/>
                <a:ea typeface="+mj-ea"/>
                <a:cs typeface="+mj-cs"/>
              </a:rPr>
              <a:t>Our Road to “Proficiency”</a:t>
            </a:r>
          </a:p>
          <a:p>
            <a:pPr marL="2001837" lvl="0" indent="-1371600">
              <a:spcBef>
                <a:spcPct val="0"/>
              </a:spcBef>
              <a:spcAft>
                <a:spcPts val="600"/>
              </a:spcAft>
              <a:buFont typeface="+mj-lt"/>
              <a:buAutoNum type="romanUcPeriod"/>
              <a:defRPr/>
            </a:pPr>
            <a:endParaRPr lang="en-US" sz="8600" b="1" dirty="0"/>
          </a:p>
          <a:p>
            <a:pPr marL="2001837" lvl="0" indent="-1371600">
              <a:spcBef>
                <a:spcPct val="0"/>
              </a:spcBef>
              <a:spcAft>
                <a:spcPts val="600"/>
              </a:spcAft>
              <a:buFont typeface="+mj-lt"/>
              <a:buAutoNum type="romanUcPeriod"/>
              <a:defRPr/>
            </a:pPr>
            <a:r>
              <a:rPr lang="en-US" sz="8600" b="1" dirty="0"/>
              <a:t>“You” and this process</a:t>
            </a:r>
            <a:br>
              <a:rPr lang="en-US" sz="2800" b="1" dirty="0"/>
            </a:br>
            <a:endParaRPr lang="en-US" sz="2800" b="1" dirty="0"/>
          </a:p>
          <a:p>
            <a:pPr marL="1028700" lvl="0" indent="-398463">
              <a:spcBef>
                <a:spcPct val="0"/>
              </a:spcBef>
              <a:spcAft>
                <a:spcPts val="600"/>
              </a:spcAft>
              <a:buFontTx/>
              <a:buAutoNum type="romanUcPeriod"/>
              <a:defRPr/>
            </a:pPr>
            <a:endParaRPr lang="en-US" sz="2800" b="1" dirty="0"/>
          </a:p>
          <a:p>
            <a:pPr marL="630237">
              <a:spcBef>
                <a:spcPct val="0"/>
              </a:spcBef>
              <a:spcAft>
                <a:spcPts val="600"/>
              </a:spcAft>
              <a:defRPr/>
            </a:pPr>
            <a:r>
              <a:rPr lang="en-US" sz="2800" b="1" dirty="0"/>
              <a:t> </a:t>
            </a:r>
            <a:br>
              <a:rPr lang="en-US" sz="2800" b="1" dirty="0"/>
            </a:br>
            <a:endParaRPr lang="en-US" sz="2800" b="1" dirty="0"/>
          </a:p>
          <a:p>
            <a:pPr marL="1028700" marR="0" lvl="0" indent="-1028700" algn="ctr" defTabSz="914400" rtl="0" eaLnBrk="1" fontAlgn="auto" latinLnBrk="0" hangingPunct="1">
              <a:lnSpc>
                <a:spcPct val="100000"/>
              </a:lnSpc>
              <a:spcBef>
                <a:spcPct val="0"/>
              </a:spcBef>
              <a:spcAft>
                <a:spcPts val="0"/>
              </a:spcAft>
              <a:buClrTx/>
              <a:buSzTx/>
              <a:buFontTx/>
              <a:buAutoNum type="romanUcPeriod"/>
              <a:tabLst/>
              <a:defRPr/>
            </a:pPr>
            <a:endParaRPr kumimoji="0" lang="en-US" sz="4800" b="1" i="0" u="none" strike="noStrike" kern="1200" cap="none" spc="0" normalizeH="0" baseline="0" noProof="0" dirty="0">
              <a:ln>
                <a:noFill/>
              </a:ln>
              <a:solidFill>
                <a:schemeClr val="bg1">
                  <a:lumMod val="75000"/>
                </a:schemeClr>
              </a:solidFill>
              <a:effectLst/>
              <a:uLnTx/>
              <a:uFillTx/>
              <a:latin typeface="+mj-lt"/>
              <a:ea typeface="+mj-ea"/>
              <a:cs typeface="+mj-cs"/>
            </a:endParaRPr>
          </a:p>
        </p:txBody>
      </p:sp>
      <p:sp>
        <p:nvSpPr>
          <p:cNvPr id="5" name="Title 1"/>
          <p:cNvSpPr>
            <a:spLocks noGrp="1"/>
          </p:cNvSpPr>
          <p:nvPr>
            <p:ph type="title"/>
          </p:nvPr>
        </p:nvSpPr>
        <p:spPr>
          <a:xfrm>
            <a:off x="685800" y="838200"/>
            <a:ext cx="7543800" cy="914400"/>
          </a:xfrm>
        </p:spPr>
        <p:txBody>
          <a:bodyPr>
            <a:normAutofit/>
          </a:bodyPr>
          <a:lstStyle/>
          <a:p>
            <a:pPr lvl="0">
              <a:defRPr/>
            </a:pPr>
            <a:r>
              <a:rPr lang="en-US" b="1" dirty="0"/>
              <a:t>Contents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001000" cy="4267200"/>
          </a:xfrm>
        </p:spPr>
        <p:txBody>
          <a:bodyPr>
            <a:normAutofit fontScale="90000"/>
          </a:bodyPr>
          <a:lstStyle/>
          <a:p>
            <a:r>
              <a:rPr lang="en-US" sz="9600" b="1" dirty="0">
                <a:solidFill>
                  <a:schemeClr val="bg1">
                    <a:lumMod val="75000"/>
                  </a:schemeClr>
                </a:solidFill>
              </a:rPr>
              <a:t>I. Developing Our Institution’s Planning Cycle</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57BC59-0008-418E-8837-C0E8EDCE8DDD}" type="slidenum">
              <a:rPr kumimoji="0" lang="en-US"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000000">
                  <a:tint val="75000"/>
                </a:srgbClr>
              </a:solidFill>
              <a:effectLst/>
              <a:uLnTx/>
              <a:uFillTx/>
              <a:latin typeface="Calibri"/>
              <a:ea typeface="+mn-ea"/>
              <a:cs typeface="+mn-cs"/>
            </a:endParaRPr>
          </a:p>
        </p:txBody>
      </p:sp>
    </p:spTree>
    <p:extLst>
      <p:ext uri="{BB962C8B-B14F-4D97-AF65-F5344CB8AC3E}">
        <p14:creationId xmlns:p14="http://schemas.microsoft.com/office/powerpoint/2010/main" val="609569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A303FB-09E3-EA66-44B9-AE9DEAD0DF09}"/>
              </a:ext>
            </a:extLst>
          </p:cNvPr>
          <p:cNvPicPr>
            <a:picLocks noChangeAspect="1"/>
          </p:cNvPicPr>
          <p:nvPr/>
        </p:nvPicPr>
        <p:blipFill rotWithShape="1">
          <a:blip r:embed="rId2"/>
          <a:srcRect l="35000" t="22040" r="15833" b="9611"/>
          <a:stretch/>
        </p:blipFill>
        <p:spPr>
          <a:xfrm>
            <a:off x="838200" y="762000"/>
            <a:ext cx="7391400" cy="5512231"/>
          </a:xfrm>
          <a:prstGeom prst="rect">
            <a:avLst/>
          </a:prstGeom>
        </p:spPr>
      </p:pic>
    </p:spTree>
    <p:extLst>
      <p:ext uri="{BB962C8B-B14F-4D97-AF65-F5344CB8AC3E}">
        <p14:creationId xmlns:p14="http://schemas.microsoft.com/office/powerpoint/2010/main" val="1929677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Diagram 1"/>
          <p:cNvGraphicFramePr/>
          <p:nvPr/>
        </p:nvGraphicFramePr>
        <p:xfrm>
          <a:off x="685800" y="304800"/>
          <a:ext cx="80010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5622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E57BC59-0008-418E-8837-C0E8EDCE8DDD}" type="slidenum">
              <a:rPr lang="en-US" smtClean="0"/>
              <a:pPr/>
              <a:t>9</a:t>
            </a:fld>
            <a:endParaRPr lang="en-US" dirty="0"/>
          </a:p>
        </p:txBody>
      </p:sp>
      <p:sp>
        <p:nvSpPr>
          <p:cNvPr id="4" name="Title 1"/>
          <p:cNvSpPr txBox="1">
            <a:spLocks/>
          </p:cNvSpPr>
          <p:nvPr/>
        </p:nvSpPr>
        <p:spPr>
          <a:xfrm>
            <a:off x="914400" y="914400"/>
            <a:ext cx="6858000" cy="3048000"/>
          </a:xfrm>
          <a:prstGeom prst="rect">
            <a:avLst/>
          </a:prstGeom>
          <a:solidFill>
            <a:srgbClr val="F8F8F8"/>
          </a:solidFill>
          <a:scene3d>
            <a:camera prst="orthographicFront"/>
            <a:lightRig rig="threePt" dir="t"/>
          </a:scene3d>
          <a:sp3d extrusionH="76200" contourW="12700">
            <a:bevelT w="165100" prst="coolSlant"/>
            <a:extrusionClr>
              <a:srgbClr val="FF0000"/>
            </a:extrusionClr>
            <a:contourClr>
              <a:srgbClr val="FF0000"/>
            </a:contourClr>
          </a:sp3d>
        </p:spPr>
        <p:txBody>
          <a:bodyPr vert="horz" lIns="91440" tIns="45720" rIns="91440" bIns="45720" rtlCol="0" anchor="ctr">
            <a:normAutofit fontScale="85000" lnSpcReduction="10000"/>
          </a:bodyPr>
          <a:lstStyle/>
          <a:p>
            <a:pPr lvl="0" algn="ctr">
              <a:spcBef>
                <a:spcPct val="0"/>
              </a:spcBef>
              <a:defRPr/>
            </a:pPr>
            <a:r>
              <a:rPr kumimoji="0" lang="en-US" sz="9600" b="1" i="0" u="none" strike="noStrike" kern="1200" cap="none" spc="0" normalizeH="0" baseline="0" noProof="0" dirty="0">
                <a:ln>
                  <a:noFill/>
                </a:ln>
                <a:solidFill>
                  <a:schemeClr val="bg1">
                    <a:lumMod val="75000"/>
                  </a:schemeClr>
                </a:solidFill>
                <a:effectLst/>
                <a:uLnTx/>
                <a:uFillTx/>
                <a:latin typeface="+mj-lt"/>
                <a:ea typeface="+mj-ea"/>
                <a:cs typeface="+mj-cs"/>
              </a:rPr>
              <a:t>II. </a:t>
            </a:r>
            <a:r>
              <a:rPr lang="en-US" sz="9600" b="1" dirty="0">
                <a:solidFill>
                  <a:schemeClr val="bg1">
                    <a:lumMod val="75000"/>
                  </a:schemeClr>
                </a:solidFill>
              </a:rPr>
              <a:t>Our Road to “Proficiency”</a:t>
            </a:r>
            <a:endParaRPr kumimoji="0" lang="en-US" sz="9600" b="1" i="0" u="none" strike="noStrike" kern="1200" cap="none" spc="0" normalizeH="0" baseline="0" noProof="0" dirty="0">
              <a:ln>
                <a:noFill/>
              </a:ln>
              <a:solidFill>
                <a:schemeClr val="bg1">
                  <a:lumMod val="75000"/>
                </a:schemeClr>
              </a:solidFill>
              <a:effectLst/>
              <a:uLnTx/>
              <a:uFillTx/>
              <a:latin typeface="+mj-lt"/>
              <a:ea typeface="+mj-ea"/>
              <a:cs typeface="+mj-cs"/>
            </a:endParaRPr>
          </a:p>
        </p:txBody>
      </p:sp>
      <p:sp>
        <p:nvSpPr>
          <p:cNvPr id="2" name="Title 1">
            <a:extLst>
              <a:ext uri="{FF2B5EF4-FFF2-40B4-BE49-F238E27FC236}">
                <a16:creationId xmlns:a16="http://schemas.microsoft.com/office/drawing/2014/main" id="{5A86752D-DD1F-EDD9-6395-0AD98022DF8C}"/>
              </a:ext>
            </a:extLst>
          </p:cNvPr>
          <p:cNvSpPr txBox="1">
            <a:spLocks/>
          </p:cNvSpPr>
          <p:nvPr/>
        </p:nvSpPr>
        <p:spPr>
          <a:xfrm>
            <a:off x="930897" y="4683714"/>
            <a:ext cx="6858000" cy="990600"/>
          </a:xfrm>
          <a:prstGeom prst="rect">
            <a:avLst/>
          </a:prstGeom>
          <a:solidFill>
            <a:srgbClr val="F8F8F8"/>
          </a:solidFill>
          <a:scene3d>
            <a:camera prst="orthographicFront"/>
            <a:lightRig rig="threePt" dir="t"/>
          </a:scene3d>
          <a:sp3d extrusionH="76200" contourW="12700">
            <a:bevelT w="165100" prst="coolSlant"/>
            <a:extrusionClr>
              <a:srgbClr val="FF0000"/>
            </a:extrusionClr>
            <a:contourClr>
              <a:srgbClr val="FF0000"/>
            </a:contourClr>
          </a:sp3d>
        </p:spPr>
        <p:txBody>
          <a:bodyPr vert="horz" lIns="91440" tIns="45720" rIns="91440" bIns="45720" rtlCol="0" anchor="ctr">
            <a:normAutofit/>
          </a:bodyPr>
          <a:lstStyle/>
          <a:p>
            <a:pPr lvl="0" algn="ctr">
              <a:spcBef>
                <a:spcPct val="0"/>
              </a:spcBef>
              <a:defRPr/>
            </a:pPr>
            <a:r>
              <a:rPr kumimoji="0" lang="en-US" sz="2800" b="1" i="1" u="none" strike="noStrike" kern="1200" cap="none" spc="0" normalizeH="0" baseline="0" noProof="0" dirty="0">
                <a:ln>
                  <a:noFill/>
                </a:ln>
                <a:solidFill>
                  <a:schemeClr val="bg1">
                    <a:lumMod val="75000"/>
                  </a:schemeClr>
                </a:solidFill>
                <a:effectLst/>
                <a:uLnTx/>
                <a:uFillTx/>
                <a:latin typeface="+mj-lt"/>
                <a:ea typeface="+mj-ea"/>
                <a:cs typeface="+mj-cs"/>
              </a:rPr>
              <a:t>A bit of Nostalgia</a:t>
            </a: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Custom Design">
  <a:themeElements>
    <a:clrScheme name="Custom 1">
      <a:dk1>
        <a:srgbClr val="000000"/>
      </a:dk1>
      <a:lt1>
        <a:srgbClr val="FFC000"/>
      </a:lt1>
      <a:dk2>
        <a:srgbClr val="000000"/>
      </a:dk2>
      <a:lt2>
        <a:srgbClr val="808080"/>
      </a:lt2>
      <a:accent1>
        <a:srgbClr val="BBE0E3"/>
      </a:accent1>
      <a:accent2>
        <a:srgbClr val="333399"/>
      </a:accent2>
      <a:accent3>
        <a:srgbClr val="D5D5D5"/>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12510</TotalTime>
  <Words>1332</Words>
  <Application>Microsoft Office PowerPoint</Application>
  <PresentationFormat>On-screen Show (4:3)</PresentationFormat>
  <Paragraphs>269</Paragraphs>
  <Slides>39</Slides>
  <Notes>38</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39</vt:i4>
      </vt:variant>
    </vt:vector>
  </HeadingPairs>
  <TitlesOfParts>
    <vt:vector size="52" baseType="lpstr">
      <vt:lpstr>Aptos</vt:lpstr>
      <vt:lpstr>Arial</vt:lpstr>
      <vt:lpstr>Calibri</vt:lpstr>
      <vt:lpstr>Gill Sans MT</vt:lpstr>
      <vt:lpstr>Helvetica Neue</vt:lpstr>
      <vt:lpstr>Open Sans</vt:lpstr>
      <vt:lpstr>Roboto</vt:lpstr>
      <vt:lpstr>Verdana</vt:lpstr>
      <vt:lpstr>Wingdings</vt:lpstr>
      <vt:lpstr>Wingdings 2</vt:lpstr>
      <vt:lpstr>Custom Design</vt:lpstr>
      <vt:lpstr>Solstice</vt:lpstr>
      <vt:lpstr>Office Theme</vt:lpstr>
      <vt:lpstr>   Welcome to the Student Learning Outcome Process </vt:lpstr>
      <vt:lpstr>Welcome</vt:lpstr>
      <vt:lpstr>Outcomes for Today</vt:lpstr>
      <vt:lpstr>Why Student Learning Outcome Process?</vt:lpstr>
      <vt:lpstr>Contents</vt:lpstr>
      <vt:lpstr>I. Developing Our Institution’s Planning Cycle</vt:lpstr>
      <vt:lpstr>PowerPoint Presentation</vt:lpstr>
      <vt:lpstr>PowerPoint Presentation</vt:lpstr>
      <vt:lpstr>PowerPoint Presentation</vt:lpstr>
      <vt:lpstr>Academic Senate</vt:lpstr>
      <vt:lpstr>SLO Steering Committee</vt:lpstr>
      <vt:lpstr>Leadership Structure  - Faculty Driven</vt:lpstr>
      <vt:lpstr>PowerPoint Presentation</vt:lpstr>
      <vt:lpstr>Dialog - Annual Convocation</vt:lpstr>
      <vt:lpstr>Division SLO Liaisons</vt:lpstr>
      <vt:lpstr>PowerPoint Presentation</vt:lpstr>
      <vt:lpstr>Dialog - Workshops</vt:lpstr>
      <vt:lpstr>III. YOU in this process</vt:lpstr>
      <vt:lpstr>Improving the Student Experience </vt:lpstr>
      <vt:lpstr>PowerPoint Presentation</vt:lpstr>
      <vt:lpstr>Improving the Student Experience </vt:lpstr>
      <vt:lpstr>Improving the Student Experience </vt:lpstr>
      <vt:lpstr>Improving the Student Experience </vt:lpstr>
      <vt:lpstr>Improving the Student Experience </vt:lpstr>
      <vt:lpstr>Improving the Student Experience </vt:lpstr>
      <vt:lpstr>Improving the Student Experience </vt:lpstr>
      <vt:lpstr>Improving the Student Experience </vt:lpstr>
      <vt:lpstr>Improving the Student Experience </vt:lpstr>
      <vt:lpstr>Improving the Student Experience </vt:lpstr>
      <vt:lpstr>PowerPoint Presentation</vt:lpstr>
      <vt:lpstr>Your Assignment</vt:lpstr>
      <vt:lpstr>Your Assignment</vt:lpstr>
      <vt:lpstr>Your Assignment</vt:lpstr>
      <vt:lpstr>Your Assignment</vt:lpstr>
      <vt:lpstr>Your Assignment</vt:lpstr>
      <vt:lpstr>PowerPoint Presentation</vt:lpstr>
      <vt:lpstr>Using Canvas Quizzes to Create an Anonymous Survey</vt:lpstr>
      <vt:lpstr>How do I import content from Canvas Commons?</vt:lpstr>
      <vt:lpstr>Getting SLO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We’re Meeting You Where You Are</dc:title>
  <dc:creator>Mary Pape</dc:creator>
  <cp:lastModifiedBy>Mary Pape</cp:lastModifiedBy>
  <cp:revision>142</cp:revision>
  <dcterms:created xsi:type="dcterms:W3CDTF">2011-02-12T23:18:37Z</dcterms:created>
  <dcterms:modified xsi:type="dcterms:W3CDTF">2025-05-23T04:22:38Z</dcterms:modified>
</cp:coreProperties>
</file>